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69" r:id="rId2"/>
    <p:sldId id="540" r:id="rId3"/>
    <p:sldId id="260" r:id="rId4"/>
    <p:sldId id="262" r:id="rId5"/>
    <p:sldId id="363" r:id="rId6"/>
    <p:sldId id="364" r:id="rId7"/>
    <p:sldId id="362" r:id="rId8"/>
    <p:sldId id="542" r:id="rId9"/>
    <p:sldId id="258" r:id="rId10"/>
    <p:sldId id="549" r:id="rId11"/>
    <p:sldId id="550" r:id="rId12"/>
    <p:sldId id="551" r:id="rId13"/>
    <p:sldId id="552" r:id="rId14"/>
    <p:sldId id="348" r:id="rId15"/>
    <p:sldId id="541" r:id="rId16"/>
    <p:sldId id="545" r:id="rId17"/>
    <p:sldId id="544" r:id="rId18"/>
    <p:sldId id="279" r:id="rId19"/>
    <p:sldId id="328" r:id="rId20"/>
    <p:sldId id="273" r:id="rId21"/>
    <p:sldId id="267" r:id="rId22"/>
    <p:sldId id="543" r:id="rId23"/>
    <p:sldId id="548" r:id="rId24"/>
    <p:sldId id="546" r:id="rId25"/>
    <p:sldId id="547" r:id="rId26"/>
    <p:sldId id="352" r:id="rId27"/>
    <p:sldId id="355" r:id="rId28"/>
    <p:sldId id="351" r:id="rId29"/>
    <p:sldId id="270" r:id="rId30"/>
    <p:sldId id="286" r:id="rId31"/>
    <p:sldId id="266" r:id="rId32"/>
    <p:sldId id="280" r:id="rId33"/>
    <p:sldId id="538" r:id="rId34"/>
    <p:sldId id="320" r:id="rId35"/>
    <p:sldId id="539" r:id="rId36"/>
    <p:sldId id="268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AD8"/>
    <a:srgbClr val="FFE7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5"/>
    <p:restoredTop sz="94639"/>
  </p:normalViewPr>
  <p:slideViewPr>
    <p:cSldViewPr snapToGrid="0">
      <p:cViewPr varScale="1">
        <p:scale>
          <a:sx n="138" d="100"/>
          <a:sy n="138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/Volumes/3-13-26/Offload_fromDesktop_3-13-26/Publications_Offload_asof_3-8-26/FutureComputing2026/pptx_parts/FutureComputing2026_Figures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Sheet1!$B$7:$H$8</cx:f>
        <cx:lvl ptCount="7">
          <cx:pt idx="0">T0</cx:pt>
          <cx:pt idx="1">T1</cx:pt>
          <cx:pt idx="2">T2</cx:pt>
          <cx:pt idx="3">T3</cx:pt>
          <cx:pt idx="4">T4</cx:pt>
          <cx:pt idx="5">T5</cx:pt>
          <cx:pt idx="6">TN</cx:pt>
        </cx:lvl>
        <cx:lvl ptCount="7">
          <cx:pt idx="0">CDC</cx:pt>
          <cx:pt idx="1">UDC</cx:pt>
          <cx:pt idx="2">CDC</cx:pt>
          <cx:pt idx="3">CDC</cx:pt>
          <cx:pt idx="4">UDC</cx:pt>
          <cx:pt idx="5">CDC</cx:pt>
          <cx:pt idx="6">UDC</cx:pt>
        </cx:lvl>
      </cx:strDim>
      <cx:numDim type="size">
        <cx:f dir="row">Sheet1!$B$9:$H$9</cx:f>
        <cx:lvl ptCount="7" formatCode="General">
          <cx:pt idx="0">9</cx:pt>
          <cx:pt idx="1">7</cx:pt>
          <cx:pt idx="2">5</cx:pt>
          <cx:pt idx="3">4</cx:pt>
          <cx:pt idx="4">3</cx:pt>
          <cx:pt idx="5">2</cx:pt>
          <cx:pt idx="6">8</cx:pt>
        </cx:lvl>
      </cx:numDim>
    </cx:data>
    <cx:data id="1">
      <cx:strDim type="cat">
        <cx:f dir="row">Sheet1!$B$7:$H$8</cx:f>
        <cx:lvl ptCount="7">
          <cx:pt idx="0">T0</cx:pt>
          <cx:pt idx="1">T1</cx:pt>
          <cx:pt idx="2">T2</cx:pt>
          <cx:pt idx="3">T3</cx:pt>
          <cx:pt idx="4">T4</cx:pt>
          <cx:pt idx="5">T5</cx:pt>
          <cx:pt idx="6">TN</cx:pt>
        </cx:lvl>
        <cx:lvl ptCount="7">
          <cx:pt idx="0">CDC</cx:pt>
          <cx:pt idx="1">UDC</cx:pt>
          <cx:pt idx="2">CDC</cx:pt>
          <cx:pt idx="3">CDC</cx:pt>
          <cx:pt idx="4">UDC</cx:pt>
          <cx:pt idx="5">CDC</cx:pt>
          <cx:pt idx="6">UDC</cx:pt>
        </cx:lvl>
      </cx:strDim>
      <cx:numDim type="size">
        <cx:f dir="row">Sheet1!$B$10:$H$10</cx:f>
        <cx:lvl ptCount="7" formatCode="General">
          <cx:pt idx="0">1</cx:pt>
          <cx:pt idx="1">3</cx:pt>
          <cx:pt idx="2">5</cx:pt>
          <cx:pt idx="3">4</cx:pt>
          <cx:pt idx="4">7</cx:pt>
          <cx:pt idx="5">8</cx:pt>
          <cx:pt idx="6">2</cx:pt>
        </cx:lvl>
      </cx:numDim>
    </cx:data>
  </cx:chartData>
  <cx:chart>
    <cx:plotArea>
      <cx:plotAreaRegion>
        <cx:series layoutId="treemap" uniqueId="{97BDB0E4-16F1-224F-8481-97ED11580E76}" formatIdx="0">
          <cx:tx>
            <cx:txData>
              <cx:f>Sheet1!$A$9</cx:f>
              <cx:v>LAHU</cx:v>
            </cx:txData>
          </cx:tx>
          <cx:dataLabels pos="ctr">
            <cx:visibility seriesName="0" categoryName="1" value="0"/>
          </cx:dataLabels>
          <cx:dataId val="0"/>
          <cx:layoutPr/>
        </cx:series>
        <cx:series layoutId="treemap" hidden="1" uniqueId="{1EFD15C1-5B9A-D442-A68E-D2D777211D22}" formatIdx="1">
          <cx:tx>
            <cx:txData>
              <cx:f>Sheet1!$A$10</cx:f>
              <cx:v>HALU</cx:v>
            </cx:txData>
          </cx:tx>
          <cx:dataLabels pos="ctr">
            <cx:visibility seriesName="0" categoryName="1" value="0"/>
          </cx:dataLabels>
          <cx:dataId val="1"/>
          <cx:layoutPr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C8208-0C63-C842-9252-CC9F28E9A7FD}" type="datetimeFigureOut">
              <a:rPr lang="en-US" smtClean="0"/>
              <a:t>4/21/26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1AE92-62EC-ED45-8AC8-6282BE986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23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36695-EA9D-3355-1683-F2F3F3A32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FF53A0-49D7-71E4-88FF-40BE3F64DC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63BD2B-579D-597F-DA03-F9F97A5BA9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4507E-0067-9D50-C267-EFFB87D5BF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81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2B4FB-26D8-181C-E655-98F153501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DD2CE7-2180-DA74-EAAE-2613429F14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970F77-389E-7AC0-C087-06CCD141B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6CAD2-80C4-F986-4F57-5DA6BBC2E7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65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002E7-7148-E26B-8664-59C92FC9F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C34998-896D-B4E3-5DB3-2F1A17012D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51D4D7-4612-C9DF-0123-CEA48309B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7D6E8-50AD-F099-2058-7402F19F4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48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60151-70BF-419F-A65D-C5856FF74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247969-C3CF-FE43-B02C-960174875A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62F9DF-7C65-E7CC-E2AD-2D7B36EF9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5912C-8EBB-B1C1-FDB6-603BA6F85E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158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10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473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EF728-4617-CE9D-0832-FE85E00C0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0053AB-D7DF-8F75-4DFA-E3BA9AC508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B49CA5-9841-F4C5-ADF4-576E4EBD1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6FF8A-2EB7-3785-A969-CF3B9FE508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99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B3216-FEED-36C9-4D52-A3DB8D85E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F0F2D9-FAFF-87D1-7DC7-91240A5ED0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E418CD-913C-06D2-0E87-43988F49A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CA854-4492-7D69-14DF-D93298211D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6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67484-6E22-A7F7-B4DE-DA85EC8FB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0C6B18-C14E-D2EF-5DF6-77BA7F2D56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F086C5-2D17-5672-ACC9-5CF01DD31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12B30-9D66-40C6-9443-4AAA8C2AC8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07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336AB-B498-6B97-BD0D-FE9D6153F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AA1745-0A4C-DBB6-AC6C-5B504F6B5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689641-FC56-F361-CD51-DB953AC05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5E965-F1C5-CC58-AA8F-9FE3B96910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05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3992F-92FC-4898-B18C-9C8204493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A01691-47D7-9F11-DC4B-412A8BB1B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ECFD46-C289-4EB7-4476-B2A569FE15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2D01B-6EB6-32D3-10B9-05C64293CE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4E850-A684-DC7E-CD41-5034516E2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3E1344-0752-FB08-037B-A540D381DF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4DDF75-65D3-7B19-33B7-C5ECF9FD0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57A18-340E-1DE7-4435-4393B444A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73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D82A7-0773-EA29-65F7-59EFEB6D5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0B628E-02FD-6CB1-D511-EFDBEBB494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142741-0599-F3AB-5C4E-1C9276A1B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AA373-0D37-C21A-7D16-16A45FFC0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97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3CFE1-A23A-A919-4C8D-20FF9AE20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3F5FD8-6DD4-57A5-CB15-87CE4FB877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186C0A-8FC6-44BF-D7D8-7B42248D6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5405B-150B-E880-FAF2-F6716F8F8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30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B73E7-B39F-673D-72E4-CB786E08D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1A3988-5BEE-A24A-24E0-862AC500A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72BC20-D3AD-E173-FE82-D1B45AD228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E37A7-979D-7595-E02D-2FD1EAA2C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195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488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2960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7EA47-D247-7617-B736-E702AEC83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A36C39-F117-1ABC-8BCA-0C165972A5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A03663-A7EB-0E30-185C-F64BD30D24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C457B-EDE7-AB6D-BAF0-962EF6104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995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2ECB9-75A2-2596-9E3B-EA48133BD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6964F-016B-06E7-9014-FDC4D5F3D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6611B5-5728-A7FD-68EA-0DC2A0990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3CDA4-0526-2D87-3A3E-F97ABEAC5E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86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731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B7E49-0D4B-7577-FD70-B058F7F86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5C7806-36CE-A74B-EFD2-EEC8843744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87E6F5-239C-9BB6-0E02-D6C16019F1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BDE10-96F2-6E0D-A5FA-93CDC300D0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09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8B3AE-767B-DBA4-9117-23A38FAE2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1BF7D7-2D3E-43F1-BB18-5EB37CD2B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D760B2-4230-2178-808A-1943409A7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437C0-7C62-2DCA-19D8-1C7AB77211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14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F5593-F842-89CF-6303-8AD923F43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9A8DCE-9384-D9D4-1179-3D099BE83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E42E14-38FD-7599-5DC6-B2C031D06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B2FAE7-F399-A65C-EEE3-992C819E9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57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CF38E-47A0-67A3-967E-60FC8F13C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DEF597-BA15-69B6-A3F6-18FE1974E8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409F65-878E-180C-1F59-F51B298990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8E8BC-CA3E-B414-7B93-2C345F43BA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58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4BBC7-B2F2-259D-D687-755F20BF5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E3C50D-773C-0624-7014-8A5C8F8DA7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8BF34D-E95B-DF03-FDD1-238729039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4AD32-B950-0935-A5E4-DA1AB54C0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16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53EEC-9859-6CC1-6459-A19730027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65560B-BD23-CA63-04B0-7582C6FFDC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BA04BD-80A8-FB51-6F57-3F713D77A0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0DBFC-F9A8-6471-DE9B-4BD8376F52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43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983BC-0FE6-379A-1120-C09A55D27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522101-D5EF-8800-5180-A1600C0774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D495F-66D9-5B36-F812-3293CCB5B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32FE4-E322-7E8A-0E2C-7B06D16952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120F-74F8-1F48-84B6-6B1C38D2A7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36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2B1C0-7D90-AE70-5155-29D6686C4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0EECD-D5D6-7161-C643-88C4136AF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B224F-FC9B-153A-4816-3606C5418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60D7-6C5D-0746-8F35-FF8E4F58AB11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75636-87E8-E9DC-5989-029BC6279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38583-4619-793B-D4D3-D243C6431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8054-0B43-BA4B-95B5-8E2D0E59A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1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9516-5BF4-65D0-B81C-BF46ACC0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FCC09A-C82A-592C-471E-C2A2AD85E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BAA5B-3AC8-F50B-1D3F-A0733FD1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60D7-6C5D-0746-8F35-FF8E4F58AB11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0DA9D-855B-EFB3-BC16-1E54BF1D7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684CF-D641-8788-1DD9-AEC19FCA2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8054-0B43-BA4B-95B5-8E2D0E59A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0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DA3681-CA32-043E-E0A1-FF12E57D0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938AA-8A4D-EA9E-C5DF-AF4A819A9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8CF25-DDF3-584D-290E-9716CA40D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60D7-6C5D-0746-8F35-FF8E4F58AB11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30552-9719-C761-3B38-73F52B03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5CEA4-F210-93AD-B5C6-DCECA6942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8054-0B43-BA4B-95B5-8E2D0E59A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43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E13F5-AD77-F9FD-5238-4FAA31D5E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03D54-460B-D612-1593-BFE32ED06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6FC7B-EE76-BF62-F695-AF947BE3A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60D7-6C5D-0746-8F35-FF8E4F58AB11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40815-12AB-B3F4-58D9-D538508C9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FDD14-EF0A-C19F-5878-C25A2003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8054-0B43-BA4B-95B5-8E2D0E59A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30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00C1-B551-E71F-3EAB-FC72B6CD9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5262F-D600-4447-E390-3B6237438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DE53A-DEB0-958F-2DB7-27300ABDC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60D7-6C5D-0746-8F35-FF8E4F58AB11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76792-40D0-7880-936E-3B4157F54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80623-027A-F685-4EB3-6EF8CDB70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8054-0B43-BA4B-95B5-8E2D0E59A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5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2676-F9A7-E96F-C6B9-F14B60136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4605A-0973-02DA-23C8-437C891398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0A475-5CFC-C510-F70C-8E94666F6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8FCF9-21F8-F752-4282-31265308A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60D7-6C5D-0746-8F35-FF8E4F58AB11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02F48-8A72-6AA3-42FF-9782E306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6870-7C4B-8917-625C-51902938F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8054-0B43-BA4B-95B5-8E2D0E59A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08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74AC-BA10-9D78-F544-F00A2AEC6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F7AC5-8824-9B40-D131-F65366C0C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BB76F-C713-45DB-4866-D54F62421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89E4FB-4179-5CF1-7696-21B3B3CEEF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DB0B44-36D6-E7A5-B24E-A22E1B538D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539020-1994-32C3-7AA8-81DD25EA4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60D7-6C5D-0746-8F35-FF8E4F58AB11}" type="datetimeFigureOut">
              <a:rPr lang="en-US" smtClean="0"/>
              <a:t>4/21/26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E477F0-DAC0-A90B-2839-D30B8F5CA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C68D77-01C4-17DD-E28E-E2935E0AE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8054-0B43-BA4B-95B5-8E2D0E59A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1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6E66E-C2CE-267B-3FAB-C832383B6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E17A8F-78BF-0A47-E617-676A2486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60D7-6C5D-0746-8F35-FF8E4F58AB11}" type="datetimeFigureOut">
              <a:rPr lang="en-US" smtClean="0"/>
              <a:t>4/21/26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D9BA6-29DE-41A5-4C4E-BD82F2A77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0C920-DAB9-83FD-221F-0492180D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8054-0B43-BA4B-95B5-8E2D0E59A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5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1CAFD-4411-543B-3B5D-EB8C6DC5C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60D7-6C5D-0746-8F35-FF8E4F58AB11}" type="datetimeFigureOut">
              <a:rPr lang="en-US" smtClean="0"/>
              <a:t>4/21/26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7C4381-4D5F-9B59-FA44-44D839069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B1F9E-98B0-9A8D-8BAA-FBE20A355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8054-0B43-BA4B-95B5-8E2D0E59A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27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19C4F-9DC4-1FC7-2824-003BEBACD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A862D-E829-0598-D830-C67D987EB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5BD58-88F2-911D-294A-46F0A5124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6B29A-0943-658A-14CF-7272E4C28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60D7-6C5D-0746-8F35-FF8E4F58AB11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C5699-35A4-2947-80E4-C18256FC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64E6E-C6E1-63EF-8C49-D8A88439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8054-0B43-BA4B-95B5-8E2D0E59A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81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E9D02-BA69-0BAA-52A3-45069DAB6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CA3F0-9304-59D3-D6B1-C50BDD0A32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567A4-51A7-599B-12D5-2029CEDC6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48F8C-76D5-368B-FEC5-DA7131B3F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60D7-6C5D-0746-8F35-FF8E4F58AB11}" type="datetimeFigureOut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EFC13-9973-99D1-B502-4A3044110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A21CB-3D7D-208B-4238-2D9D32C6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28054-0B43-BA4B-95B5-8E2D0E59A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7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9FEA55-CC37-403D-CAD1-02AC8ADE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6D0CC-4441-84D7-BC9B-2EBAC88CA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FA088-B283-00F8-E8D0-2160F0C45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4160D7-6C5D-0746-8F35-FF8E4F58AB11}" type="datetimeFigureOut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71B86-3E1D-E9C5-E54E-C6E38A09E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70C9A-F64A-3789-F717-CCF648F42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928054-0B43-BA4B-95B5-8E2D0E59A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6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52294-0AF5-FB36-FEA6-5D2EDAD4D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1F0FBA-113B-E68A-F288-CB583BE20D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09069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4EC13D1-99C3-EFA6-E8D9-DE5067834BE8}"/>
              </a:ext>
            </a:extLst>
          </p:cNvPr>
          <p:cNvSpPr/>
          <p:nvPr/>
        </p:nvSpPr>
        <p:spPr>
          <a:xfrm>
            <a:off x="6082749" y="0"/>
            <a:ext cx="6109252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C7564A2-3C9E-506E-880B-FAF10293A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3EC0F4-0025-5A91-C331-93B58ABC2205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AF7454-8F37-26CB-1735-01137DDE3580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23F309-B979-4919-940A-D5B888028278}"/>
              </a:ext>
            </a:extLst>
          </p:cNvPr>
          <p:cNvSpPr/>
          <p:nvPr/>
        </p:nvSpPr>
        <p:spPr>
          <a:xfrm flipH="1">
            <a:off x="4457780" y="2658767"/>
            <a:ext cx="7734220" cy="1440989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CBF704-47A7-7E8B-0474-BE4E2934D3FF}"/>
              </a:ext>
            </a:extLst>
          </p:cNvPr>
          <p:cNvSpPr txBox="1"/>
          <p:nvPr/>
        </p:nvSpPr>
        <p:spPr>
          <a:xfrm>
            <a:off x="4670453" y="2887534"/>
            <a:ext cx="7405637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Prototype Pseudo-Metacognition Module for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2ABB1D-6D16-7AB9-4598-FDC573D80076}"/>
              </a:ext>
            </a:extLst>
          </p:cNvPr>
          <p:cNvSpPr txBox="1"/>
          <p:nvPr/>
        </p:nvSpPr>
        <p:spPr>
          <a:xfrm>
            <a:off x="4639006" y="3167360"/>
            <a:ext cx="828173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AI Reasoning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66DCA3-9FC7-642A-FF40-50868EB24078}"/>
              </a:ext>
            </a:extLst>
          </p:cNvPr>
          <p:cNvSpPr txBox="1"/>
          <p:nvPr/>
        </p:nvSpPr>
        <p:spPr>
          <a:xfrm>
            <a:off x="6818290" y="4328992"/>
            <a:ext cx="2601916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Presenter: Steve Chan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195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7D3F0-3656-9BD0-F15A-021E00A9C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8EABE2-B41A-69E8-F7E1-D8E8E742DE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2FDE649-B75F-0127-EA26-3D2AD58DF8C3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A8ED2D3-2B9E-5E1B-5164-98813F5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2AA9AE0-21D1-2B02-E1C3-2B26E9F69B38}"/>
              </a:ext>
            </a:extLst>
          </p:cNvPr>
          <p:cNvSpPr/>
          <p:nvPr/>
        </p:nvSpPr>
        <p:spPr>
          <a:xfrm flipH="1">
            <a:off x="914396" y="914400"/>
            <a:ext cx="7456871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C3EF8B5-4AE6-5181-E50E-2FE39FF16294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00E9301-5580-43BA-1B6F-0923667EE6AF}"/>
              </a:ext>
            </a:extLst>
          </p:cNvPr>
          <p:cNvSpPr/>
          <p:nvPr/>
        </p:nvSpPr>
        <p:spPr>
          <a:xfrm flipH="1">
            <a:off x="922861" y="914400"/>
            <a:ext cx="7448407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B674A3B-6C08-2FE9-2755-DB92DA2FA430}"/>
              </a:ext>
            </a:extLst>
          </p:cNvPr>
          <p:cNvSpPr txBox="1">
            <a:spLocks/>
          </p:cNvSpPr>
          <p:nvPr/>
        </p:nvSpPr>
        <p:spPr>
          <a:xfrm>
            <a:off x="1164473" y="1118715"/>
            <a:ext cx="758649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Reasoning Methods with their Validities &amp; Temporal Spans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C000"/>
              </a:solidFill>
            </a:endParaRPr>
          </a:p>
          <a:p>
            <a:pPr marL="548640" lvl="1" indent="0">
              <a:buNone/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E87CA-7645-C868-7B1C-6B3E4DA622ED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FD8200-9C36-B50C-166E-75E4709AEE55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BF4655-B55D-39EE-35A0-C0FD3A8ED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557867"/>
            <a:ext cx="7469747" cy="43535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ABA138-1F05-BE65-C5B5-BE87763BB804}"/>
              </a:ext>
            </a:extLst>
          </p:cNvPr>
          <p:cNvSpPr txBox="1"/>
          <p:nvPr/>
        </p:nvSpPr>
        <p:spPr>
          <a:xfrm>
            <a:off x="1178182" y="5903550"/>
            <a:ext cx="732899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i="1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Source: U.S. Department of Energy and Sophia Dagnello, National Radio Astronomy Observatory (NRAO)/Associated Universities (AUI)/National Science Foundation (NSF)</a:t>
            </a:r>
            <a:endParaRPr lang="ko-KR" altLang="en-US" sz="1200" i="1" dirty="0">
              <a:solidFill>
                <a:schemeClr val="bg1">
                  <a:lumMod val="6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81C31-66F1-3FB8-3718-7B39A8DB28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146" y="1571224"/>
            <a:ext cx="3271233" cy="4340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5DD2F4-AF09-2E4A-196C-9B11D52760DF}"/>
              </a:ext>
            </a:extLst>
          </p:cNvPr>
          <p:cNvSpPr txBox="1"/>
          <p:nvPr/>
        </p:nvSpPr>
        <p:spPr>
          <a:xfrm>
            <a:off x="679937" y="0"/>
            <a:ext cx="749321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2 Background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4A84BD-1B1A-FD65-B232-A25EF959ED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7344" y="1566765"/>
            <a:ext cx="6028267" cy="43505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963BED0-06D7-19DD-22C7-68A94D8BADB7}"/>
              </a:ext>
            </a:extLst>
          </p:cNvPr>
          <p:cNvSpPr/>
          <p:nvPr/>
        </p:nvSpPr>
        <p:spPr>
          <a:xfrm>
            <a:off x="914400" y="1555424"/>
            <a:ext cx="697584" cy="43457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0C311D-08E4-F425-669A-6B4D8108641F}"/>
              </a:ext>
            </a:extLst>
          </p:cNvPr>
          <p:cNvSpPr/>
          <p:nvPr/>
        </p:nvSpPr>
        <p:spPr>
          <a:xfrm>
            <a:off x="7654566" y="1566422"/>
            <a:ext cx="736862" cy="43457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21958E-6538-6744-4810-A41CF151578C}"/>
              </a:ext>
            </a:extLst>
          </p:cNvPr>
          <p:cNvSpPr/>
          <p:nvPr/>
        </p:nvSpPr>
        <p:spPr>
          <a:xfrm>
            <a:off x="1625486" y="1568705"/>
            <a:ext cx="6047058" cy="4344812"/>
          </a:xfrm>
          <a:prstGeom prst="rect">
            <a:avLst/>
          </a:prstGeom>
          <a:solidFill>
            <a:srgbClr val="FFE720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E72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95334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339A9-5BE4-257C-5253-6F7F5BD42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DE6A88-C1A4-C284-7B1E-C01E748E4A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630EF61-9AFB-11B8-9E2B-8D62605E657B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830B341-D9D4-1EF0-A013-A1526CE81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5E22598-F8FE-4A4F-42A6-277E5ED9365A}"/>
              </a:ext>
            </a:extLst>
          </p:cNvPr>
          <p:cNvSpPr/>
          <p:nvPr/>
        </p:nvSpPr>
        <p:spPr>
          <a:xfrm flipH="1">
            <a:off x="914396" y="914400"/>
            <a:ext cx="7456871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7859D5F-64B4-B3EF-0FCB-A7B908D21D3C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299AEBE-5B03-2807-2FE7-BCE14BD78638}"/>
              </a:ext>
            </a:extLst>
          </p:cNvPr>
          <p:cNvSpPr/>
          <p:nvPr/>
        </p:nvSpPr>
        <p:spPr>
          <a:xfrm flipH="1">
            <a:off x="922861" y="914400"/>
            <a:ext cx="7448407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5D76683-240C-3730-996B-E15BC0084821}"/>
              </a:ext>
            </a:extLst>
          </p:cNvPr>
          <p:cNvSpPr txBox="1">
            <a:spLocks/>
          </p:cNvSpPr>
          <p:nvPr/>
        </p:nvSpPr>
        <p:spPr>
          <a:xfrm>
            <a:off x="1017716" y="1118715"/>
            <a:ext cx="758649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Low Ambiguity Higher Uncertainty (LAHU)/HALU Module (LHM)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C000"/>
              </a:solidFill>
            </a:endParaRPr>
          </a:p>
          <a:p>
            <a:pPr marL="548640" lvl="1" indent="0">
              <a:buNone/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8E5EA5-EBDF-31D6-20C5-4E7E3C5008F9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216B22-163B-8A57-4BC5-57FAD9E38B8A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86A99A-7FEB-F759-E984-BDC784565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557867"/>
            <a:ext cx="7469747" cy="4353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CB211F-6F0E-4654-758E-F87F3D4BF2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146" y="1571224"/>
            <a:ext cx="3271233" cy="4340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060293-B0FE-49E8-C928-893A01B9CC44}"/>
              </a:ext>
            </a:extLst>
          </p:cNvPr>
          <p:cNvSpPr txBox="1"/>
          <p:nvPr/>
        </p:nvSpPr>
        <p:spPr>
          <a:xfrm>
            <a:off x="679937" y="0"/>
            <a:ext cx="749321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2 Background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BE8A1F-09CA-57D2-AA27-64789E887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109" y="1550507"/>
            <a:ext cx="7445828" cy="43761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71882C-37F8-B480-E90A-E342B54959FE}"/>
              </a:ext>
            </a:extLst>
          </p:cNvPr>
          <p:cNvSpPr/>
          <p:nvPr/>
        </p:nvSpPr>
        <p:spPr>
          <a:xfrm>
            <a:off x="4767102" y="3884358"/>
            <a:ext cx="899920" cy="292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9A46CE-AF36-387D-4269-E00ADAB27200}"/>
              </a:ext>
            </a:extLst>
          </p:cNvPr>
          <p:cNvSpPr/>
          <p:nvPr/>
        </p:nvSpPr>
        <p:spPr>
          <a:xfrm>
            <a:off x="6482951" y="5481920"/>
            <a:ext cx="899982" cy="275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D5B71D-72C2-AA2F-81BC-765106A77CF0}"/>
              </a:ext>
            </a:extLst>
          </p:cNvPr>
          <p:cNvSpPr/>
          <p:nvPr/>
        </p:nvSpPr>
        <p:spPr>
          <a:xfrm>
            <a:off x="933754" y="1541417"/>
            <a:ext cx="7435183" cy="4360986"/>
          </a:xfrm>
          <a:prstGeom prst="rect">
            <a:avLst/>
          </a:prstGeom>
          <a:solidFill>
            <a:srgbClr val="FFE720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E72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18751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8559C-8B1F-4771-6D32-06377A47B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5C51F3D-E695-4706-7830-43EC75E1BF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C834AF8-35EF-3219-2828-19F4663CFACD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DD3FD2C-9613-BCBF-757B-BF4F4FF6A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BF58834-AAEA-2E82-F9F3-9639E9B1E700}"/>
              </a:ext>
            </a:extLst>
          </p:cNvPr>
          <p:cNvSpPr/>
          <p:nvPr/>
        </p:nvSpPr>
        <p:spPr>
          <a:xfrm flipH="1">
            <a:off x="914396" y="914400"/>
            <a:ext cx="7456871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F364D81-50A4-F9FF-98FA-FDE6D7AAAF1E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F9EDC1-331F-A8A5-DA53-751C3D983497}"/>
              </a:ext>
            </a:extLst>
          </p:cNvPr>
          <p:cNvSpPr/>
          <p:nvPr/>
        </p:nvSpPr>
        <p:spPr>
          <a:xfrm flipH="1">
            <a:off x="922861" y="914400"/>
            <a:ext cx="7448407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6B7258F-581F-BCC4-B3C6-BFEC32204888}"/>
              </a:ext>
            </a:extLst>
          </p:cNvPr>
          <p:cNvSpPr txBox="1">
            <a:spLocks/>
          </p:cNvSpPr>
          <p:nvPr/>
        </p:nvSpPr>
        <p:spPr>
          <a:xfrm>
            <a:off x="1119316" y="926804"/>
            <a:ext cx="758649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RMs and RPs under UDC and CDC (with zero-shot circumstances)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C000"/>
              </a:solidFill>
            </a:endParaRPr>
          </a:p>
          <a:p>
            <a:pPr marL="548640" lvl="1" indent="0">
              <a:buNone/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9DB2A0-E999-D906-BF71-9F781B8DC9DD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7DBEA8-E0CD-971E-2628-73920329C196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81AE01-7B26-D648-0274-5F5CB51EF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557867"/>
            <a:ext cx="7469747" cy="43535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613210-6D45-4EC4-E3AC-0999B19AE463}"/>
              </a:ext>
            </a:extLst>
          </p:cNvPr>
          <p:cNvSpPr txBox="1"/>
          <p:nvPr/>
        </p:nvSpPr>
        <p:spPr>
          <a:xfrm>
            <a:off x="1178182" y="5903550"/>
            <a:ext cx="732899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i="1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Source: U.S. Department of Energy and Sophia Dagnello, National Radio Astronomy Observatory (NRAO)/Associated Universities (AUI)/National Science Foundation (NSF)</a:t>
            </a:r>
            <a:endParaRPr lang="ko-KR" altLang="en-US" sz="1200" i="1" dirty="0">
              <a:solidFill>
                <a:schemeClr val="bg1">
                  <a:lumMod val="6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1CE19-0E37-E93F-2044-A34C61C27B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146" y="1571224"/>
            <a:ext cx="3271233" cy="4340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94E8B9-F170-DEB5-90B3-ED898C5F52FA}"/>
              </a:ext>
            </a:extLst>
          </p:cNvPr>
          <p:cNvSpPr txBox="1"/>
          <p:nvPr/>
        </p:nvSpPr>
        <p:spPr>
          <a:xfrm>
            <a:off x="679937" y="0"/>
            <a:ext cx="749321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2 Background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75B4A3-0E43-1196-C16A-DB935CDAC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525" y="1574500"/>
            <a:ext cx="7441901" cy="28733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4DAA214-A017-D268-7452-40E1349AD930}"/>
              </a:ext>
            </a:extLst>
          </p:cNvPr>
          <p:cNvSpPr/>
          <p:nvPr/>
        </p:nvSpPr>
        <p:spPr>
          <a:xfrm>
            <a:off x="917907" y="1574126"/>
            <a:ext cx="7447160" cy="2884985"/>
          </a:xfrm>
          <a:prstGeom prst="rect">
            <a:avLst/>
          </a:prstGeom>
          <a:solidFill>
            <a:srgbClr val="FFE720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E720"/>
              </a:highligh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C05A82-D87D-C37C-B7E1-7491A217A4A0}"/>
              </a:ext>
            </a:extLst>
          </p:cNvPr>
          <p:cNvSpPr/>
          <p:nvPr/>
        </p:nvSpPr>
        <p:spPr>
          <a:xfrm rot="5400000">
            <a:off x="3935694" y="1465872"/>
            <a:ext cx="1428158" cy="7423604"/>
          </a:xfrm>
          <a:prstGeom prst="rect">
            <a:avLst/>
          </a:prstGeom>
          <a:solidFill>
            <a:schemeClr val="tx1">
              <a:alpha val="2016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00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0E27C-8B14-FA05-7653-CCF1F5CDC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E2AF6-72FE-B666-FF24-526B29DA99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A923A04-1A55-B9CD-392B-D57F373C6411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C0B05F9-383B-A8AC-66EA-4DD8975A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13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3470D89-2A7F-34B4-E217-371C8B74318A}"/>
              </a:ext>
            </a:extLst>
          </p:cNvPr>
          <p:cNvSpPr/>
          <p:nvPr/>
        </p:nvSpPr>
        <p:spPr>
          <a:xfrm flipH="1">
            <a:off x="914396" y="914400"/>
            <a:ext cx="7456871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1E1C276-F80B-49D6-E73C-04BB013303F8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6B887E7-E2D5-9580-9F86-EAE3BE7BE8E1}"/>
              </a:ext>
            </a:extLst>
          </p:cNvPr>
          <p:cNvSpPr/>
          <p:nvPr/>
        </p:nvSpPr>
        <p:spPr>
          <a:xfrm flipH="1">
            <a:off x="922861" y="914400"/>
            <a:ext cx="7448407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F3F8E61-4FE3-E530-1617-3B05459AD7B7}"/>
              </a:ext>
            </a:extLst>
          </p:cNvPr>
          <p:cNvSpPr txBox="1">
            <a:spLocks/>
          </p:cNvSpPr>
          <p:nvPr/>
        </p:nvSpPr>
        <p:spPr>
          <a:xfrm>
            <a:off x="1141893" y="1050981"/>
            <a:ext cx="758649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Temporal Span &amp; Temporal Reasoning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C000"/>
              </a:solidFill>
            </a:endParaRPr>
          </a:p>
          <a:p>
            <a:pPr marL="548640" lvl="1" indent="0">
              <a:buNone/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6C3308-6CC8-2982-B2D7-80C91F2AFFCD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133511-4456-7CD9-EFB2-D6CFFF68CF80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9C57BF-BE1E-F840-C3BC-DABE254A6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557867"/>
            <a:ext cx="7469747" cy="43535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76C7F6-15FA-9FAA-C1F6-E270E12D0CF5}"/>
              </a:ext>
            </a:extLst>
          </p:cNvPr>
          <p:cNvSpPr txBox="1"/>
          <p:nvPr/>
        </p:nvSpPr>
        <p:spPr>
          <a:xfrm>
            <a:off x="1178182" y="5903550"/>
            <a:ext cx="732899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i="1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Source: U.S. Department of Energy and Sophia Dagnello, National Radio Astronomy Observatory (NRAO)/Associated Universities (AUI)/National Science Foundation (NSF)</a:t>
            </a:r>
            <a:endParaRPr lang="ko-KR" altLang="en-US" sz="1200" i="1" dirty="0">
              <a:solidFill>
                <a:schemeClr val="bg1">
                  <a:lumMod val="6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1AF929-90FA-E05C-5CA3-E9193CD0E2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146" y="1571224"/>
            <a:ext cx="3271233" cy="4340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24223B-6486-34DC-B422-61C3AD8E9329}"/>
              </a:ext>
            </a:extLst>
          </p:cNvPr>
          <p:cNvSpPr txBox="1"/>
          <p:nvPr/>
        </p:nvSpPr>
        <p:spPr>
          <a:xfrm>
            <a:off x="679937" y="0"/>
            <a:ext cx="749321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2 Background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2D548E-EA50-E6A7-122C-DD5ED795F270}"/>
              </a:ext>
            </a:extLst>
          </p:cNvPr>
          <p:cNvSpPr/>
          <p:nvPr/>
        </p:nvSpPr>
        <p:spPr>
          <a:xfrm>
            <a:off x="3096078" y="2451099"/>
            <a:ext cx="3293433" cy="2538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0682A5-7FEC-1BD9-0A55-AF3D63A33674}"/>
              </a:ext>
            </a:extLst>
          </p:cNvPr>
          <p:cNvSpPr/>
          <p:nvPr/>
        </p:nvSpPr>
        <p:spPr>
          <a:xfrm>
            <a:off x="3098443" y="2438831"/>
            <a:ext cx="3279779" cy="2610678"/>
          </a:xfrm>
          <a:prstGeom prst="rect">
            <a:avLst/>
          </a:prstGeom>
          <a:solidFill>
            <a:srgbClr val="FFE720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E72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F5B910-332F-85CF-4C9A-829ABE6D6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620" y="2010190"/>
            <a:ext cx="3410164" cy="304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9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C2F5F-2130-44B0-8058-06721A517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39D6F3-C580-97D6-9DE4-9E655BB22F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95B21-6466-D023-AF1D-D1403769D55A}"/>
              </a:ext>
            </a:extLst>
          </p:cNvPr>
          <p:cNvSpPr txBox="1"/>
          <p:nvPr/>
        </p:nvSpPr>
        <p:spPr>
          <a:xfrm>
            <a:off x="679937" y="0"/>
            <a:ext cx="594946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2 Background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C95BC92-81A8-93B3-1B22-D29160E36B6A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4B4B5E2-F6AD-BD53-1AA3-56ED9AA99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F0C629E-CDEF-10A2-DC5B-B39998D5D304}"/>
              </a:ext>
            </a:extLst>
          </p:cNvPr>
          <p:cNvSpPr/>
          <p:nvPr/>
        </p:nvSpPr>
        <p:spPr>
          <a:xfrm flipH="1">
            <a:off x="914396" y="914400"/>
            <a:ext cx="7473247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B287AB9-F390-3263-2887-8F1DB9BEE22C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CBAD76E-E2EB-61F7-2E06-8515111F91C5}"/>
              </a:ext>
            </a:extLst>
          </p:cNvPr>
          <p:cNvSpPr/>
          <p:nvPr/>
        </p:nvSpPr>
        <p:spPr>
          <a:xfrm flipH="1">
            <a:off x="922861" y="914400"/>
            <a:ext cx="7453495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806237B-7862-AC81-5FFC-EDBA48DAC33E}"/>
              </a:ext>
            </a:extLst>
          </p:cNvPr>
          <p:cNvSpPr txBox="1">
            <a:spLocks/>
          </p:cNvSpPr>
          <p:nvPr/>
        </p:nvSpPr>
        <p:spPr>
          <a:xfrm>
            <a:off x="1164473" y="1118715"/>
            <a:ext cx="707588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FFC000"/>
                </a:solidFill>
              </a:rPr>
              <a:t>TempR</a:t>
            </a:r>
            <a:r>
              <a:rPr lang="en-US" sz="2000" b="1" dirty="0">
                <a:solidFill>
                  <a:srgbClr val="FFC000"/>
                </a:solidFill>
              </a:rPr>
              <a:t> embodiment over an Elongated Temporal Span via LAHU:HALU amidst UDC/CDC circumstances</a:t>
            </a:r>
          </a:p>
          <a:p>
            <a:pPr marL="548640" lvl="1" indent="0">
              <a:buNone/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A16E2-533D-22F3-3468-1DA44768726F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3F40EF-640F-7F0E-302B-CDB7881D9068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0C4C0D69-A429-3525-8BCE-2BAC67EF275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1429501"/>
                  </p:ext>
                </p:extLst>
              </p:nvPr>
            </p:nvGraphicFramePr>
            <p:xfrm>
              <a:off x="3708399" y="2057400"/>
              <a:ext cx="4572000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8" name="Chart 7">
                <a:extLst>
                  <a:ext uri="{FF2B5EF4-FFF2-40B4-BE49-F238E27FC236}">
                    <a16:creationId xmlns:a16="http://schemas.microsoft.com/office/drawing/2014/main" id="{0C4C0D69-A429-3525-8BCE-2BAC67EF27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08399" y="2057400"/>
                <a:ext cx="4572000" cy="27432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E05C459F-62A7-3ACF-90F4-EAA86F9F4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4" y="1943474"/>
            <a:ext cx="4584700" cy="2755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56543D-86A1-9777-1946-D8D1A538E6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384146" y="1571224"/>
            <a:ext cx="3271233" cy="43401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76D4CE-302E-5589-4B49-37A771464521}"/>
              </a:ext>
            </a:extLst>
          </p:cNvPr>
          <p:cNvSpPr/>
          <p:nvPr/>
        </p:nvSpPr>
        <p:spPr>
          <a:xfrm>
            <a:off x="3747910" y="2115993"/>
            <a:ext cx="4447823" cy="2614052"/>
          </a:xfrm>
          <a:prstGeom prst="rect">
            <a:avLst/>
          </a:prstGeom>
          <a:solidFill>
            <a:srgbClr val="FFE720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E720"/>
              </a:highligh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F05E0A-BDE7-A018-44F9-B7182F0F6A76}"/>
              </a:ext>
            </a:extLst>
          </p:cNvPr>
          <p:cNvSpPr/>
          <p:nvPr/>
        </p:nvSpPr>
        <p:spPr>
          <a:xfrm rot="5400000">
            <a:off x="4105693" y="2097399"/>
            <a:ext cx="1075038" cy="74576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58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529E2-686A-84D5-09FC-F825EAD98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384249-BD9F-3A7E-2485-7741691C72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609069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91DD52-A959-D5A7-A724-50D53D1537DD}"/>
              </a:ext>
            </a:extLst>
          </p:cNvPr>
          <p:cNvSpPr/>
          <p:nvPr/>
        </p:nvSpPr>
        <p:spPr>
          <a:xfrm>
            <a:off x="3314700" y="2745303"/>
            <a:ext cx="8877300" cy="144359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300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13816C-D0AB-7875-B81D-2F23B3CA72BF}"/>
              </a:ext>
            </a:extLst>
          </p:cNvPr>
          <p:cNvSpPr/>
          <p:nvPr/>
        </p:nvSpPr>
        <p:spPr>
          <a:xfrm>
            <a:off x="6091707" y="0"/>
            <a:ext cx="6100294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CC3449C-AD48-5350-F59B-D0721E2E0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935FF-8DB9-F1B9-3E4D-88A918576162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18A398-288E-5A71-EEF8-E82261B098DF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58F02B-F914-084D-E6E9-87D357B1B7F9}"/>
              </a:ext>
            </a:extLst>
          </p:cNvPr>
          <p:cNvSpPr/>
          <p:nvPr/>
        </p:nvSpPr>
        <p:spPr>
          <a:xfrm flipH="1">
            <a:off x="4457780" y="2658767"/>
            <a:ext cx="7734220" cy="1440989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5717F5-28E6-44B9-2C73-131769EE8CE7}"/>
              </a:ext>
            </a:extLst>
          </p:cNvPr>
          <p:cNvSpPr txBox="1"/>
          <p:nvPr/>
        </p:nvSpPr>
        <p:spPr>
          <a:xfrm>
            <a:off x="4730283" y="2715440"/>
            <a:ext cx="506437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3 The Paradox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38FA4D-FDB8-51F5-E0B4-EF26F5B894B0}"/>
              </a:ext>
            </a:extLst>
          </p:cNvPr>
          <p:cNvSpPr txBox="1"/>
          <p:nvPr/>
        </p:nvSpPr>
        <p:spPr>
          <a:xfrm>
            <a:off x="5184259" y="3508916"/>
            <a:ext cx="813702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en-US" altLang="ko-KR" sz="2000" dirty="0">
                <a:solidFill>
                  <a:srgbClr val="FFC000"/>
                </a:solidFill>
                <a:cs typeface="Arial" pitchFamily="34" charset="0"/>
              </a:rPr>
              <a:t>(Deductive) Top-Down versus (Inductive) Bottom-Up</a:t>
            </a:r>
            <a:endParaRPr lang="ko-KR" altLang="en-US" sz="2000" dirty="0">
              <a:solidFill>
                <a:srgbClr val="FFC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111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33162-CCC2-C36B-C8BD-4AB3D21AB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E62056-737A-D228-EED4-FD06031577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FD049F-87C8-5D18-83D4-DA92606FBB4F}"/>
              </a:ext>
            </a:extLst>
          </p:cNvPr>
          <p:cNvSpPr txBox="1"/>
          <p:nvPr/>
        </p:nvSpPr>
        <p:spPr>
          <a:xfrm>
            <a:off x="679937" y="0"/>
            <a:ext cx="594946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3 The Paradox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FB354A7-EDB9-2E9B-6441-CD022EA973FE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67970C5-4427-402D-AC20-EE2F0E8A6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16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D8969B2-EE9C-E8AB-EE89-8D18444777C2}"/>
              </a:ext>
            </a:extLst>
          </p:cNvPr>
          <p:cNvSpPr/>
          <p:nvPr/>
        </p:nvSpPr>
        <p:spPr>
          <a:xfrm flipH="1">
            <a:off x="914396" y="914400"/>
            <a:ext cx="7456871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B12668D-EBCB-D8C5-5B25-8552D385D4BD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F6511BC-1194-5978-2B0A-AC687D9634DA}"/>
              </a:ext>
            </a:extLst>
          </p:cNvPr>
          <p:cNvSpPr/>
          <p:nvPr/>
        </p:nvSpPr>
        <p:spPr>
          <a:xfrm flipH="1">
            <a:off x="922861" y="914400"/>
            <a:ext cx="7448407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18E52B2-217A-8048-F1A1-CEAAF120618D}"/>
              </a:ext>
            </a:extLst>
          </p:cNvPr>
          <p:cNvSpPr txBox="1">
            <a:spLocks/>
          </p:cNvSpPr>
          <p:nvPr/>
        </p:nvSpPr>
        <p:spPr>
          <a:xfrm>
            <a:off x="1164473" y="1118715"/>
            <a:ext cx="758649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Monotonic versus Non-monotonic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C000"/>
              </a:solidFill>
            </a:endParaRPr>
          </a:p>
          <a:p>
            <a:pPr marL="548640" lvl="1" indent="0">
              <a:buNone/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E558DB-08A6-A84F-E286-90543C79826A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D4766-FD05-EE39-8EF6-19CA2E0EF3CD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8D6B05-45D7-721F-CDC5-53946021D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557867"/>
            <a:ext cx="7469747" cy="4353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DC9CF0-26D9-3547-77CF-484E379850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146" y="1571224"/>
            <a:ext cx="3271233" cy="43401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81CF40-E8FA-1183-3928-6B67F8C8E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757" y="1565185"/>
            <a:ext cx="7450667" cy="436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57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3F4E9-9204-4FBD-4E8E-3163404CE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FABC7C-F462-4EA4-7E0E-AC21E460F3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CB73D5-DA45-13DF-2136-42063E5A9A59}"/>
              </a:ext>
            </a:extLst>
          </p:cNvPr>
          <p:cNvSpPr txBox="1"/>
          <p:nvPr/>
        </p:nvSpPr>
        <p:spPr>
          <a:xfrm>
            <a:off x="679937" y="0"/>
            <a:ext cx="594946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3 The Paradox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0A8F074-EC1C-8894-FE8E-126DB3FF82B1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BF5B4B9-370B-81F4-D972-94759408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17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42F046B-ED49-8EE8-A188-B460B2865680}"/>
              </a:ext>
            </a:extLst>
          </p:cNvPr>
          <p:cNvSpPr/>
          <p:nvPr/>
        </p:nvSpPr>
        <p:spPr>
          <a:xfrm flipH="1">
            <a:off x="914396" y="914400"/>
            <a:ext cx="7456871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2181D25-18DD-CEB6-2281-4A0B04D7189A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14EAD41-8E39-499E-1A41-BC5154A29802}"/>
              </a:ext>
            </a:extLst>
          </p:cNvPr>
          <p:cNvSpPr/>
          <p:nvPr/>
        </p:nvSpPr>
        <p:spPr>
          <a:xfrm flipH="1">
            <a:off x="922861" y="914400"/>
            <a:ext cx="7448407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E2FC49D-9154-1D5E-1025-408266FCD2C6}"/>
              </a:ext>
            </a:extLst>
          </p:cNvPr>
          <p:cNvSpPr txBox="1">
            <a:spLocks/>
          </p:cNvSpPr>
          <p:nvPr/>
        </p:nvSpPr>
        <p:spPr>
          <a:xfrm>
            <a:off x="1164473" y="1118715"/>
            <a:ext cx="758649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Monotonic versus Non-monotonic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C000"/>
              </a:solidFill>
            </a:endParaRPr>
          </a:p>
          <a:p>
            <a:pPr marL="548640" lvl="1" indent="0">
              <a:buNone/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A5C0F2-1499-6A01-545C-7132882756D6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D5934B-E772-4138-BA3B-9CAE6CF6D1A1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7F2488-BDA8-2749-53B1-5C3066131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557867"/>
            <a:ext cx="7469747" cy="4353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3E9565-6A4A-2E6F-98E9-CEB07C4BD15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146" y="1571224"/>
            <a:ext cx="3271233" cy="4340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F1B2A-0110-A0EB-346B-B4E65BD3A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568291"/>
            <a:ext cx="7461956" cy="435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92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0534B-C181-55C8-20AD-15F45298F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137FB6-F7DB-659C-D58D-D19AE9706C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14054D4-4530-6340-C8A2-9E131ED0A536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8DFAA9E-A4E5-A1EE-86DC-264562ED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18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67898C-1C6D-302F-3778-66B917A9F5BE}"/>
              </a:ext>
            </a:extLst>
          </p:cNvPr>
          <p:cNvSpPr/>
          <p:nvPr/>
        </p:nvSpPr>
        <p:spPr>
          <a:xfrm flipH="1">
            <a:off x="914395" y="914400"/>
            <a:ext cx="10710337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4E631B3-5D02-55C1-6B40-34C4BA3A24CC}"/>
              </a:ext>
            </a:extLst>
          </p:cNvPr>
          <p:cNvSpPr/>
          <p:nvPr/>
        </p:nvSpPr>
        <p:spPr>
          <a:xfrm flipH="1">
            <a:off x="922861" y="914400"/>
            <a:ext cx="10701872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E7E76D-7FB2-9BF5-DA8F-A719D0599E81}"/>
              </a:ext>
            </a:extLst>
          </p:cNvPr>
          <p:cNvSpPr txBox="1"/>
          <p:nvPr/>
        </p:nvSpPr>
        <p:spPr>
          <a:xfrm>
            <a:off x="1244600" y="2099625"/>
            <a:ext cx="46905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Non-convex to convex Transformation Pathways (e.g., non-convex discontinuous non-linear MINLPs to convex form)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697B03-D993-25E2-283B-3683805D58AB}"/>
              </a:ext>
            </a:extLst>
          </p:cNvPr>
          <p:cNvSpPr txBox="1"/>
          <p:nvPr/>
        </p:nvSpPr>
        <p:spPr>
          <a:xfrm>
            <a:off x="6096000" y="2089536"/>
            <a:ext cx="55033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Non-convex to convex Transformation Pathways (e.g., non-convex[non-monotonic, discontinuous] non-polynomial MINLPs to convex form)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397749-E40B-89F0-4BAF-E1C725DA11DF}"/>
              </a:ext>
            </a:extLst>
          </p:cNvPr>
          <p:cNvSpPr txBox="1"/>
          <p:nvPr/>
        </p:nvSpPr>
        <p:spPr>
          <a:xfrm>
            <a:off x="4875832" y="958685"/>
            <a:ext cx="21515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NP-Hard Spawning</a:t>
            </a: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B6E806A3-1185-4CE3-BBB1-7554F9248364}"/>
              </a:ext>
            </a:extLst>
          </p:cNvPr>
          <p:cNvCxnSpPr>
            <a:cxnSpLocks/>
            <a:stCxn id="22" idx="3"/>
            <a:endCxn id="21" idx="0"/>
          </p:cNvCxnSpPr>
          <p:nvPr/>
        </p:nvCxnSpPr>
        <p:spPr>
          <a:xfrm>
            <a:off x="7027334" y="1143351"/>
            <a:ext cx="1820333" cy="946185"/>
          </a:xfrm>
          <a:prstGeom prst="bentConnector2">
            <a:avLst/>
          </a:prstGeom>
          <a:ln w="190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F1C39226-6D13-4678-B891-1B7BBEC51C9F}"/>
              </a:ext>
            </a:extLst>
          </p:cNvPr>
          <p:cNvCxnSpPr>
            <a:cxnSpLocks/>
            <a:stCxn id="22" idx="1"/>
            <a:endCxn id="20" idx="0"/>
          </p:cNvCxnSpPr>
          <p:nvPr/>
        </p:nvCxnSpPr>
        <p:spPr>
          <a:xfrm rot="10800000" flipV="1">
            <a:off x="3589868" y="1143351"/>
            <a:ext cx="1285965" cy="956274"/>
          </a:xfrm>
          <a:prstGeom prst="bentConnector2">
            <a:avLst/>
          </a:prstGeom>
          <a:ln w="190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895E098F-0FD3-A7C1-E272-F4277E45F334}"/>
              </a:ext>
            </a:extLst>
          </p:cNvPr>
          <p:cNvSpPr txBox="1">
            <a:spLocks/>
          </p:cNvSpPr>
          <p:nvPr/>
        </p:nvSpPr>
        <p:spPr>
          <a:xfrm>
            <a:off x="3333539" y="1244779"/>
            <a:ext cx="10613487" cy="1396954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AFEE"/>
                </a:solidFill>
              </a:rPr>
              <a:t>Mixed Integer Programming (MIP)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00B050"/>
                </a:solidFill>
              </a:rPr>
              <a:t>Mixed Integer Linear Programming (MILP)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FF7E79"/>
                </a:solidFill>
              </a:rPr>
              <a:t>Mixed Integer Non-Linear Programming (MINLP)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C4488C-213E-BAF8-83F3-303B3CF20233}"/>
              </a:ext>
            </a:extLst>
          </p:cNvPr>
          <p:cNvSpPr/>
          <p:nvPr/>
        </p:nvSpPr>
        <p:spPr>
          <a:xfrm>
            <a:off x="8365980" y="4166820"/>
            <a:ext cx="1404417" cy="859598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rgbClr val="F75B03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C2BCEA9-2543-B1AF-7B90-289C4F3780D7}"/>
              </a:ext>
            </a:extLst>
          </p:cNvPr>
          <p:cNvSpPr/>
          <p:nvPr/>
        </p:nvSpPr>
        <p:spPr>
          <a:xfrm>
            <a:off x="6968036" y="4168261"/>
            <a:ext cx="1402850" cy="859598"/>
          </a:xfrm>
          <a:prstGeom prst="rect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CBF215-E68D-093B-AB41-5AE90C8C5C81}"/>
              </a:ext>
            </a:extLst>
          </p:cNvPr>
          <p:cNvSpPr/>
          <p:nvPr/>
        </p:nvSpPr>
        <p:spPr>
          <a:xfrm>
            <a:off x="8372103" y="5017946"/>
            <a:ext cx="1398294" cy="8595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AA1835D-FCF0-F5B0-F39A-4C69EAA72DA0}"/>
              </a:ext>
            </a:extLst>
          </p:cNvPr>
          <p:cNvSpPr/>
          <p:nvPr/>
        </p:nvSpPr>
        <p:spPr>
          <a:xfrm>
            <a:off x="6968035" y="5017946"/>
            <a:ext cx="1402851" cy="859598"/>
          </a:xfrm>
          <a:prstGeom prst="rect">
            <a:avLst/>
          </a:prstGeom>
          <a:solidFill>
            <a:srgbClr val="FFFC03">
              <a:alpha val="9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F1EBDA-ED1D-EC41-F02A-030B30D62183}"/>
              </a:ext>
            </a:extLst>
          </p:cNvPr>
          <p:cNvSpPr txBox="1"/>
          <p:nvPr/>
        </p:nvSpPr>
        <p:spPr>
          <a:xfrm>
            <a:off x="8916918" y="4892350"/>
            <a:ext cx="598241" cy="30008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1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B0FF21-9719-EAAC-F60B-E458C5007B8F}"/>
              </a:ext>
            </a:extLst>
          </p:cNvPr>
          <p:cNvSpPr txBox="1"/>
          <p:nvPr/>
        </p:nvSpPr>
        <p:spPr>
          <a:xfrm>
            <a:off x="6994379" y="5881320"/>
            <a:ext cx="723275" cy="30008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30F699-778E-380E-0F56-6AFF9167EA0A}"/>
              </a:ext>
            </a:extLst>
          </p:cNvPr>
          <p:cNvSpPr txBox="1"/>
          <p:nvPr/>
        </p:nvSpPr>
        <p:spPr>
          <a:xfrm>
            <a:off x="7615886" y="5881320"/>
            <a:ext cx="9829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7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Nonconvex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1BD606-AB49-27CC-0463-8C63C508F11F}"/>
              </a:ext>
            </a:extLst>
          </p:cNvPr>
          <p:cNvSpPr txBox="1"/>
          <p:nvPr/>
        </p:nvSpPr>
        <p:spPr>
          <a:xfrm>
            <a:off x="8182038" y="2970114"/>
            <a:ext cx="492443" cy="30008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2D2824-A543-7605-6509-6E0304274415}"/>
              </a:ext>
            </a:extLst>
          </p:cNvPr>
          <p:cNvSpPr txBox="1"/>
          <p:nvPr/>
        </p:nvSpPr>
        <p:spPr>
          <a:xfrm>
            <a:off x="7827111" y="3570582"/>
            <a:ext cx="5790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7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Exact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E1E296-4C4B-342D-4D1E-69205E5D8D2E}"/>
              </a:ext>
            </a:extLst>
          </p:cNvPr>
          <p:cNvSpPr txBox="1"/>
          <p:nvPr/>
        </p:nvSpPr>
        <p:spPr>
          <a:xfrm>
            <a:off x="8393658" y="3572891"/>
            <a:ext cx="752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Relaxed</a:t>
            </a:r>
          </a:p>
        </p:txBody>
      </p: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519510B4-B5F7-8874-2EAD-AE29AE42DC36}"/>
              </a:ext>
            </a:extLst>
          </p:cNvPr>
          <p:cNvCxnSpPr>
            <a:cxnSpLocks/>
          </p:cNvCxnSpPr>
          <p:nvPr/>
        </p:nvCxnSpPr>
        <p:spPr>
          <a:xfrm rot="16200000" flipH="1">
            <a:off x="8424874" y="4144566"/>
            <a:ext cx="1024230" cy="417194"/>
          </a:xfrm>
          <a:prstGeom prst="bentConnector3">
            <a:avLst>
              <a:gd name="adj1" fmla="val 50000"/>
            </a:avLst>
          </a:prstGeom>
          <a:ln w="31750">
            <a:solidFill>
              <a:srgbClr val="00B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>
            <a:extLst>
              <a:ext uri="{FF2B5EF4-FFF2-40B4-BE49-F238E27FC236}">
                <a16:creationId xmlns:a16="http://schemas.microsoft.com/office/drawing/2014/main" id="{3B63733C-429C-B970-B46B-F1038C84DD8F}"/>
              </a:ext>
            </a:extLst>
          </p:cNvPr>
          <p:cNvCxnSpPr>
            <a:cxnSpLocks/>
          </p:cNvCxnSpPr>
          <p:nvPr/>
        </p:nvCxnSpPr>
        <p:spPr>
          <a:xfrm rot="5400000">
            <a:off x="8041054" y="3263926"/>
            <a:ext cx="339160" cy="309209"/>
          </a:xfrm>
          <a:prstGeom prst="bentConnector3">
            <a:avLst>
              <a:gd name="adj1" fmla="val 50000"/>
            </a:avLst>
          </a:prstGeom>
          <a:ln w="254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82BDDF8F-2D95-355B-5417-EDDFCBC2CAF4}"/>
              </a:ext>
            </a:extLst>
          </p:cNvPr>
          <p:cNvCxnSpPr>
            <a:cxnSpLocks/>
          </p:cNvCxnSpPr>
          <p:nvPr/>
        </p:nvCxnSpPr>
        <p:spPr>
          <a:xfrm>
            <a:off x="8360830" y="3416300"/>
            <a:ext cx="385763" cy="170275"/>
          </a:xfrm>
          <a:prstGeom prst="bentConnector3">
            <a:avLst>
              <a:gd name="adj1" fmla="val 100315"/>
            </a:avLst>
          </a:prstGeom>
          <a:ln w="254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F864B3F-B20D-E558-14DE-8908D2C99E73}"/>
              </a:ext>
            </a:extLst>
          </p:cNvPr>
          <p:cNvCxnSpPr>
            <a:cxnSpLocks/>
            <a:stCxn id="31" idx="0"/>
            <a:endCxn id="33" idx="2"/>
          </p:cNvCxnSpPr>
          <p:nvPr/>
        </p:nvCxnSpPr>
        <p:spPr>
          <a:xfrm flipH="1">
            <a:off x="7669462" y="4168261"/>
            <a:ext cx="0" cy="1709284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A506C8EF-56B8-555F-B339-525509D3FBC9}"/>
              </a:ext>
            </a:extLst>
          </p:cNvPr>
          <p:cNvSpPr txBox="1"/>
          <p:nvPr/>
        </p:nvSpPr>
        <p:spPr>
          <a:xfrm>
            <a:off x="7373990" y="4898473"/>
            <a:ext cx="723275" cy="30008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MINLP</a:t>
            </a:r>
          </a:p>
        </p:txBody>
      </p:sp>
      <p:cxnSp>
        <p:nvCxnSpPr>
          <p:cNvPr id="45" name="Elbow Connector 44">
            <a:extLst>
              <a:ext uri="{FF2B5EF4-FFF2-40B4-BE49-F238E27FC236}">
                <a16:creationId xmlns:a16="http://schemas.microsoft.com/office/drawing/2014/main" id="{2457D84E-F02B-251E-4774-19CF799335B6}"/>
              </a:ext>
            </a:extLst>
          </p:cNvPr>
          <p:cNvCxnSpPr>
            <a:cxnSpLocks/>
            <a:endCxn id="44" idx="0"/>
          </p:cNvCxnSpPr>
          <p:nvPr/>
        </p:nvCxnSpPr>
        <p:spPr>
          <a:xfrm rot="5400000">
            <a:off x="7364724" y="4188011"/>
            <a:ext cx="1081367" cy="339557"/>
          </a:xfrm>
          <a:prstGeom prst="bentConnector3">
            <a:avLst>
              <a:gd name="adj1" fmla="val 50000"/>
            </a:avLst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925FEF9-A3E4-989A-753C-803D60921EDE}"/>
              </a:ext>
            </a:extLst>
          </p:cNvPr>
          <p:cNvCxnSpPr>
            <a:cxnSpLocks/>
          </p:cNvCxnSpPr>
          <p:nvPr/>
        </p:nvCxnSpPr>
        <p:spPr>
          <a:xfrm>
            <a:off x="8023080" y="5024069"/>
            <a:ext cx="801037" cy="0"/>
          </a:xfrm>
          <a:prstGeom prst="straightConnector1">
            <a:avLst/>
          </a:prstGeom>
          <a:ln w="31750">
            <a:solidFill>
              <a:srgbClr val="00B150"/>
            </a:solidFill>
            <a:tailEnd type="triangle"/>
          </a:ln>
          <a:effectLst>
            <a:outerShdw blurRad="50800" dist="38100" dir="2700000" algn="tl" rotWithShape="0">
              <a:prstClr val="black">
                <a:alpha val="89039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F356D27-498A-6EFD-4147-C483A59A58B3}"/>
              </a:ext>
            </a:extLst>
          </p:cNvPr>
          <p:cNvSpPr txBox="1"/>
          <p:nvPr/>
        </p:nvSpPr>
        <p:spPr>
          <a:xfrm>
            <a:off x="7888993" y="4714522"/>
            <a:ext cx="1107996" cy="30008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1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Linearization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A381CA-45CD-AEF5-5CCB-5B143BE58CEF}"/>
              </a:ext>
            </a:extLst>
          </p:cNvPr>
          <p:cNvSpPr txBox="1"/>
          <p:nvPr/>
        </p:nvSpPr>
        <p:spPr>
          <a:xfrm>
            <a:off x="8837467" y="5881320"/>
            <a:ext cx="723275" cy="30008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Convex</a:t>
            </a:r>
          </a:p>
        </p:txBody>
      </p: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2E93E25D-CF97-CD08-7508-FF6CD1E876E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816035" y="5516988"/>
            <a:ext cx="685801" cy="1"/>
          </a:xfrm>
          <a:prstGeom prst="bentConnector3">
            <a:avLst>
              <a:gd name="adj1" fmla="val 50000"/>
            </a:avLst>
          </a:prstGeom>
          <a:ln w="31750">
            <a:solidFill>
              <a:srgbClr val="00B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6161E5A-3529-D0B3-B4F8-2A0453CB761E}"/>
              </a:ext>
            </a:extLst>
          </p:cNvPr>
          <p:cNvSpPr txBox="1"/>
          <p:nvPr/>
        </p:nvSpPr>
        <p:spPr>
          <a:xfrm rot="16200000">
            <a:off x="6202326" y="4306265"/>
            <a:ext cx="13003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Non-Monotonic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69DAB7-5385-F94D-1637-3CF5B3823258}"/>
              </a:ext>
            </a:extLst>
          </p:cNvPr>
          <p:cNvSpPr txBox="1"/>
          <p:nvPr/>
        </p:nvSpPr>
        <p:spPr>
          <a:xfrm rot="16200000">
            <a:off x="6362263" y="5333313"/>
            <a:ext cx="9444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Monotonic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857957-8CA4-E5C9-4704-349F61A0B983}"/>
              </a:ext>
            </a:extLst>
          </p:cNvPr>
          <p:cNvSpPr txBox="1"/>
          <p:nvPr/>
        </p:nvSpPr>
        <p:spPr>
          <a:xfrm>
            <a:off x="7157250" y="3944932"/>
            <a:ext cx="9925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Non-Linear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01B0236-252E-8AD0-8F86-3FA4EF6C35BE}"/>
              </a:ext>
            </a:extLst>
          </p:cNvPr>
          <p:cNvSpPr txBox="1"/>
          <p:nvPr/>
        </p:nvSpPr>
        <p:spPr>
          <a:xfrm>
            <a:off x="8774211" y="3939517"/>
            <a:ext cx="6367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</a:p>
        </p:txBody>
      </p: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12053427-5ADA-9687-9FE4-AEE5A06DD9F1}"/>
              </a:ext>
            </a:extLst>
          </p:cNvPr>
          <p:cNvCxnSpPr>
            <a:cxnSpLocks/>
          </p:cNvCxnSpPr>
          <p:nvPr/>
        </p:nvCxnSpPr>
        <p:spPr>
          <a:xfrm rot="16200000" flipH="1">
            <a:off x="7500354" y="5312470"/>
            <a:ext cx="715369" cy="383363"/>
          </a:xfrm>
          <a:prstGeom prst="bentConnector3">
            <a:avLst>
              <a:gd name="adj1" fmla="val 50000"/>
            </a:avLst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>
            <a:extLst>
              <a:ext uri="{FF2B5EF4-FFF2-40B4-BE49-F238E27FC236}">
                <a16:creationId xmlns:a16="http://schemas.microsoft.com/office/drawing/2014/main" id="{C2BFADFB-0FB7-22A0-580B-CB6E57903AEF}"/>
              </a:ext>
            </a:extLst>
          </p:cNvPr>
          <p:cNvCxnSpPr>
            <a:cxnSpLocks/>
          </p:cNvCxnSpPr>
          <p:nvPr/>
        </p:nvCxnSpPr>
        <p:spPr>
          <a:xfrm rot="5400000">
            <a:off x="7121732" y="5333136"/>
            <a:ext cx="748145" cy="344324"/>
          </a:xfrm>
          <a:prstGeom prst="bentConnector3">
            <a:avLst>
              <a:gd name="adj1" fmla="val 50000"/>
            </a:avLst>
          </a:prstGeom>
          <a:ln w="31750">
            <a:solidFill>
              <a:srgbClr val="00B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>
            <a:extLst>
              <a:ext uri="{FF2B5EF4-FFF2-40B4-BE49-F238E27FC236}">
                <a16:creationId xmlns:a16="http://schemas.microsoft.com/office/drawing/2014/main" id="{E5D904A0-D9F1-6293-86FB-1634F347003E}"/>
              </a:ext>
            </a:extLst>
          </p:cNvPr>
          <p:cNvCxnSpPr>
            <a:cxnSpLocks/>
          </p:cNvCxnSpPr>
          <p:nvPr/>
        </p:nvCxnSpPr>
        <p:spPr>
          <a:xfrm>
            <a:off x="8030315" y="5116260"/>
            <a:ext cx="471741" cy="378038"/>
          </a:xfrm>
          <a:prstGeom prst="bentConnector3">
            <a:avLst>
              <a:gd name="adj1" fmla="val 99315"/>
            </a:avLst>
          </a:prstGeom>
          <a:ln w="31750">
            <a:solidFill>
              <a:srgbClr val="FF4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F8051FC-21EB-2D41-EC0E-5C0E46FB62B8}"/>
              </a:ext>
            </a:extLst>
          </p:cNvPr>
          <p:cNvCxnSpPr/>
          <p:nvPr/>
        </p:nvCxnSpPr>
        <p:spPr>
          <a:xfrm>
            <a:off x="8049702" y="5500760"/>
            <a:ext cx="45881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1524EBB-A5B8-0C34-35F5-5A6425E538FD}"/>
              </a:ext>
            </a:extLst>
          </p:cNvPr>
          <p:cNvCxnSpPr>
            <a:cxnSpLocks/>
          </p:cNvCxnSpPr>
          <p:nvPr/>
        </p:nvCxnSpPr>
        <p:spPr>
          <a:xfrm>
            <a:off x="6515701" y="4601029"/>
            <a:ext cx="3432629" cy="0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CE95E84-EE25-D60E-DD7D-1E1EFE47B31D}"/>
              </a:ext>
            </a:extLst>
          </p:cNvPr>
          <p:cNvSpPr txBox="1"/>
          <p:nvPr/>
        </p:nvSpPr>
        <p:spPr>
          <a:xfrm>
            <a:off x="5845769" y="4611065"/>
            <a:ext cx="9829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C9EB87E-4912-AE3F-7293-6251ADFED9EF}"/>
              </a:ext>
            </a:extLst>
          </p:cNvPr>
          <p:cNvSpPr txBox="1"/>
          <p:nvPr/>
        </p:nvSpPr>
        <p:spPr>
          <a:xfrm>
            <a:off x="5679463" y="4211922"/>
            <a:ext cx="11849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Discontinuous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436C799-6366-92E0-D2EE-402198F34449}"/>
              </a:ext>
            </a:extLst>
          </p:cNvPr>
          <p:cNvSpPr txBox="1"/>
          <p:nvPr/>
        </p:nvSpPr>
        <p:spPr>
          <a:xfrm rot="16200000">
            <a:off x="6492263" y="3399121"/>
            <a:ext cx="13388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Non-Polynomial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3C5F4DB-C7CD-B253-99BF-F7141F46D585}"/>
              </a:ext>
            </a:extLst>
          </p:cNvPr>
          <p:cNvSpPr txBox="1"/>
          <p:nvPr/>
        </p:nvSpPr>
        <p:spPr>
          <a:xfrm rot="16200000">
            <a:off x="7334092" y="3435406"/>
            <a:ext cx="9829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Polynomial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2AC4FB0-CC50-0C30-37E7-88E28620D97A}"/>
              </a:ext>
            </a:extLst>
          </p:cNvPr>
          <p:cNvSpPr/>
          <p:nvPr/>
        </p:nvSpPr>
        <p:spPr>
          <a:xfrm>
            <a:off x="3099717" y="4166821"/>
            <a:ext cx="1404417" cy="8595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59B45C2-FEC4-4DAF-3C30-6A1E30984164}"/>
              </a:ext>
            </a:extLst>
          </p:cNvPr>
          <p:cNvSpPr/>
          <p:nvPr/>
        </p:nvSpPr>
        <p:spPr>
          <a:xfrm>
            <a:off x="1701773" y="4168262"/>
            <a:ext cx="1402850" cy="859598"/>
          </a:xfrm>
          <a:prstGeom prst="rect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358137C-0A92-E8DE-9A90-17685815DB3E}"/>
              </a:ext>
            </a:extLst>
          </p:cNvPr>
          <p:cNvSpPr/>
          <p:nvPr/>
        </p:nvSpPr>
        <p:spPr>
          <a:xfrm>
            <a:off x="3105840" y="5017947"/>
            <a:ext cx="1398294" cy="8595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7FABC99-FD38-D18F-8945-B1444191B3D6}"/>
              </a:ext>
            </a:extLst>
          </p:cNvPr>
          <p:cNvSpPr/>
          <p:nvPr/>
        </p:nvSpPr>
        <p:spPr>
          <a:xfrm>
            <a:off x="1701772" y="5017947"/>
            <a:ext cx="1402851" cy="85959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48233A7-22FE-7DE2-DAA1-9795FB157168}"/>
              </a:ext>
            </a:extLst>
          </p:cNvPr>
          <p:cNvSpPr txBox="1"/>
          <p:nvPr/>
        </p:nvSpPr>
        <p:spPr>
          <a:xfrm>
            <a:off x="1728116" y="5881321"/>
            <a:ext cx="723275" cy="30008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Convex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7DD18CC-170F-C724-EBFE-C3818FFEEA37}"/>
              </a:ext>
            </a:extLst>
          </p:cNvPr>
          <p:cNvSpPr txBox="1"/>
          <p:nvPr/>
        </p:nvSpPr>
        <p:spPr>
          <a:xfrm>
            <a:off x="2349623" y="5881321"/>
            <a:ext cx="9829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7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Nonconvex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29DDF90-F340-0595-10FC-F012E19907C0}"/>
              </a:ext>
            </a:extLst>
          </p:cNvPr>
          <p:cNvSpPr txBox="1"/>
          <p:nvPr/>
        </p:nvSpPr>
        <p:spPr>
          <a:xfrm>
            <a:off x="2915775" y="2970115"/>
            <a:ext cx="492443" cy="30008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MIP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268C8D6-41A7-5897-E9B3-51A4CF3B243C}"/>
              </a:ext>
            </a:extLst>
          </p:cNvPr>
          <p:cNvSpPr txBox="1"/>
          <p:nvPr/>
        </p:nvSpPr>
        <p:spPr>
          <a:xfrm>
            <a:off x="2560848" y="3570583"/>
            <a:ext cx="5790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7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Exact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AD6469E-7682-F5BF-9694-998AAEDC3DCA}"/>
              </a:ext>
            </a:extLst>
          </p:cNvPr>
          <p:cNvSpPr txBox="1"/>
          <p:nvPr/>
        </p:nvSpPr>
        <p:spPr>
          <a:xfrm>
            <a:off x="3127395" y="3572892"/>
            <a:ext cx="7521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Relaxed</a:t>
            </a:r>
          </a:p>
        </p:txBody>
      </p:sp>
      <p:cxnSp>
        <p:nvCxnSpPr>
          <p:cNvPr id="74" name="Elbow Connector 73">
            <a:extLst>
              <a:ext uri="{FF2B5EF4-FFF2-40B4-BE49-F238E27FC236}">
                <a16:creationId xmlns:a16="http://schemas.microsoft.com/office/drawing/2014/main" id="{5959E2AE-AF06-2460-8EC0-B5D763925534}"/>
              </a:ext>
            </a:extLst>
          </p:cNvPr>
          <p:cNvCxnSpPr>
            <a:cxnSpLocks/>
          </p:cNvCxnSpPr>
          <p:nvPr/>
        </p:nvCxnSpPr>
        <p:spPr>
          <a:xfrm rot="5400000">
            <a:off x="2774791" y="3263927"/>
            <a:ext cx="339160" cy="309209"/>
          </a:xfrm>
          <a:prstGeom prst="bentConnector3">
            <a:avLst>
              <a:gd name="adj1" fmla="val 50000"/>
            </a:avLst>
          </a:prstGeom>
          <a:ln w="254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1C12A949-F342-B496-C31C-BFF8865692FF}"/>
              </a:ext>
            </a:extLst>
          </p:cNvPr>
          <p:cNvCxnSpPr>
            <a:cxnSpLocks/>
          </p:cNvCxnSpPr>
          <p:nvPr/>
        </p:nvCxnSpPr>
        <p:spPr>
          <a:xfrm>
            <a:off x="3094567" y="3416301"/>
            <a:ext cx="385763" cy="170275"/>
          </a:xfrm>
          <a:prstGeom prst="bentConnector3">
            <a:avLst>
              <a:gd name="adj1" fmla="val 100315"/>
            </a:avLst>
          </a:prstGeom>
          <a:ln w="254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6AFA59B-17A0-7BBC-CFFC-8507A50FB026}"/>
              </a:ext>
            </a:extLst>
          </p:cNvPr>
          <p:cNvCxnSpPr>
            <a:cxnSpLocks/>
            <a:stCxn id="64" idx="0"/>
            <a:endCxn id="66" idx="2"/>
          </p:cNvCxnSpPr>
          <p:nvPr/>
        </p:nvCxnSpPr>
        <p:spPr>
          <a:xfrm flipH="1">
            <a:off x="2403199" y="4168262"/>
            <a:ext cx="0" cy="1709284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E3B6C0A9-2D5F-1E4E-A2F9-E3D607FB0AFF}"/>
              </a:ext>
            </a:extLst>
          </p:cNvPr>
          <p:cNvSpPr txBox="1"/>
          <p:nvPr/>
        </p:nvSpPr>
        <p:spPr>
          <a:xfrm>
            <a:off x="2107727" y="4898474"/>
            <a:ext cx="723275" cy="30008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MINLP</a:t>
            </a:r>
          </a:p>
        </p:txBody>
      </p: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8B8550D7-F721-739D-F874-233188857B9A}"/>
              </a:ext>
            </a:extLst>
          </p:cNvPr>
          <p:cNvCxnSpPr>
            <a:cxnSpLocks/>
            <a:endCxn id="77" idx="0"/>
          </p:cNvCxnSpPr>
          <p:nvPr/>
        </p:nvCxnSpPr>
        <p:spPr>
          <a:xfrm rot="5400000">
            <a:off x="2098461" y="4188012"/>
            <a:ext cx="1081367" cy="339557"/>
          </a:xfrm>
          <a:prstGeom prst="bentConnector3">
            <a:avLst>
              <a:gd name="adj1" fmla="val 50000"/>
            </a:avLst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6CDDCC26-5D48-FF47-8860-C7BA9DCB1AB0}"/>
              </a:ext>
            </a:extLst>
          </p:cNvPr>
          <p:cNvSpPr txBox="1"/>
          <p:nvPr/>
        </p:nvSpPr>
        <p:spPr>
          <a:xfrm>
            <a:off x="3571204" y="5881321"/>
            <a:ext cx="723275" cy="30008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Convex</a:t>
            </a:r>
          </a:p>
        </p:txBody>
      </p: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D72A9AE0-7D14-7E66-D8FE-E438AC535563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38621" y="5516989"/>
            <a:ext cx="685801" cy="1"/>
          </a:xfrm>
          <a:prstGeom prst="bentConnector3">
            <a:avLst>
              <a:gd name="adj1" fmla="val 50000"/>
            </a:avLst>
          </a:prstGeom>
          <a:ln w="31750">
            <a:solidFill>
              <a:srgbClr val="00B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FAF307DC-79B8-CF54-1F5A-5AD1340108C5}"/>
              </a:ext>
            </a:extLst>
          </p:cNvPr>
          <p:cNvSpPr txBox="1"/>
          <p:nvPr/>
        </p:nvSpPr>
        <p:spPr>
          <a:xfrm rot="16200000">
            <a:off x="908192" y="4224163"/>
            <a:ext cx="118192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Continuous/</a:t>
            </a:r>
          </a:p>
          <a:p>
            <a:r>
              <a:rPr lang="en-US" sz="135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Discontinuous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333793C-D08D-7D49-447F-53EC3DAE579A}"/>
              </a:ext>
            </a:extLst>
          </p:cNvPr>
          <p:cNvSpPr txBox="1"/>
          <p:nvPr/>
        </p:nvSpPr>
        <p:spPr>
          <a:xfrm rot="16200000">
            <a:off x="1210905" y="5253486"/>
            <a:ext cx="7582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Discrete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DF1C258-AE4A-E282-6A8E-8A80B450CD44}"/>
              </a:ext>
            </a:extLst>
          </p:cNvPr>
          <p:cNvSpPr txBox="1"/>
          <p:nvPr/>
        </p:nvSpPr>
        <p:spPr>
          <a:xfrm>
            <a:off x="1884626" y="3944933"/>
            <a:ext cx="9925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Non-Linear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8D56642-E81C-BA6C-9D26-CDD25720DAB0}"/>
              </a:ext>
            </a:extLst>
          </p:cNvPr>
          <p:cNvSpPr txBox="1"/>
          <p:nvPr/>
        </p:nvSpPr>
        <p:spPr>
          <a:xfrm>
            <a:off x="3507948" y="3939518"/>
            <a:ext cx="6367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</a:t>
            </a:r>
          </a:p>
        </p:txBody>
      </p:sp>
      <p:cxnSp>
        <p:nvCxnSpPr>
          <p:cNvPr id="87" name="Elbow Connector 86">
            <a:extLst>
              <a:ext uri="{FF2B5EF4-FFF2-40B4-BE49-F238E27FC236}">
                <a16:creationId xmlns:a16="http://schemas.microsoft.com/office/drawing/2014/main" id="{9A9CA79D-C3CF-A0EB-2687-32B091275102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34091" y="5312471"/>
            <a:ext cx="715369" cy="383363"/>
          </a:xfrm>
          <a:prstGeom prst="bentConnector3">
            <a:avLst>
              <a:gd name="adj1" fmla="val 50000"/>
            </a:avLst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87">
            <a:extLst>
              <a:ext uri="{FF2B5EF4-FFF2-40B4-BE49-F238E27FC236}">
                <a16:creationId xmlns:a16="http://schemas.microsoft.com/office/drawing/2014/main" id="{C3514AAB-2A99-77EA-5EA2-6F4895740EC1}"/>
              </a:ext>
            </a:extLst>
          </p:cNvPr>
          <p:cNvCxnSpPr>
            <a:cxnSpLocks/>
          </p:cNvCxnSpPr>
          <p:nvPr/>
        </p:nvCxnSpPr>
        <p:spPr>
          <a:xfrm rot="5400000">
            <a:off x="1855469" y="5333137"/>
            <a:ext cx="748145" cy="344324"/>
          </a:xfrm>
          <a:prstGeom prst="bentConnector3">
            <a:avLst>
              <a:gd name="adj1" fmla="val 50000"/>
            </a:avLst>
          </a:prstGeom>
          <a:ln w="31750">
            <a:solidFill>
              <a:srgbClr val="00B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31C7DC1-1DBD-3816-F7A9-47D661E85661}"/>
              </a:ext>
            </a:extLst>
          </p:cNvPr>
          <p:cNvSpPr/>
          <p:nvPr/>
        </p:nvSpPr>
        <p:spPr>
          <a:xfrm>
            <a:off x="3096780" y="4168020"/>
            <a:ext cx="1404417" cy="859598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rgbClr val="F75B03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89" name="Elbow Connector 88">
            <a:extLst>
              <a:ext uri="{FF2B5EF4-FFF2-40B4-BE49-F238E27FC236}">
                <a16:creationId xmlns:a16="http://schemas.microsoft.com/office/drawing/2014/main" id="{FB461146-3416-B02F-0367-44613F646314}"/>
              </a:ext>
            </a:extLst>
          </p:cNvPr>
          <p:cNvCxnSpPr>
            <a:cxnSpLocks/>
          </p:cNvCxnSpPr>
          <p:nvPr/>
        </p:nvCxnSpPr>
        <p:spPr>
          <a:xfrm>
            <a:off x="2764052" y="5116261"/>
            <a:ext cx="471741" cy="378038"/>
          </a:xfrm>
          <a:prstGeom prst="bentConnector3">
            <a:avLst>
              <a:gd name="adj1" fmla="val 99315"/>
            </a:avLst>
          </a:prstGeom>
          <a:ln w="31750">
            <a:solidFill>
              <a:srgbClr val="FF4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4615F04-A6F4-564D-CDB4-73AA026AA671}"/>
              </a:ext>
            </a:extLst>
          </p:cNvPr>
          <p:cNvCxnSpPr/>
          <p:nvPr/>
        </p:nvCxnSpPr>
        <p:spPr>
          <a:xfrm>
            <a:off x="2783439" y="5500761"/>
            <a:ext cx="45881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lbow Connector 72">
            <a:extLst>
              <a:ext uri="{FF2B5EF4-FFF2-40B4-BE49-F238E27FC236}">
                <a16:creationId xmlns:a16="http://schemas.microsoft.com/office/drawing/2014/main" id="{30D12C9E-A92C-F723-5EAA-F87DC72B78EC}"/>
              </a:ext>
            </a:extLst>
          </p:cNvPr>
          <p:cNvCxnSpPr>
            <a:cxnSpLocks/>
          </p:cNvCxnSpPr>
          <p:nvPr/>
        </p:nvCxnSpPr>
        <p:spPr>
          <a:xfrm rot="16200000" flipH="1">
            <a:off x="3158611" y="4144567"/>
            <a:ext cx="1024230" cy="417194"/>
          </a:xfrm>
          <a:prstGeom prst="bentConnector3">
            <a:avLst>
              <a:gd name="adj1" fmla="val 50000"/>
            </a:avLst>
          </a:prstGeom>
          <a:ln w="31750">
            <a:solidFill>
              <a:srgbClr val="00B1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C9F4A67D-0942-3FB1-C62D-1C2C1A1ADE3E}"/>
              </a:ext>
            </a:extLst>
          </p:cNvPr>
          <p:cNvSpPr txBox="1"/>
          <p:nvPr/>
        </p:nvSpPr>
        <p:spPr>
          <a:xfrm>
            <a:off x="2622730" y="4714523"/>
            <a:ext cx="1107996" cy="30008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1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Linearization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AA19454-E5A9-B5DA-D380-8633EF9DD57B}"/>
              </a:ext>
            </a:extLst>
          </p:cNvPr>
          <p:cNvSpPr txBox="1"/>
          <p:nvPr/>
        </p:nvSpPr>
        <p:spPr>
          <a:xfrm>
            <a:off x="3650655" y="4892351"/>
            <a:ext cx="598241" cy="30008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1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MILP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1114721-882B-73FA-67CE-C91A85BD9DC1}"/>
              </a:ext>
            </a:extLst>
          </p:cNvPr>
          <p:cNvCxnSpPr>
            <a:cxnSpLocks/>
          </p:cNvCxnSpPr>
          <p:nvPr/>
        </p:nvCxnSpPr>
        <p:spPr>
          <a:xfrm>
            <a:off x="2756817" y="5024070"/>
            <a:ext cx="801037" cy="0"/>
          </a:xfrm>
          <a:prstGeom prst="straightConnector1">
            <a:avLst/>
          </a:prstGeom>
          <a:ln w="31750">
            <a:solidFill>
              <a:srgbClr val="00B150"/>
            </a:solidFill>
            <a:tailEnd type="triangle"/>
          </a:ln>
          <a:effectLst>
            <a:outerShdw blurRad="50800" dist="38100" dir="2700000" algn="tl" rotWithShape="0">
              <a:prstClr val="black">
                <a:alpha val="89039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75D4CB37-517F-BF97-0943-C1BF9418BEFA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33855" y="5196468"/>
            <a:ext cx="635618" cy="301082"/>
          </a:xfrm>
          <a:prstGeom prst="bentConnector3">
            <a:avLst>
              <a:gd name="adj1" fmla="val 50000"/>
            </a:avLst>
          </a:prstGeom>
          <a:ln w="28575">
            <a:solidFill>
              <a:srgbClr val="FF2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41722D8F-48E6-FED0-E5C4-3091CBBC4322}"/>
              </a:ext>
            </a:extLst>
          </p:cNvPr>
          <p:cNvCxnSpPr>
            <a:cxnSpLocks/>
          </p:cNvCxnSpPr>
          <p:nvPr/>
        </p:nvCxnSpPr>
        <p:spPr>
          <a:xfrm rot="10800000" flipV="1">
            <a:off x="8493514" y="5174165"/>
            <a:ext cx="672789" cy="319667"/>
          </a:xfrm>
          <a:prstGeom prst="bentConnector3">
            <a:avLst>
              <a:gd name="adj1" fmla="val 50000"/>
            </a:avLst>
          </a:prstGeom>
          <a:ln w="28575">
            <a:solidFill>
              <a:srgbClr val="FF26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2BCF71-9C2C-5AC7-5D12-C973BEC64979}"/>
              </a:ext>
            </a:extLst>
          </p:cNvPr>
          <p:cNvSpPr txBox="1"/>
          <p:nvPr/>
        </p:nvSpPr>
        <p:spPr>
          <a:xfrm>
            <a:off x="679936" y="0"/>
            <a:ext cx="623642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3 The Paradox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02C096-6CF6-ED5B-7CDB-48CC535F99E7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298ADF-11FA-A73B-C4A7-2D4FC9B6BF87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991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B6B04-CCDF-C708-0B62-6104CB352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6B442AA-6080-310B-BB2F-D1ED9C484C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BA2072-71A7-0E28-40EC-A5E6BF42054D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57DC72A-02A7-4506-E5FA-45E3ADDE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19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7D90624-4781-4526-A370-1C570DCA5E1C}"/>
              </a:ext>
            </a:extLst>
          </p:cNvPr>
          <p:cNvSpPr/>
          <p:nvPr/>
        </p:nvSpPr>
        <p:spPr>
          <a:xfrm flipH="1">
            <a:off x="914397" y="914400"/>
            <a:ext cx="10710331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1A6057F-F002-42F8-173E-00BB7A8B8426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pic>
        <p:nvPicPr>
          <p:cNvPr id="6" name="Picture 5" descr="A group of colorful glass columns&#10;&#10;AI-generated content may be incorrect.">
            <a:extLst>
              <a:ext uri="{FF2B5EF4-FFF2-40B4-BE49-F238E27FC236}">
                <a16:creationId xmlns:a16="http://schemas.microsoft.com/office/drawing/2014/main" id="{6673B931-3381-708F-DF22-392E840F4A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6160" y="914399"/>
            <a:ext cx="2788355" cy="5435601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F01F158-090A-2B18-9C4D-115366A39003}"/>
              </a:ext>
            </a:extLst>
          </p:cNvPr>
          <p:cNvSpPr/>
          <p:nvPr/>
        </p:nvSpPr>
        <p:spPr>
          <a:xfrm flipH="1">
            <a:off x="922861" y="914400"/>
            <a:ext cx="7874004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0E351D0-5010-135C-42BF-6165E00445F5}"/>
              </a:ext>
            </a:extLst>
          </p:cNvPr>
          <p:cNvSpPr txBox="1">
            <a:spLocks/>
          </p:cNvSpPr>
          <p:nvPr/>
        </p:nvSpPr>
        <p:spPr>
          <a:xfrm>
            <a:off x="1164473" y="1118714"/>
            <a:ext cx="10613487" cy="5739286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Data-based Decision Support/Decision-Making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Kahneman, Klein, and the isomorphic-centric LAHU/HALU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C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Kahneman System 1 -&gt; potential biases </a:t>
            </a:r>
            <a:endParaRPr lang="en-US" sz="17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F98E01"/>
                </a:solidFill>
              </a:rPr>
              <a:t>Klein Recognition-Primed Decision-Making (RPD)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Highly-trained Tasks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Low Ambiguity High Uncertainty (LAHU)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Reduces the need for more Big Data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High Ambiguity Low Uncertainty (HALU)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Necessitates more Big Data (and elongates </a:t>
            </a:r>
            <a:r>
              <a:rPr lang="en-US" sz="1700" dirty="0" err="1">
                <a:solidFill>
                  <a:schemeClr val="bg1"/>
                </a:solidFill>
              </a:rPr>
              <a:t>Gestaltian</a:t>
            </a:r>
            <a:r>
              <a:rPr lang="en-US" sz="1700" dirty="0">
                <a:solidFill>
                  <a:schemeClr val="bg1"/>
                </a:solidFill>
              </a:rPr>
              <a:t> Closure)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Kahneman System 2 -&gt; potential overthinking/overtraining</a:t>
            </a:r>
          </a:p>
          <a:p>
            <a:pPr marL="548640" lvl="1" indent="0">
              <a:buNone/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4417B1-ED3F-F4A6-D014-45427E0FCA22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EEB03B-7091-8331-73FF-D05A6BC9D798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F57D01-F110-6035-8952-6E6BAA1ADEEE}"/>
              </a:ext>
            </a:extLst>
          </p:cNvPr>
          <p:cNvSpPr txBox="1"/>
          <p:nvPr/>
        </p:nvSpPr>
        <p:spPr>
          <a:xfrm>
            <a:off x="679937" y="0"/>
            <a:ext cx="594946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3 The Paradox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25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986FA-188D-FF02-38E1-4FB13E6D8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9FFE18-33F1-F80E-2F88-DC481B285F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609069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D63BAE-D63D-390C-F77C-3A86445681D1}"/>
              </a:ext>
            </a:extLst>
          </p:cNvPr>
          <p:cNvSpPr/>
          <p:nvPr/>
        </p:nvSpPr>
        <p:spPr>
          <a:xfrm>
            <a:off x="6082749" y="0"/>
            <a:ext cx="6109252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4FD0203-89D8-629F-2FA1-F26D0C0A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F1CB0-11DB-FC0A-56BA-DE8E2AF00AB3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2C61DD-E793-03E6-BB9D-E8D1CFD58E6B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DE1D8A-F9A3-0271-E710-E567BC0107CC}"/>
              </a:ext>
            </a:extLst>
          </p:cNvPr>
          <p:cNvSpPr/>
          <p:nvPr/>
        </p:nvSpPr>
        <p:spPr>
          <a:xfrm flipH="1">
            <a:off x="4457780" y="2658767"/>
            <a:ext cx="7734220" cy="1440989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DFFD45-FED9-0AE3-2821-E2968B553645}"/>
              </a:ext>
            </a:extLst>
          </p:cNvPr>
          <p:cNvSpPr txBox="1"/>
          <p:nvPr/>
        </p:nvSpPr>
        <p:spPr>
          <a:xfrm>
            <a:off x="4723040" y="2709100"/>
            <a:ext cx="684790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Bottom Line Up Front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F0EFBB-06EC-17C2-1C83-98FAAC622643}"/>
              </a:ext>
            </a:extLst>
          </p:cNvPr>
          <p:cNvSpPr txBox="1"/>
          <p:nvPr/>
        </p:nvSpPr>
        <p:spPr>
          <a:xfrm>
            <a:off x="4746806" y="3370910"/>
            <a:ext cx="7841324" cy="6669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67" dirty="0">
                <a:solidFill>
                  <a:srgbClr val="FFC000"/>
                </a:solidFill>
                <a:cs typeface="Arial" pitchFamily="34" charset="0"/>
              </a:rPr>
              <a:t>The Challenge of Robust Dialogue Management (RDM), which is a core capability needed for: Conversational AI Agents (CAA)</a:t>
            </a:r>
            <a:endParaRPr lang="ko-KR" altLang="en-US" sz="1867" dirty="0">
              <a:solidFill>
                <a:srgbClr val="FFC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443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D9B94-0FCD-AA22-6EC2-7FC97C594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D6B854-93EC-1662-CCC1-8C868E4F90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F1B5192-27CF-F69A-46F1-9F417AC3A0C3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70D7423-406C-B05E-37E1-C5AE00A15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20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3FDEF2-7E9C-5C04-8C74-EF01608774F9}"/>
              </a:ext>
            </a:extLst>
          </p:cNvPr>
          <p:cNvSpPr/>
          <p:nvPr/>
        </p:nvSpPr>
        <p:spPr>
          <a:xfrm flipH="1">
            <a:off x="914395" y="914400"/>
            <a:ext cx="10710337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9D0D6A9-BF9B-6F7A-0357-34E3D30CC786}"/>
              </a:ext>
            </a:extLst>
          </p:cNvPr>
          <p:cNvSpPr/>
          <p:nvPr/>
        </p:nvSpPr>
        <p:spPr>
          <a:xfrm flipH="1">
            <a:off x="922861" y="914400"/>
            <a:ext cx="10701872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7081E85-5125-EBF1-7F50-EB2F0583A02A}"/>
              </a:ext>
            </a:extLst>
          </p:cNvPr>
          <p:cNvSpPr txBox="1">
            <a:spLocks/>
          </p:cNvSpPr>
          <p:nvPr/>
        </p:nvSpPr>
        <p:spPr>
          <a:xfrm>
            <a:off x="1164473" y="1118258"/>
            <a:ext cx="10384059" cy="5291009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FFC000"/>
                </a:solidFill>
              </a:rPr>
              <a:t>Algorithm vs. Heuristic vs. Hyper-Heuristic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Algorithm</a:t>
            </a:r>
            <a:endParaRPr lang="en-US" sz="17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According to computer scientist Harold Stone, an algorithm involves “a set of rules that precisely define a sequence of operations” (i.e., “it endeavors to determine an optimal solution that usually involves </a:t>
            </a:r>
            <a:r>
              <a:rPr lang="en-US" sz="1700" dirty="0">
                <a:solidFill>
                  <a:srgbClr val="FFC000"/>
                </a:solidFill>
              </a:rPr>
              <a:t>more computational time</a:t>
            </a:r>
            <a:r>
              <a:rPr lang="en-US" sz="1700" dirty="0">
                <a:solidFill>
                  <a:schemeClr val="bg1"/>
                </a:solidFill>
              </a:rPr>
              <a:t>”).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Heuristic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According to Gigerenzer &amp; Gaissmaier, a heuristic is “a problem-solving method that does ‘not guarantee an optimal solution,’ and is ‘a strategy that ignores part of the information, with the goal of making decisions more quickly, frugally, and/or accurately than more complex methods’” (i.e., “it endeavors to determine a good solution with </a:t>
            </a:r>
            <a:r>
              <a:rPr lang="en-US" sz="1700" dirty="0">
                <a:solidFill>
                  <a:srgbClr val="FFC000"/>
                </a:solidFill>
              </a:rPr>
              <a:t>less computational time</a:t>
            </a:r>
            <a:r>
              <a:rPr lang="en-US" sz="1700" dirty="0">
                <a:solidFill>
                  <a:schemeClr val="bg1"/>
                </a:solidFill>
              </a:rPr>
              <a:t>”). STEA/I&amp;E can help detect for potential errors, biases, and brittleness as well as areas for optimization and enhancement.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Hyper-Heuristic: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According to Drake and Carvalho, a hyper-heuristic is a “</a:t>
            </a:r>
            <a:r>
              <a:rPr lang="en-US" sz="1700" dirty="0">
                <a:solidFill>
                  <a:srgbClr val="FFC000"/>
                </a:solidFill>
              </a:rPr>
              <a:t>problem-solving method that ‘intelligently select[s] or generat[es] a suitable heuristic for a given situation</a:t>
            </a:r>
            <a:r>
              <a:rPr lang="en-US" sz="1700" dirty="0">
                <a:solidFill>
                  <a:schemeClr val="bg1"/>
                </a:solidFill>
              </a:rPr>
              <a:t>;’ it can start simply as a ‘heuristic to choose heuristics;’ however, when an appropriate heuristic or amalgam of heuristics is not available or sub-optimal, a new heuristic(s) may need to be generated. Zhao and others (e.g., Bouazza) refer to this as an algorithm ‘that adaptively selects the optimizer to address complex problems.’”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BCFC42-3E34-FECC-68EC-2364601E10E4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0B2125-8B39-5368-FB45-FCA9E8176137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935921-BE80-8D58-7719-385A8E722359}"/>
              </a:ext>
            </a:extLst>
          </p:cNvPr>
          <p:cNvSpPr txBox="1"/>
          <p:nvPr/>
        </p:nvSpPr>
        <p:spPr>
          <a:xfrm>
            <a:off x="679937" y="0"/>
            <a:ext cx="594946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3 The Paradox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50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D94DE-7629-CA69-7FE2-B089CE2C1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2D1C8E-A50E-7E2E-FDAF-BA55C99435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6090698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B98C15F-4E63-7DC7-7C8F-A993E4676E35}"/>
              </a:ext>
            </a:extLst>
          </p:cNvPr>
          <p:cNvSpPr/>
          <p:nvPr/>
        </p:nvSpPr>
        <p:spPr>
          <a:xfrm>
            <a:off x="6091707" y="0"/>
            <a:ext cx="6100293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9B7DF57-FA08-C7EE-8D6A-7F60C4A7D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21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617A09-35B8-6C67-FF53-6C79BCD7BF16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120CEB-889E-C659-38F2-A5AB978A2C6B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37FDB7-D45A-8C82-E5CB-4EE53F39ABB6}"/>
              </a:ext>
            </a:extLst>
          </p:cNvPr>
          <p:cNvSpPr/>
          <p:nvPr/>
        </p:nvSpPr>
        <p:spPr>
          <a:xfrm flipH="1">
            <a:off x="4457780" y="2658767"/>
            <a:ext cx="7734220" cy="1440989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D7A6F0-DB67-7FF0-DA07-5BB76BB8C2B0}"/>
              </a:ext>
            </a:extLst>
          </p:cNvPr>
          <p:cNvSpPr txBox="1"/>
          <p:nvPr/>
        </p:nvSpPr>
        <p:spPr>
          <a:xfrm>
            <a:off x="4723040" y="2709100"/>
            <a:ext cx="555004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4 Experimentation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50F7F9-0C99-2985-8924-15FC9AEDD7D4}"/>
              </a:ext>
            </a:extLst>
          </p:cNvPr>
          <p:cNvSpPr txBox="1"/>
          <p:nvPr/>
        </p:nvSpPr>
        <p:spPr>
          <a:xfrm>
            <a:off x="5201205" y="3507314"/>
            <a:ext cx="726386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dirty="0">
                <a:solidFill>
                  <a:srgbClr val="FFC000"/>
                </a:solidFill>
                <a:cs typeface="Arial" pitchFamily="34" charset="0"/>
              </a:rPr>
              <a:t>Explorations into a Prospective Metacognition Module (MM)</a:t>
            </a:r>
            <a:endParaRPr lang="ko-KR" altLang="en-US" sz="2000" dirty="0">
              <a:solidFill>
                <a:srgbClr val="FFC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08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80A1A-2B30-4E7C-CA89-DF4C9A694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6D7E73-76B1-854F-9C80-9230CA9386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AC1ADE-2ACA-46CD-0B68-8D3CAEDD6AC4}"/>
              </a:ext>
            </a:extLst>
          </p:cNvPr>
          <p:cNvSpPr txBox="1"/>
          <p:nvPr/>
        </p:nvSpPr>
        <p:spPr>
          <a:xfrm>
            <a:off x="679937" y="0"/>
            <a:ext cx="749321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4 Experimentation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617D98D-9AFE-1763-C892-5377DADA0968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78746D9-CACF-5D84-36A7-BF100CDB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22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7ACAEE0-B42B-10A5-9712-D868DDFC73BE}"/>
              </a:ext>
            </a:extLst>
          </p:cNvPr>
          <p:cNvSpPr/>
          <p:nvPr/>
        </p:nvSpPr>
        <p:spPr>
          <a:xfrm flipH="1">
            <a:off x="914396" y="914400"/>
            <a:ext cx="7456871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CC2C5A0-76A2-DA6F-4878-81BC0392524A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CA6202E-653D-87F3-942C-ABBB08162634}"/>
              </a:ext>
            </a:extLst>
          </p:cNvPr>
          <p:cNvSpPr/>
          <p:nvPr/>
        </p:nvSpPr>
        <p:spPr>
          <a:xfrm flipH="1">
            <a:off x="922861" y="914400"/>
            <a:ext cx="7448407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D7691E4-4214-9398-145F-92B351F022F6}"/>
              </a:ext>
            </a:extLst>
          </p:cNvPr>
          <p:cNvSpPr txBox="1">
            <a:spLocks/>
          </p:cNvSpPr>
          <p:nvPr/>
        </p:nvSpPr>
        <p:spPr>
          <a:xfrm>
            <a:off x="1164473" y="1118715"/>
            <a:ext cx="758649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Monotonic versus Non-monotonic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C000"/>
              </a:solidFill>
            </a:endParaRPr>
          </a:p>
          <a:p>
            <a:pPr marL="548640" lvl="1" indent="0">
              <a:buNone/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632DA-EFBD-7CD9-1A80-32F345F815C6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E9A14-C94F-9B26-BCCA-2AC5FCEAB2E2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1AD1B2-25B6-1DC8-320D-25982F6A8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557867"/>
            <a:ext cx="7469747" cy="4353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FDE6C-53ED-CF3E-7725-B0C0385E6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146" y="1571224"/>
            <a:ext cx="3271233" cy="43401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88B098-85D4-381E-73D3-03F4CB900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559334"/>
            <a:ext cx="7467600" cy="43560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F353B-559E-9F41-3732-A1E41E451B67}"/>
              </a:ext>
            </a:extLst>
          </p:cNvPr>
          <p:cNvSpPr txBox="1"/>
          <p:nvPr/>
        </p:nvSpPr>
        <p:spPr>
          <a:xfrm>
            <a:off x="6244046" y="2090057"/>
            <a:ext cx="2163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Nonlinear, Non-monotonic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6D43D2-9E3A-9F40-6E2B-FB228CBDA070}"/>
              </a:ext>
            </a:extLst>
          </p:cNvPr>
          <p:cNvSpPr txBox="1"/>
          <p:nvPr/>
        </p:nvSpPr>
        <p:spPr>
          <a:xfrm>
            <a:off x="6840582" y="1589314"/>
            <a:ext cx="1524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Linear, Monotonic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8FCE47-A15B-075B-01AF-54797DE4CC8F}"/>
              </a:ext>
            </a:extLst>
          </p:cNvPr>
          <p:cNvSpPr txBox="1"/>
          <p:nvPr/>
        </p:nvSpPr>
        <p:spPr>
          <a:xfrm>
            <a:off x="3779520" y="1593669"/>
            <a:ext cx="2996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PCC = Pearson Correlation Coefficient</a:t>
            </a:r>
          </a:p>
        </p:txBody>
      </p:sp>
      <p:sp>
        <p:nvSpPr>
          <p:cNvPr id="16" name="Multiply 15">
            <a:extLst>
              <a:ext uri="{FF2B5EF4-FFF2-40B4-BE49-F238E27FC236}">
                <a16:creationId xmlns:a16="http://schemas.microsoft.com/office/drawing/2014/main" id="{D29146E0-7EFF-8CA5-62C0-7E8896E4171C}"/>
              </a:ext>
            </a:extLst>
          </p:cNvPr>
          <p:cNvSpPr/>
          <p:nvPr/>
        </p:nvSpPr>
        <p:spPr>
          <a:xfrm>
            <a:off x="5016137" y="1515291"/>
            <a:ext cx="644434" cy="539932"/>
          </a:xfrm>
          <a:prstGeom prst="mathMultiply">
            <a:avLst>
              <a:gd name="adj1" fmla="val 577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0C088F-E00A-B7FB-7564-1F47C6DF1B5A}"/>
              </a:ext>
            </a:extLst>
          </p:cNvPr>
          <p:cNvSpPr txBox="1"/>
          <p:nvPr/>
        </p:nvSpPr>
        <p:spPr>
          <a:xfrm>
            <a:off x="6936378" y="1902822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 Dependence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ADFDD4-33B3-CB41-E480-C046A89A40AB}"/>
              </a:ext>
            </a:extLst>
          </p:cNvPr>
          <p:cNvSpPr txBox="1"/>
          <p:nvPr/>
        </p:nvSpPr>
        <p:spPr>
          <a:xfrm>
            <a:off x="6635932" y="2290353"/>
            <a:ext cx="1717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Can’t tell direction…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E81383-251F-0874-8439-4858DDB9DFDF}"/>
              </a:ext>
            </a:extLst>
          </p:cNvPr>
          <p:cNvSpPr txBox="1"/>
          <p:nvPr/>
        </p:nvSpPr>
        <p:spPr>
          <a:xfrm>
            <a:off x="6793054" y="3674650"/>
            <a:ext cx="158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Non-monotonic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B9B913-D7CA-B37B-5766-D7649E278DBD}"/>
              </a:ext>
            </a:extLst>
          </p:cNvPr>
          <p:cNvSpPr txBox="1"/>
          <p:nvPr/>
        </p:nvSpPr>
        <p:spPr>
          <a:xfrm>
            <a:off x="6791218" y="3463493"/>
            <a:ext cx="158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Non-monotonic</a:t>
            </a:r>
          </a:p>
        </p:txBody>
      </p:sp>
    </p:spTree>
    <p:extLst>
      <p:ext uri="{BB962C8B-B14F-4D97-AF65-F5344CB8AC3E}">
        <p14:creationId xmlns:p14="http://schemas.microsoft.com/office/powerpoint/2010/main" val="4266889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2F6E8-4EFE-EED8-C1EF-2FD540457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9176D6-BCF3-C746-7A50-97914EAEBD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6F693E2-1D28-B1F7-C0B9-1F99B332F491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E7809A4-C433-4446-AE21-CC948694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23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6CF3DE5-AE57-614C-E3E3-6CC2DD959566}"/>
              </a:ext>
            </a:extLst>
          </p:cNvPr>
          <p:cNvSpPr/>
          <p:nvPr/>
        </p:nvSpPr>
        <p:spPr>
          <a:xfrm flipH="1">
            <a:off x="914396" y="914400"/>
            <a:ext cx="7456871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4066372-BA5C-E27F-F932-B4493CC786E9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2AC8AD0-D3D2-3B6A-54AB-3C2D67269D74}"/>
              </a:ext>
            </a:extLst>
          </p:cNvPr>
          <p:cNvSpPr/>
          <p:nvPr/>
        </p:nvSpPr>
        <p:spPr>
          <a:xfrm flipH="1">
            <a:off x="922861" y="914400"/>
            <a:ext cx="7448407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0A999A4-C550-CECB-AA61-6D3CCF508151}"/>
              </a:ext>
            </a:extLst>
          </p:cNvPr>
          <p:cNvSpPr txBox="1">
            <a:spLocks/>
          </p:cNvSpPr>
          <p:nvPr/>
        </p:nvSpPr>
        <p:spPr>
          <a:xfrm>
            <a:off x="1164473" y="1118715"/>
            <a:ext cx="758649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Monotonic versus Non-monotonic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C000"/>
              </a:solidFill>
            </a:endParaRPr>
          </a:p>
          <a:p>
            <a:pPr marL="548640" lvl="1" indent="0">
              <a:buNone/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F423F-56C4-9727-C944-C2D2565828CD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7EBB2C-4CA1-F95F-AF94-BBCC2CABE113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F031D5-CA60-BE72-73B5-92D84862B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557867"/>
            <a:ext cx="7469747" cy="4353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4FB63A-3059-90A4-38E1-BEEB75C6AE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146" y="1571224"/>
            <a:ext cx="3271233" cy="4340180"/>
          </a:xfrm>
          <a:prstGeom prst="rect">
            <a:avLst/>
          </a:prstGeom>
        </p:spPr>
      </p:pic>
      <p:pic>
        <p:nvPicPr>
          <p:cNvPr id="6" name="Picture 5" descr="A white rectangular box with colorful text&#10;&#10;AI-generated content may be incorrect.">
            <a:extLst>
              <a:ext uri="{FF2B5EF4-FFF2-40B4-BE49-F238E27FC236}">
                <a16:creationId xmlns:a16="http://schemas.microsoft.com/office/drawing/2014/main" id="{EC9AD267-DA93-C4BF-BB8C-405668CCFA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68" y="1546578"/>
            <a:ext cx="7450876" cy="43575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0FEF28-FBBF-78BC-2474-A9A70E67F510}"/>
              </a:ext>
            </a:extLst>
          </p:cNvPr>
          <p:cNvSpPr txBox="1"/>
          <p:nvPr/>
        </p:nvSpPr>
        <p:spPr>
          <a:xfrm>
            <a:off x="679937" y="0"/>
            <a:ext cx="749321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4 Experimentation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363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36C3F-6D81-D9B9-153F-AEB83BC4D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0EAEC4-CEDB-5F68-1CB5-5EF39860DD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74CF9A-A8F4-940C-CEF8-7AD087200C84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B01C7A2-2C02-B90A-1C38-A72C2A400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24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B63A2C3-902C-FBB1-F941-53FBEA8D3A21}"/>
              </a:ext>
            </a:extLst>
          </p:cNvPr>
          <p:cNvSpPr/>
          <p:nvPr/>
        </p:nvSpPr>
        <p:spPr>
          <a:xfrm flipH="1">
            <a:off x="914396" y="914400"/>
            <a:ext cx="7456871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D2E1D21-5E71-7BD6-20B8-F8251CBDCEAA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1F8F230-C58F-F35A-2EE6-E7BE0133FF0C}"/>
              </a:ext>
            </a:extLst>
          </p:cNvPr>
          <p:cNvSpPr/>
          <p:nvPr/>
        </p:nvSpPr>
        <p:spPr>
          <a:xfrm flipH="1">
            <a:off x="922861" y="914400"/>
            <a:ext cx="7448407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A74C2D3-F6EE-2257-F930-CF8ECCBCB028}"/>
              </a:ext>
            </a:extLst>
          </p:cNvPr>
          <p:cNvSpPr txBox="1">
            <a:spLocks/>
          </p:cNvSpPr>
          <p:nvPr/>
        </p:nvSpPr>
        <p:spPr>
          <a:xfrm>
            <a:off x="1164473" y="1118715"/>
            <a:ext cx="758649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Monotonic versus Non-monotonic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C000"/>
              </a:solidFill>
            </a:endParaRPr>
          </a:p>
          <a:p>
            <a:pPr marL="548640" lvl="1" indent="0">
              <a:buNone/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CF211F-4C05-02F9-7790-952258FBD7C0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030D35-71BF-48B1-1FC8-0520275890DC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B8007E-31C2-73C3-E72B-86765931D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557867"/>
            <a:ext cx="7469747" cy="4353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1DBAA5-A608-10C3-2663-8CA3B6731B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146" y="1571224"/>
            <a:ext cx="3271233" cy="4340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BF3208-EB6E-BD82-0CCE-4425539E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064" y="1565007"/>
            <a:ext cx="7450003" cy="43390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670EA1-6C51-D743-2BD5-EFE6A3B52365}"/>
              </a:ext>
            </a:extLst>
          </p:cNvPr>
          <p:cNvSpPr txBox="1"/>
          <p:nvPr/>
        </p:nvSpPr>
        <p:spPr>
          <a:xfrm>
            <a:off x="679937" y="0"/>
            <a:ext cx="749321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4 Experimentation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14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8ED90-AABD-8A60-B490-8C851C922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1943ED-BCCD-F84B-5332-22771CA28B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869C1D2-2C3F-95F6-A4B2-11211287EB86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243B5AE-772E-399F-0E18-94CFE481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25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F30949-FEEA-A3C2-704C-388F5982A726}"/>
              </a:ext>
            </a:extLst>
          </p:cNvPr>
          <p:cNvSpPr/>
          <p:nvPr/>
        </p:nvSpPr>
        <p:spPr>
          <a:xfrm flipH="1">
            <a:off x="914396" y="914400"/>
            <a:ext cx="7456871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F80E0EB-3399-5388-97D0-8C93B9B403F6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D572A09-67AF-1D46-24E8-515AF8876F7A}"/>
              </a:ext>
            </a:extLst>
          </p:cNvPr>
          <p:cNvSpPr/>
          <p:nvPr/>
        </p:nvSpPr>
        <p:spPr>
          <a:xfrm flipH="1">
            <a:off x="922861" y="914400"/>
            <a:ext cx="7448407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8E7AF15-3C5B-F8B0-7EFE-BA2172384CC5}"/>
              </a:ext>
            </a:extLst>
          </p:cNvPr>
          <p:cNvSpPr txBox="1">
            <a:spLocks/>
          </p:cNvSpPr>
          <p:nvPr/>
        </p:nvSpPr>
        <p:spPr>
          <a:xfrm>
            <a:off x="1164473" y="1118715"/>
            <a:ext cx="758649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Monotonic versus Non-monotonic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C000"/>
              </a:solidFill>
            </a:endParaRPr>
          </a:p>
          <a:p>
            <a:pPr marL="548640" lvl="1" indent="0">
              <a:buNone/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8CEE7-0323-3C64-3C17-48C22C9B3314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056E29-93AF-DD28-B66F-824130C9AB63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BC3153-053A-58D7-1E59-945FF91C3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557867"/>
            <a:ext cx="7469747" cy="4353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F90D8A-E304-EA03-016D-DA3790DBAF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146" y="1571224"/>
            <a:ext cx="3271233" cy="43401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2E5A21-EC93-6327-6753-FB293FBF8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" y="1570623"/>
            <a:ext cx="7450668" cy="43334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CDC34BA-027E-C336-773F-7A84088A34B8}"/>
              </a:ext>
            </a:extLst>
          </p:cNvPr>
          <p:cNvSpPr txBox="1"/>
          <p:nvPr/>
        </p:nvSpPr>
        <p:spPr>
          <a:xfrm>
            <a:off x="679937" y="0"/>
            <a:ext cx="749321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4 Experimentation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091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C472E-A332-6C91-2091-2AEBF108F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52F00C-4F96-00E8-91FB-125AE4B1C1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4361CC-80A6-F372-952B-4639A8926C46}"/>
              </a:ext>
            </a:extLst>
          </p:cNvPr>
          <p:cNvSpPr txBox="1"/>
          <p:nvPr/>
        </p:nvSpPr>
        <p:spPr>
          <a:xfrm>
            <a:off x="679937" y="0"/>
            <a:ext cx="724155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4 Experimentation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ACC16BF-C8B1-50A5-76DE-1EC07D608A48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683532A-2CDC-8E1F-9FA3-ED51B834E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26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32E48CB-B8FA-69C9-9DA5-8EA8CCF1487F}"/>
              </a:ext>
            </a:extLst>
          </p:cNvPr>
          <p:cNvSpPr/>
          <p:nvPr/>
        </p:nvSpPr>
        <p:spPr>
          <a:xfrm flipH="1">
            <a:off x="914396" y="914400"/>
            <a:ext cx="7461959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9D12FA4-0AFC-B59D-2072-2C424EA84001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CCEEB1A-7603-0668-E8BC-7DAAA573A70B}"/>
              </a:ext>
            </a:extLst>
          </p:cNvPr>
          <p:cNvSpPr/>
          <p:nvPr/>
        </p:nvSpPr>
        <p:spPr>
          <a:xfrm flipH="1">
            <a:off x="922861" y="914400"/>
            <a:ext cx="7453495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75EAC85D-F5AF-0D9F-C09B-28F05708F02C}"/>
              </a:ext>
            </a:extLst>
          </p:cNvPr>
          <p:cNvSpPr txBox="1">
            <a:spLocks/>
          </p:cNvSpPr>
          <p:nvPr/>
        </p:nvSpPr>
        <p:spPr>
          <a:xfrm>
            <a:off x="1164473" y="1118715"/>
            <a:ext cx="707588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Epistemological constructs</a:t>
            </a: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097001-D660-02C5-DDB8-DB45ADB47FE3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152A50-A8D9-AD11-4651-34879D940201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092EA-30D5-2230-9B9D-ED16902D5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977" y="1564407"/>
            <a:ext cx="6667500" cy="152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E86A05-8D3A-8649-B955-1F7DA68CA2C3}"/>
              </a:ext>
            </a:extLst>
          </p:cNvPr>
          <p:cNvSpPr/>
          <p:nvPr/>
        </p:nvSpPr>
        <p:spPr>
          <a:xfrm>
            <a:off x="1189085" y="1560199"/>
            <a:ext cx="6666017" cy="1527312"/>
          </a:xfrm>
          <a:prstGeom prst="rect">
            <a:avLst/>
          </a:prstGeom>
          <a:solidFill>
            <a:srgbClr val="FFE720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E720"/>
              </a:highlight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F0785FF-7A42-B04A-FE01-565BE9C5FD35}"/>
              </a:ext>
            </a:extLst>
          </p:cNvPr>
          <p:cNvSpPr txBox="1">
            <a:spLocks/>
          </p:cNvSpPr>
          <p:nvPr/>
        </p:nvSpPr>
        <p:spPr>
          <a:xfrm>
            <a:off x="1187051" y="3500670"/>
            <a:ext cx="707588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Gekhman’s Sampling-based Categorization of Knowledge (Slick) Model</a:t>
            </a:r>
          </a:p>
          <a:p>
            <a:pPr marL="0" indent="0">
              <a:spcBef>
                <a:spcPts val="0"/>
              </a:spcBef>
              <a:buNone/>
            </a:pPr>
            <a:endParaRPr lang="en-US" sz="17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D3A92D-587F-0100-B44F-02B9727B5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760" y="4244061"/>
            <a:ext cx="6642100" cy="12954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87E87DA-05D4-45DA-3A89-107B4215D00D}"/>
              </a:ext>
            </a:extLst>
          </p:cNvPr>
          <p:cNvSpPr/>
          <p:nvPr/>
        </p:nvSpPr>
        <p:spPr>
          <a:xfrm>
            <a:off x="1248230" y="4243886"/>
            <a:ext cx="6666017" cy="1308651"/>
          </a:xfrm>
          <a:prstGeom prst="rect">
            <a:avLst/>
          </a:prstGeom>
          <a:solidFill>
            <a:srgbClr val="FFE720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E720"/>
              </a:highligh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4DF9C5-8B33-AD47-9437-B90C2F1F77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84146" y="1571224"/>
            <a:ext cx="3271233" cy="4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61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87149-D1DA-1D4F-57EA-22536ED05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B3FAE0-B2D2-6C29-C333-692450C88B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695DA0-1B4A-C819-528C-9B4C31EC07D0}"/>
              </a:ext>
            </a:extLst>
          </p:cNvPr>
          <p:cNvSpPr txBox="1"/>
          <p:nvPr/>
        </p:nvSpPr>
        <p:spPr>
          <a:xfrm>
            <a:off x="679937" y="0"/>
            <a:ext cx="777208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4 Experimentation 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9F1F16C-53CF-1606-F8F8-53B9BD76B16C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D7BDB4B-2DF5-B536-3E2B-410606397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27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410CB56-8510-7D3A-4613-FAD07CC55F91}"/>
              </a:ext>
            </a:extLst>
          </p:cNvPr>
          <p:cNvSpPr/>
          <p:nvPr/>
        </p:nvSpPr>
        <p:spPr>
          <a:xfrm flipH="1">
            <a:off x="914396" y="914400"/>
            <a:ext cx="7461959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7B0E6DB-AD1A-EA2D-8B4D-1EE41903A94C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CC8739A-2254-F391-2EEB-376623F6B9E6}"/>
              </a:ext>
            </a:extLst>
          </p:cNvPr>
          <p:cNvSpPr/>
          <p:nvPr/>
        </p:nvSpPr>
        <p:spPr>
          <a:xfrm flipH="1">
            <a:off x="922861" y="914400"/>
            <a:ext cx="7453495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689A46B-4C1B-6DEC-416B-C01FA7B67294}"/>
              </a:ext>
            </a:extLst>
          </p:cNvPr>
          <p:cNvSpPr txBox="1">
            <a:spLocks/>
          </p:cNvSpPr>
          <p:nvPr/>
        </p:nvSpPr>
        <p:spPr>
          <a:xfrm>
            <a:off x="1164473" y="1118715"/>
            <a:ext cx="707588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Kanthan’s Posit regarding bridging the Known to Unknown</a:t>
            </a:r>
          </a:p>
          <a:p>
            <a:pPr marL="0" indent="0">
              <a:spcBef>
                <a:spcPts val="0"/>
              </a:spcBef>
              <a:buNone/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A5DAE3-097F-6277-C2A1-3865E03E3C61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B1C549-1669-CCBA-A22C-8EBF2E1B2406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D7EAB7-46BF-9B97-3DF8-220A53B77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21" y="1548563"/>
            <a:ext cx="2209800" cy="1714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0A022F-F1E6-43E3-1FA6-203E4E8C96A6}"/>
              </a:ext>
            </a:extLst>
          </p:cNvPr>
          <p:cNvSpPr/>
          <p:nvPr/>
        </p:nvSpPr>
        <p:spPr>
          <a:xfrm>
            <a:off x="1242831" y="1552959"/>
            <a:ext cx="2213288" cy="1716155"/>
          </a:xfrm>
          <a:prstGeom prst="rect">
            <a:avLst/>
          </a:prstGeom>
          <a:solidFill>
            <a:srgbClr val="FFE720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E72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1F89A-7BF1-6BFD-4150-6C28A6B08D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146" y="1571224"/>
            <a:ext cx="3271233" cy="434018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E9DB4EB-0B0A-ED3E-DEAB-0F349F766077}"/>
              </a:ext>
            </a:extLst>
          </p:cNvPr>
          <p:cNvSpPr/>
          <p:nvPr/>
        </p:nvSpPr>
        <p:spPr>
          <a:xfrm>
            <a:off x="1262269" y="4385449"/>
            <a:ext cx="4234069" cy="1499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457ECB-E2D4-D41F-60C7-0624B91CB3C3}"/>
              </a:ext>
            </a:extLst>
          </p:cNvPr>
          <p:cNvSpPr/>
          <p:nvPr/>
        </p:nvSpPr>
        <p:spPr>
          <a:xfrm>
            <a:off x="2717276" y="4738840"/>
            <a:ext cx="1043075" cy="18712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D901F4-DC72-23FE-63AF-AC5D18F8B316}"/>
              </a:ext>
            </a:extLst>
          </p:cNvPr>
          <p:cNvSpPr txBox="1"/>
          <p:nvPr/>
        </p:nvSpPr>
        <p:spPr>
          <a:xfrm>
            <a:off x="2658886" y="4698016"/>
            <a:ext cx="492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7C48F7-DA73-63D7-97B3-F3738F9EE7CF}"/>
              </a:ext>
            </a:extLst>
          </p:cNvPr>
          <p:cNvSpPr/>
          <p:nvPr/>
        </p:nvSpPr>
        <p:spPr>
          <a:xfrm>
            <a:off x="2823061" y="4925941"/>
            <a:ext cx="1019423" cy="186189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A84C28-ACF0-7955-C6BC-09B3941A3152}"/>
              </a:ext>
            </a:extLst>
          </p:cNvPr>
          <p:cNvSpPr txBox="1"/>
          <p:nvPr/>
        </p:nvSpPr>
        <p:spPr>
          <a:xfrm>
            <a:off x="2771873" y="4878384"/>
            <a:ext cx="543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032FB0-858D-C05D-D5D0-3ABECF191AEF}"/>
              </a:ext>
            </a:extLst>
          </p:cNvPr>
          <p:cNvSpPr/>
          <p:nvPr/>
        </p:nvSpPr>
        <p:spPr>
          <a:xfrm>
            <a:off x="2916787" y="5113044"/>
            <a:ext cx="996877" cy="185251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C94722-3D1F-85E7-2E95-164A36B3A4AA}"/>
              </a:ext>
            </a:extLst>
          </p:cNvPr>
          <p:cNvSpPr txBox="1"/>
          <p:nvPr/>
        </p:nvSpPr>
        <p:spPr>
          <a:xfrm>
            <a:off x="3477122" y="5062677"/>
            <a:ext cx="492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888D26-33CC-A2B7-DC66-BA2481EDCDB8}"/>
              </a:ext>
            </a:extLst>
          </p:cNvPr>
          <p:cNvSpPr/>
          <p:nvPr/>
        </p:nvSpPr>
        <p:spPr>
          <a:xfrm>
            <a:off x="3007704" y="5298295"/>
            <a:ext cx="982617" cy="18616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B42DC4-45B3-FC12-A7CC-A4A0618E28D9}"/>
              </a:ext>
            </a:extLst>
          </p:cNvPr>
          <p:cNvSpPr txBox="1"/>
          <p:nvPr/>
        </p:nvSpPr>
        <p:spPr>
          <a:xfrm>
            <a:off x="3549009" y="5255254"/>
            <a:ext cx="500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GBR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606F0A-AD04-E5F6-E589-3DF24798A3F2}"/>
              </a:ext>
            </a:extLst>
          </p:cNvPr>
          <p:cNvSpPr/>
          <p:nvPr/>
        </p:nvSpPr>
        <p:spPr>
          <a:xfrm>
            <a:off x="2665260" y="4695997"/>
            <a:ext cx="1363388" cy="837743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76D1D2-388F-DD39-6607-58DC3CF720EA}"/>
              </a:ext>
            </a:extLst>
          </p:cNvPr>
          <p:cNvSpPr txBox="1"/>
          <p:nvPr/>
        </p:nvSpPr>
        <p:spPr>
          <a:xfrm rot="16200000">
            <a:off x="2278411" y="5001534"/>
            <a:ext cx="577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96943C-54A0-84C4-5B2B-ECBB3E78A362}"/>
              </a:ext>
            </a:extLst>
          </p:cNvPr>
          <p:cNvSpPr/>
          <p:nvPr/>
        </p:nvSpPr>
        <p:spPr>
          <a:xfrm>
            <a:off x="2468144" y="4659301"/>
            <a:ext cx="1719291" cy="923718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C24657-78A0-669E-8D2A-D784A1842D6C}"/>
              </a:ext>
            </a:extLst>
          </p:cNvPr>
          <p:cNvSpPr/>
          <p:nvPr/>
        </p:nvSpPr>
        <p:spPr>
          <a:xfrm>
            <a:off x="2468986" y="4442068"/>
            <a:ext cx="1719291" cy="186922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E8B251-C424-88F7-BBFE-BFD8D38E51CC}"/>
              </a:ext>
            </a:extLst>
          </p:cNvPr>
          <p:cNvSpPr/>
          <p:nvPr/>
        </p:nvSpPr>
        <p:spPr>
          <a:xfrm>
            <a:off x="2469828" y="5614958"/>
            <a:ext cx="1719291" cy="186922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72924F-2AA2-9A45-70DA-E118526A894C}"/>
              </a:ext>
            </a:extLst>
          </p:cNvPr>
          <p:cNvSpPr txBox="1"/>
          <p:nvPr/>
        </p:nvSpPr>
        <p:spPr>
          <a:xfrm>
            <a:off x="2442495" y="4395742"/>
            <a:ext cx="543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DedR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E8C89C-8112-8113-8BDE-68FB53A159D1}"/>
              </a:ext>
            </a:extLst>
          </p:cNvPr>
          <p:cNvSpPr txBox="1"/>
          <p:nvPr/>
        </p:nvSpPr>
        <p:spPr>
          <a:xfrm>
            <a:off x="2423130" y="5563581"/>
            <a:ext cx="551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B4FB29-A12A-8399-2D5D-C5977D0F9026}"/>
              </a:ext>
            </a:extLst>
          </p:cNvPr>
          <p:cNvSpPr txBox="1"/>
          <p:nvPr/>
        </p:nvSpPr>
        <p:spPr>
          <a:xfrm>
            <a:off x="1320713" y="5022738"/>
            <a:ext cx="117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DeepProbLog</a:t>
            </a:r>
            <a:endParaRPr lang="en-US" sz="12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59095B2-8E9C-7F5E-3025-BC57E37590E9}"/>
              </a:ext>
            </a:extLst>
          </p:cNvPr>
          <p:cNvSpPr txBox="1"/>
          <p:nvPr/>
        </p:nvSpPr>
        <p:spPr>
          <a:xfrm>
            <a:off x="4144489" y="5251693"/>
            <a:ext cx="1919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TensorLog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Mem0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D3F70C-C024-0D8A-16AF-A56942DA6E3B}"/>
              </a:ext>
            </a:extLst>
          </p:cNvPr>
          <p:cNvSpPr txBox="1"/>
          <p:nvPr/>
        </p:nvSpPr>
        <p:spPr>
          <a:xfrm>
            <a:off x="4157248" y="4880971"/>
            <a:ext cx="10599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CA-EHN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1C499C-3557-972E-A215-555B26450D51}"/>
              </a:ext>
            </a:extLst>
          </p:cNvPr>
          <p:cNvSpPr/>
          <p:nvPr/>
        </p:nvSpPr>
        <p:spPr>
          <a:xfrm>
            <a:off x="1265407" y="4368065"/>
            <a:ext cx="4230931" cy="1527312"/>
          </a:xfrm>
          <a:prstGeom prst="rect">
            <a:avLst/>
          </a:prstGeom>
          <a:solidFill>
            <a:srgbClr val="FFE720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E720"/>
              </a:highlight>
            </a:endParaRP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9ABD7658-FA28-5845-5495-2D53FEC263FF}"/>
              </a:ext>
            </a:extLst>
          </p:cNvPr>
          <p:cNvSpPr txBox="1">
            <a:spLocks/>
          </p:cNvSpPr>
          <p:nvPr/>
        </p:nvSpPr>
        <p:spPr>
          <a:xfrm>
            <a:off x="1192696" y="3607915"/>
            <a:ext cx="707588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Notional Quasi-Mixture of Experts (MOE)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Embodiment of </a:t>
            </a:r>
            <a:r>
              <a:rPr lang="en-US" sz="2000" b="1" dirty="0" err="1">
                <a:solidFill>
                  <a:srgbClr val="FFC000"/>
                </a:solidFill>
              </a:rPr>
              <a:t>Gekhman</a:t>
            </a:r>
            <a:r>
              <a:rPr lang="en-US" sz="2000" b="1" dirty="0">
                <a:solidFill>
                  <a:srgbClr val="FFC000"/>
                </a:solidFill>
              </a:rPr>
              <a:t> and Kanthan</a:t>
            </a:r>
            <a:endParaRPr lang="en-US" sz="1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37041A-EDAD-625B-6F16-73C0EB80848B}"/>
              </a:ext>
            </a:extLst>
          </p:cNvPr>
          <p:cNvSpPr txBox="1"/>
          <p:nvPr/>
        </p:nvSpPr>
        <p:spPr>
          <a:xfrm>
            <a:off x="3778785" y="1839816"/>
            <a:ext cx="4415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Kanthan’s thoughts that the constituent elements of figurative language, such as </a:t>
            </a:r>
            <a:r>
              <a:rPr lang="en-US" dirty="0">
                <a:solidFill>
                  <a:srgbClr val="FFC000"/>
                </a:solidFill>
              </a:rPr>
              <a:t>Similes, Metaphors, and Analogies (SMAs) 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can </a:t>
            </a:r>
            <a:r>
              <a:rPr lang="en-US" dirty="0">
                <a:solidFill>
                  <a:srgbClr val="FFC000"/>
                </a:solidFill>
              </a:rPr>
              <a:t>“bridge the Known to the Unknown”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2A34019-732A-CB4B-5CC7-3B5991E82E1C}"/>
              </a:ext>
            </a:extLst>
          </p:cNvPr>
          <p:cNvSpPr txBox="1"/>
          <p:nvPr/>
        </p:nvSpPr>
        <p:spPr>
          <a:xfrm>
            <a:off x="5475384" y="5067758"/>
            <a:ext cx="2877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Chhikara’s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Mem0 and GBR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970071-9ABB-8D02-116F-417E55C0EBDA}"/>
              </a:ext>
            </a:extLst>
          </p:cNvPr>
          <p:cNvSpPr txBox="1"/>
          <p:nvPr/>
        </p:nvSpPr>
        <p:spPr>
          <a:xfrm>
            <a:off x="5484566" y="5771004"/>
            <a:ext cx="2700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Manhaeve’s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DeepProbLog</a:t>
            </a:r>
            <a:r>
              <a:rPr lang="en-US" dirty="0">
                <a:solidFill>
                  <a:srgbClr val="FFC000"/>
                </a:solidFill>
              </a:rPr>
              <a:t> and </a:t>
            </a:r>
            <a:r>
              <a:rPr lang="en-US" dirty="0" err="1">
                <a:solidFill>
                  <a:srgbClr val="FFC000"/>
                </a:solidFill>
              </a:rPr>
              <a:t>ProbR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5827FD-A1CD-21EA-60DF-8ABD0D9B7320}"/>
              </a:ext>
            </a:extLst>
          </p:cNvPr>
          <p:cNvSpPr txBox="1"/>
          <p:nvPr/>
        </p:nvSpPr>
        <p:spPr>
          <a:xfrm>
            <a:off x="5482728" y="5438659"/>
            <a:ext cx="297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Cohen’s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TensorLog</a:t>
            </a:r>
            <a:r>
              <a:rPr lang="en-US" dirty="0">
                <a:solidFill>
                  <a:srgbClr val="FFC000"/>
                </a:solidFill>
              </a:rPr>
              <a:t> and GBR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AFB98F-94E1-470F-51C4-41AB74A26A67}"/>
              </a:ext>
            </a:extLst>
          </p:cNvPr>
          <p:cNvSpPr txBox="1"/>
          <p:nvPr/>
        </p:nvSpPr>
        <p:spPr>
          <a:xfrm>
            <a:off x="5495583" y="4140507"/>
            <a:ext cx="2833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Li’s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Commonsense Analogy from E-</a:t>
            </a:r>
            <a:r>
              <a:rPr lang="en-US" dirty="0" err="1">
                <a:solidFill>
                  <a:srgbClr val="FFC000"/>
                </a:solidFill>
              </a:rPr>
              <a:t>HowNet</a:t>
            </a:r>
            <a:r>
              <a:rPr lang="en-US" dirty="0">
                <a:solidFill>
                  <a:srgbClr val="FFC000"/>
                </a:solidFill>
              </a:rPr>
              <a:t>  (CA-EHN) and </a:t>
            </a:r>
            <a:r>
              <a:rPr lang="en-US" dirty="0" err="1">
                <a:solidFill>
                  <a:srgbClr val="FFC000"/>
                </a:solidFill>
              </a:rPr>
              <a:t>AnaR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484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31977-2EF2-BCE9-82CA-A0B5BB738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219870-B1A6-9BFE-CB68-DCFF80EEBC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5BE5ABA-B597-D944-076C-FEF22B5BCAC7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1341C08-AA73-5777-D95F-9B952F457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28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9080A2-5878-CDF2-2670-342B5AA53968}"/>
              </a:ext>
            </a:extLst>
          </p:cNvPr>
          <p:cNvSpPr/>
          <p:nvPr/>
        </p:nvSpPr>
        <p:spPr>
          <a:xfrm flipH="1">
            <a:off x="914396" y="914400"/>
            <a:ext cx="10763483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63F3417-D20A-FFF6-E251-38150CD56A19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8D996E5-B1DA-913F-4048-247D597A08A1}"/>
              </a:ext>
            </a:extLst>
          </p:cNvPr>
          <p:cNvSpPr/>
          <p:nvPr/>
        </p:nvSpPr>
        <p:spPr>
          <a:xfrm flipH="1">
            <a:off x="922860" y="914400"/>
            <a:ext cx="9950787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BC2EA2D-A3E2-06CE-6A87-73537CF661B0}"/>
              </a:ext>
            </a:extLst>
          </p:cNvPr>
          <p:cNvSpPr txBox="1">
            <a:spLocks/>
          </p:cNvSpPr>
          <p:nvPr/>
        </p:nvSpPr>
        <p:spPr>
          <a:xfrm>
            <a:off x="1164473" y="1118715"/>
            <a:ext cx="707588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Prototype MM Embodiment Architecture</a:t>
            </a: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CDE270-C3B1-C1BD-6CAA-BBD4F8BD3884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CD7207-C500-D070-C635-966D74517EBA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9C0E14-D92A-C84C-8BFD-CE864AAB5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616" y="1523103"/>
            <a:ext cx="6760285" cy="421132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6F830D-0BB1-33C7-2C37-1E2EE1B7DA6F}"/>
              </a:ext>
            </a:extLst>
          </p:cNvPr>
          <p:cNvSpPr/>
          <p:nvPr/>
        </p:nvSpPr>
        <p:spPr>
          <a:xfrm>
            <a:off x="1197674" y="1523264"/>
            <a:ext cx="6749704" cy="4211491"/>
          </a:xfrm>
          <a:prstGeom prst="rect">
            <a:avLst/>
          </a:prstGeom>
          <a:solidFill>
            <a:srgbClr val="FFE720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E72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0AC0BA-677F-B4F6-DBD1-27C89986AF58}"/>
              </a:ext>
            </a:extLst>
          </p:cNvPr>
          <p:cNvSpPr txBox="1"/>
          <p:nvPr/>
        </p:nvSpPr>
        <p:spPr>
          <a:xfrm>
            <a:off x="679937" y="0"/>
            <a:ext cx="777208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4 Experimentation 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F12C6B-E438-3A97-21EA-906861518BEF}"/>
              </a:ext>
            </a:extLst>
          </p:cNvPr>
          <p:cNvSpPr txBox="1"/>
          <p:nvPr/>
        </p:nvSpPr>
        <p:spPr>
          <a:xfrm>
            <a:off x="1090669" y="5739788"/>
            <a:ext cx="7227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AD8"/>
                </a:solidFill>
              </a:rPr>
              <a:t>Multi-Attribute Decision-Making (MADM) and/or Multi-Objective Decision-Making (MODM) Subjective/Objective (MMSO)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D93195-081D-E187-9B96-AFFAA2D47F92}"/>
              </a:ext>
            </a:extLst>
          </p:cNvPr>
          <p:cNvSpPr txBox="1"/>
          <p:nvPr/>
        </p:nvSpPr>
        <p:spPr>
          <a:xfrm>
            <a:off x="7976212" y="1432193"/>
            <a:ext cx="29899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FAD8"/>
                </a:solidFill>
              </a:rPr>
              <a:t>Declarative Knowledge (DK):</a:t>
            </a:r>
          </a:p>
          <a:p>
            <a:r>
              <a:rPr lang="en-US" dirty="0">
                <a:solidFill>
                  <a:srgbClr val="FFC000"/>
                </a:solidFill>
              </a:rPr>
              <a:t>(e.g., recitals of fact, </a:t>
            </a:r>
          </a:p>
          <a:p>
            <a:r>
              <a:rPr lang="en-US" dirty="0">
                <a:solidFill>
                  <a:srgbClr val="FFC000"/>
                </a:solidFill>
              </a:rPr>
              <a:t>concepts)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F21366-E5EC-0E79-C37F-C684A4AEB70E}"/>
              </a:ext>
            </a:extLst>
          </p:cNvPr>
          <p:cNvSpPr txBox="1"/>
          <p:nvPr/>
        </p:nvSpPr>
        <p:spPr>
          <a:xfrm>
            <a:off x="7974376" y="2344757"/>
            <a:ext cx="2945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FAD8"/>
                </a:solidFill>
              </a:rPr>
              <a:t>Procedural Knowledge (DK):</a:t>
            </a:r>
          </a:p>
          <a:p>
            <a:r>
              <a:rPr lang="en-US" dirty="0">
                <a:solidFill>
                  <a:srgbClr val="FFC000"/>
                </a:solidFill>
              </a:rPr>
              <a:t>(e.g., step-by-step skills, </a:t>
            </a:r>
          </a:p>
          <a:p>
            <a:r>
              <a:rPr lang="en-US" dirty="0">
                <a:solidFill>
                  <a:srgbClr val="FFC000"/>
                </a:solidFill>
              </a:rPr>
              <a:t>knowing how) </a:t>
            </a:r>
          </a:p>
          <a:p>
            <a:endParaRPr lang="en-US" u="sng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8EAE58-19B3-1361-571A-BB100037EE6A}"/>
              </a:ext>
            </a:extLst>
          </p:cNvPr>
          <p:cNvSpPr txBox="1"/>
          <p:nvPr/>
        </p:nvSpPr>
        <p:spPr>
          <a:xfrm>
            <a:off x="7972540" y="3246303"/>
            <a:ext cx="30251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FAD8"/>
                </a:solidFill>
              </a:rPr>
              <a:t>Conditional Knowledge (CK):</a:t>
            </a:r>
          </a:p>
          <a:p>
            <a:r>
              <a:rPr lang="en-US" dirty="0">
                <a:solidFill>
                  <a:srgbClr val="FFC000"/>
                </a:solidFill>
              </a:rPr>
              <a:t>(e.g., knowing when and </a:t>
            </a:r>
          </a:p>
          <a:p>
            <a:r>
              <a:rPr lang="en-US" dirty="0">
                <a:solidFill>
                  <a:srgbClr val="FFC000"/>
                </a:solidFill>
              </a:rPr>
              <a:t>why) </a:t>
            </a:r>
          </a:p>
          <a:p>
            <a:endParaRPr lang="en-US" u="sng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407C91-B25F-F1B6-874C-0688877E30D0}"/>
              </a:ext>
            </a:extLst>
          </p:cNvPr>
          <p:cNvSpPr txBox="1"/>
          <p:nvPr/>
        </p:nvSpPr>
        <p:spPr>
          <a:xfrm>
            <a:off x="7987229" y="4340645"/>
            <a:ext cx="27542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FAD8"/>
                </a:solidFill>
              </a:rPr>
              <a:t>Dong:</a:t>
            </a:r>
          </a:p>
          <a:p>
            <a:r>
              <a:rPr lang="en-US" dirty="0">
                <a:solidFill>
                  <a:srgbClr val="FFFAD8"/>
                </a:solidFill>
              </a:rPr>
              <a:t>2 error types: (1) factual, such as mistakes in specific solution steps, and (2) thinking errors, which are flaws in the reasoning.</a:t>
            </a:r>
          </a:p>
        </p:txBody>
      </p:sp>
    </p:spTree>
    <p:extLst>
      <p:ext uri="{BB962C8B-B14F-4D97-AF65-F5344CB8AC3E}">
        <p14:creationId xmlns:p14="http://schemas.microsoft.com/office/powerpoint/2010/main" val="2476649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0D7FE-3EA2-19E5-4490-EBCAFE76C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BBF55-28E4-07C6-74D8-C6A2FB840C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609069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2463D7-7844-C259-A273-E9EE1D14478B}"/>
              </a:ext>
            </a:extLst>
          </p:cNvPr>
          <p:cNvSpPr/>
          <p:nvPr/>
        </p:nvSpPr>
        <p:spPr>
          <a:xfrm>
            <a:off x="3314700" y="2745303"/>
            <a:ext cx="8877300" cy="144359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300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8E2F5B-F1AF-1E89-F1E1-4A1094E7E74D}"/>
              </a:ext>
            </a:extLst>
          </p:cNvPr>
          <p:cNvSpPr/>
          <p:nvPr/>
        </p:nvSpPr>
        <p:spPr>
          <a:xfrm>
            <a:off x="6091706" y="0"/>
            <a:ext cx="6100293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D36E50-8296-8C2E-A4CC-98EC64DE5303}"/>
              </a:ext>
            </a:extLst>
          </p:cNvPr>
          <p:cNvSpPr/>
          <p:nvPr/>
        </p:nvSpPr>
        <p:spPr>
          <a:xfrm flipH="1">
            <a:off x="4457780" y="2658767"/>
            <a:ext cx="7734220" cy="1440989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E60A7E-BDAD-9399-1CFC-02F2B410F4B0}"/>
              </a:ext>
            </a:extLst>
          </p:cNvPr>
          <p:cNvSpPr txBox="1"/>
          <p:nvPr/>
        </p:nvSpPr>
        <p:spPr>
          <a:xfrm>
            <a:off x="4723040" y="2709100"/>
            <a:ext cx="450908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5 Conclusion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16C0A48-14CE-F156-33A6-46759C90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45A0B-CED3-660D-13D0-4A4865BDFF87}"/>
              </a:ext>
            </a:extLst>
          </p:cNvPr>
          <p:cNvSpPr txBox="1"/>
          <p:nvPr/>
        </p:nvSpPr>
        <p:spPr bwMode="auto">
          <a:xfrm>
            <a:off x="5185648" y="3488835"/>
            <a:ext cx="6917230" cy="4001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2000" dirty="0">
                <a:solidFill>
                  <a:srgbClr val="FFC000"/>
                </a:solidFill>
                <a:cs typeface="Arial" pitchFamily="34" charset="0"/>
              </a:rPr>
              <a:t>IndR Possibilities and the Prospects for Enhanced Coherence </a:t>
            </a:r>
            <a:endParaRPr lang="ko-KR" altLang="en-US" sz="2000" dirty="0">
              <a:solidFill>
                <a:srgbClr val="FFC000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B01ADE-89E9-5AB4-0573-958A41822007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93EA33-205C-8AA1-D94D-75986CF4EB0A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641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93691-FCBB-5766-7306-B76757BBC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BB8C3-4891-2A33-CB64-2486E4E584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6090698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B8E2D9-2007-6947-7BA8-22765B823D6D}"/>
              </a:ext>
            </a:extLst>
          </p:cNvPr>
          <p:cNvSpPr/>
          <p:nvPr/>
        </p:nvSpPr>
        <p:spPr>
          <a:xfrm>
            <a:off x="6082748" y="0"/>
            <a:ext cx="6109253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D91843-1374-F7A6-36B0-F1A1DCC57664}"/>
              </a:ext>
            </a:extLst>
          </p:cNvPr>
          <p:cNvSpPr/>
          <p:nvPr/>
        </p:nvSpPr>
        <p:spPr>
          <a:xfrm flipH="1">
            <a:off x="6400800" y="3114537"/>
            <a:ext cx="5791200" cy="749010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19C7BBC-7814-1330-726B-1942294CF770}"/>
              </a:ext>
            </a:extLst>
          </p:cNvPr>
          <p:cNvSpPr/>
          <p:nvPr/>
        </p:nvSpPr>
        <p:spPr>
          <a:xfrm flipH="1">
            <a:off x="6372540" y="4298850"/>
            <a:ext cx="5791200" cy="749010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38B753-0F44-746B-D684-22FF6718F207}"/>
              </a:ext>
            </a:extLst>
          </p:cNvPr>
          <p:cNvSpPr/>
          <p:nvPr/>
        </p:nvSpPr>
        <p:spPr>
          <a:xfrm flipH="1">
            <a:off x="6400800" y="5513685"/>
            <a:ext cx="5791200" cy="749010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94750DC-19F1-BBAD-3E69-BABC07641665}"/>
              </a:ext>
            </a:extLst>
          </p:cNvPr>
          <p:cNvSpPr/>
          <p:nvPr/>
        </p:nvSpPr>
        <p:spPr>
          <a:xfrm flipH="1">
            <a:off x="6400800" y="1874742"/>
            <a:ext cx="5791200" cy="749010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97BEEB-01DD-6880-2291-90B71800AD72}"/>
              </a:ext>
            </a:extLst>
          </p:cNvPr>
          <p:cNvSpPr/>
          <p:nvPr/>
        </p:nvSpPr>
        <p:spPr>
          <a:xfrm flipH="1">
            <a:off x="6400800" y="647304"/>
            <a:ext cx="5791200" cy="749010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7" name="Freeform: Shape 23">
            <a:extLst>
              <a:ext uri="{FF2B5EF4-FFF2-40B4-BE49-F238E27FC236}">
                <a16:creationId xmlns:a16="http://schemas.microsoft.com/office/drawing/2014/main" id="{5061D552-27FB-6820-5AB1-BA91E3E108ED}"/>
              </a:ext>
            </a:extLst>
          </p:cNvPr>
          <p:cNvSpPr/>
          <p:nvPr/>
        </p:nvSpPr>
        <p:spPr>
          <a:xfrm>
            <a:off x="6402311" y="653214"/>
            <a:ext cx="324100" cy="740795"/>
          </a:xfrm>
          <a:custGeom>
            <a:avLst/>
            <a:gdLst/>
            <a:ahLst/>
            <a:cxnLst/>
            <a:rect l="l" t="t" r="r" b="b"/>
            <a:pathLst>
              <a:path w="215653" h="492919">
                <a:moveTo>
                  <a:pt x="139304" y="0"/>
                </a:moveTo>
                <a:lnTo>
                  <a:pt x="215653" y="0"/>
                </a:lnTo>
                <a:lnTo>
                  <a:pt x="215653" y="492919"/>
                </a:lnTo>
                <a:lnTo>
                  <a:pt x="121556" y="492919"/>
                </a:lnTo>
                <a:lnTo>
                  <a:pt x="121556" y="138299"/>
                </a:lnTo>
                <a:cubicBezTo>
                  <a:pt x="87177" y="170446"/>
                  <a:pt x="46658" y="194221"/>
                  <a:pt x="0" y="209625"/>
                </a:cubicBezTo>
                <a:lnTo>
                  <a:pt x="0" y="124235"/>
                </a:lnTo>
                <a:cubicBezTo>
                  <a:pt x="24557" y="116198"/>
                  <a:pt x="51235" y="100962"/>
                  <a:pt x="80033" y="78526"/>
                </a:cubicBezTo>
                <a:cubicBezTo>
                  <a:pt x="108831" y="56090"/>
                  <a:pt x="128588" y="29915"/>
                  <a:pt x="1393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28">
            <a:extLst>
              <a:ext uri="{FF2B5EF4-FFF2-40B4-BE49-F238E27FC236}">
                <a16:creationId xmlns:a16="http://schemas.microsoft.com/office/drawing/2014/main" id="{671BB96A-92DD-E7E9-CA94-CB5B721F9575}"/>
              </a:ext>
            </a:extLst>
          </p:cNvPr>
          <p:cNvSpPr/>
          <p:nvPr/>
        </p:nvSpPr>
        <p:spPr>
          <a:xfrm>
            <a:off x="6402312" y="3110199"/>
            <a:ext cx="490174" cy="753378"/>
          </a:xfrm>
          <a:custGeom>
            <a:avLst/>
            <a:gdLst/>
            <a:ahLst/>
            <a:cxnLst/>
            <a:rect l="l" t="t" r="r" b="b"/>
            <a:pathLst>
              <a:path w="326157" h="501291">
                <a:moveTo>
                  <a:pt x="158391" y="0"/>
                </a:moveTo>
                <a:cubicBezTo>
                  <a:pt x="204602" y="0"/>
                  <a:pt x="241660" y="14734"/>
                  <a:pt x="269565" y="44202"/>
                </a:cubicBezTo>
                <a:cubicBezTo>
                  <a:pt x="292559" y="68312"/>
                  <a:pt x="304056" y="95548"/>
                  <a:pt x="304056" y="125909"/>
                </a:cubicBezTo>
                <a:cubicBezTo>
                  <a:pt x="304056" y="168995"/>
                  <a:pt x="280504" y="203374"/>
                  <a:pt x="233400" y="229047"/>
                </a:cubicBezTo>
                <a:cubicBezTo>
                  <a:pt x="261528" y="235074"/>
                  <a:pt x="284020" y="248581"/>
                  <a:pt x="300875" y="269565"/>
                </a:cubicBezTo>
                <a:cubicBezTo>
                  <a:pt x="317730" y="290550"/>
                  <a:pt x="326157" y="315888"/>
                  <a:pt x="326157" y="345579"/>
                </a:cubicBezTo>
                <a:cubicBezTo>
                  <a:pt x="326157" y="388665"/>
                  <a:pt x="310418" y="425388"/>
                  <a:pt x="278941" y="455749"/>
                </a:cubicBezTo>
                <a:cubicBezTo>
                  <a:pt x="247464" y="486110"/>
                  <a:pt x="208285" y="501291"/>
                  <a:pt x="161404" y="501291"/>
                </a:cubicBezTo>
                <a:cubicBezTo>
                  <a:pt x="116979" y="501291"/>
                  <a:pt x="80144" y="488510"/>
                  <a:pt x="50899" y="462949"/>
                </a:cubicBezTo>
                <a:cubicBezTo>
                  <a:pt x="21655" y="437388"/>
                  <a:pt x="4688" y="403957"/>
                  <a:pt x="0" y="362657"/>
                </a:cubicBezTo>
                <a:lnTo>
                  <a:pt x="91083" y="351607"/>
                </a:lnTo>
                <a:cubicBezTo>
                  <a:pt x="93985" y="374824"/>
                  <a:pt x="101799" y="392572"/>
                  <a:pt x="114523" y="404850"/>
                </a:cubicBezTo>
                <a:cubicBezTo>
                  <a:pt x="127248" y="417128"/>
                  <a:pt x="142652" y="423268"/>
                  <a:pt x="160735" y="423268"/>
                </a:cubicBezTo>
                <a:cubicBezTo>
                  <a:pt x="180157" y="423268"/>
                  <a:pt x="196509" y="415901"/>
                  <a:pt x="209792" y="401167"/>
                </a:cubicBezTo>
                <a:cubicBezTo>
                  <a:pt x="223075" y="386433"/>
                  <a:pt x="229716" y="366564"/>
                  <a:pt x="229716" y="341561"/>
                </a:cubicBezTo>
                <a:cubicBezTo>
                  <a:pt x="229716" y="317897"/>
                  <a:pt x="223354" y="299145"/>
                  <a:pt x="210629" y="285304"/>
                </a:cubicBezTo>
                <a:cubicBezTo>
                  <a:pt x="197904" y="271463"/>
                  <a:pt x="182389" y="264542"/>
                  <a:pt x="164083" y="264542"/>
                </a:cubicBezTo>
                <a:cubicBezTo>
                  <a:pt x="152028" y="264542"/>
                  <a:pt x="137629" y="266886"/>
                  <a:pt x="120886" y="271575"/>
                </a:cubicBezTo>
                <a:lnTo>
                  <a:pt x="131267" y="194891"/>
                </a:lnTo>
                <a:cubicBezTo>
                  <a:pt x="156716" y="195561"/>
                  <a:pt x="176138" y="190035"/>
                  <a:pt x="189533" y="178315"/>
                </a:cubicBezTo>
                <a:cubicBezTo>
                  <a:pt x="202927" y="166595"/>
                  <a:pt x="209625" y="151024"/>
                  <a:pt x="209625" y="131602"/>
                </a:cubicBezTo>
                <a:cubicBezTo>
                  <a:pt x="209625" y="115082"/>
                  <a:pt x="204713" y="101910"/>
                  <a:pt x="194891" y="92088"/>
                </a:cubicBezTo>
                <a:cubicBezTo>
                  <a:pt x="185068" y="82265"/>
                  <a:pt x="172008" y="77354"/>
                  <a:pt x="155712" y="77354"/>
                </a:cubicBezTo>
                <a:cubicBezTo>
                  <a:pt x="139638" y="77354"/>
                  <a:pt x="125909" y="82935"/>
                  <a:pt x="114523" y="94097"/>
                </a:cubicBezTo>
                <a:cubicBezTo>
                  <a:pt x="103138" y="105259"/>
                  <a:pt x="96217" y="121556"/>
                  <a:pt x="93762" y="142987"/>
                </a:cubicBezTo>
                <a:lnTo>
                  <a:pt x="7032" y="128253"/>
                </a:lnTo>
                <a:cubicBezTo>
                  <a:pt x="13060" y="98562"/>
                  <a:pt x="22157" y="74842"/>
                  <a:pt x="34324" y="57095"/>
                </a:cubicBezTo>
                <a:cubicBezTo>
                  <a:pt x="46490" y="39347"/>
                  <a:pt x="63457" y="25394"/>
                  <a:pt x="85223" y="15237"/>
                </a:cubicBezTo>
                <a:cubicBezTo>
                  <a:pt x="106989" y="5079"/>
                  <a:pt x="131378" y="0"/>
                  <a:pt x="15839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33">
            <a:extLst>
              <a:ext uri="{FF2B5EF4-FFF2-40B4-BE49-F238E27FC236}">
                <a16:creationId xmlns:a16="http://schemas.microsoft.com/office/drawing/2014/main" id="{C6943D6F-5406-2010-BF6E-D7AE24D899FF}"/>
              </a:ext>
            </a:extLst>
          </p:cNvPr>
          <p:cNvSpPr/>
          <p:nvPr/>
        </p:nvSpPr>
        <p:spPr>
          <a:xfrm>
            <a:off x="6355099" y="4319356"/>
            <a:ext cx="530433" cy="740795"/>
          </a:xfrm>
          <a:custGeom>
            <a:avLst/>
            <a:gdLst/>
            <a:ahLst/>
            <a:cxnLst/>
            <a:rect l="l" t="t" r="r" b="b"/>
            <a:pathLst>
              <a:path w="352946" h="492919">
                <a:moveTo>
                  <a:pt x="200919" y="143657"/>
                </a:moveTo>
                <a:lnTo>
                  <a:pt x="88069" y="311423"/>
                </a:lnTo>
                <a:lnTo>
                  <a:pt x="200919" y="311423"/>
                </a:lnTo>
                <a:close/>
                <a:moveTo>
                  <a:pt x="212974" y="0"/>
                </a:moveTo>
                <a:lnTo>
                  <a:pt x="292001" y="0"/>
                </a:lnTo>
                <a:lnTo>
                  <a:pt x="292001" y="311423"/>
                </a:lnTo>
                <a:lnTo>
                  <a:pt x="352946" y="311423"/>
                </a:lnTo>
                <a:lnTo>
                  <a:pt x="352946" y="394135"/>
                </a:lnTo>
                <a:lnTo>
                  <a:pt x="292001" y="394135"/>
                </a:lnTo>
                <a:lnTo>
                  <a:pt x="292001" y="492919"/>
                </a:lnTo>
                <a:lnTo>
                  <a:pt x="200919" y="492919"/>
                </a:lnTo>
                <a:lnTo>
                  <a:pt x="200919" y="394135"/>
                </a:lnTo>
                <a:lnTo>
                  <a:pt x="0" y="394135"/>
                </a:lnTo>
                <a:lnTo>
                  <a:pt x="0" y="3117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38">
            <a:extLst>
              <a:ext uri="{FF2B5EF4-FFF2-40B4-BE49-F238E27FC236}">
                <a16:creationId xmlns:a16="http://schemas.microsoft.com/office/drawing/2014/main" id="{E4954D9D-1D6B-1C61-7394-682674F66C29}"/>
              </a:ext>
            </a:extLst>
          </p:cNvPr>
          <p:cNvSpPr/>
          <p:nvPr/>
        </p:nvSpPr>
        <p:spPr>
          <a:xfrm>
            <a:off x="6408367" y="5519913"/>
            <a:ext cx="496212" cy="740293"/>
          </a:xfrm>
          <a:custGeom>
            <a:avLst/>
            <a:gdLst/>
            <a:ahLst/>
            <a:cxnLst/>
            <a:rect l="l" t="t" r="r" b="b"/>
            <a:pathLst>
              <a:path w="330175" h="492584">
                <a:moveTo>
                  <a:pt x="59606" y="0"/>
                </a:moveTo>
                <a:lnTo>
                  <a:pt x="308409" y="0"/>
                </a:lnTo>
                <a:lnTo>
                  <a:pt x="308409" y="88069"/>
                </a:lnTo>
                <a:lnTo>
                  <a:pt x="130932" y="88069"/>
                </a:lnTo>
                <a:lnTo>
                  <a:pt x="116198" y="171450"/>
                </a:lnTo>
                <a:cubicBezTo>
                  <a:pt x="137183" y="160958"/>
                  <a:pt x="158614" y="155711"/>
                  <a:pt x="180492" y="155711"/>
                </a:cubicBezTo>
                <a:cubicBezTo>
                  <a:pt x="222238" y="155711"/>
                  <a:pt x="257622" y="170892"/>
                  <a:pt x="286643" y="201253"/>
                </a:cubicBezTo>
                <a:cubicBezTo>
                  <a:pt x="315665" y="231614"/>
                  <a:pt x="330175" y="271016"/>
                  <a:pt x="330175" y="319460"/>
                </a:cubicBezTo>
                <a:cubicBezTo>
                  <a:pt x="330175" y="359866"/>
                  <a:pt x="318455" y="395920"/>
                  <a:pt x="295015" y="427620"/>
                </a:cubicBezTo>
                <a:cubicBezTo>
                  <a:pt x="263091" y="470929"/>
                  <a:pt x="218778" y="492584"/>
                  <a:pt x="162074" y="492584"/>
                </a:cubicBezTo>
                <a:cubicBezTo>
                  <a:pt x="116756" y="492584"/>
                  <a:pt x="79809" y="480417"/>
                  <a:pt x="51234" y="456084"/>
                </a:cubicBezTo>
                <a:cubicBezTo>
                  <a:pt x="22659" y="431750"/>
                  <a:pt x="5581" y="399045"/>
                  <a:pt x="0" y="357969"/>
                </a:cubicBezTo>
                <a:lnTo>
                  <a:pt x="93762" y="348258"/>
                </a:lnTo>
                <a:cubicBezTo>
                  <a:pt x="96441" y="369466"/>
                  <a:pt x="104366" y="386265"/>
                  <a:pt x="117537" y="398655"/>
                </a:cubicBezTo>
                <a:cubicBezTo>
                  <a:pt x="130709" y="411045"/>
                  <a:pt x="145889" y="417240"/>
                  <a:pt x="163079" y="417240"/>
                </a:cubicBezTo>
                <a:cubicBezTo>
                  <a:pt x="182724" y="417240"/>
                  <a:pt x="199356" y="409259"/>
                  <a:pt x="212973" y="393297"/>
                </a:cubicBezTo>
                <a:cubicBezTo>
                  <a:pt x="226591" y="377335"/>
                  <a:pt x="233400" y="353281"/>
                  <a:pt x="233400" y="321134"/>
                </a:cubicBezTo>
                <a:cubicBezTo>
                  <a:pt x="233400" y="290996"/>
                  <a:pt x="226647" y="268393"/>
                  <a:pt x="213141" y="253324"/>
                </a:cubicBezTo>
                <a:cubicBezTo>
                  <a:pt x="199635" y="238255"/>
                  <a:pt x="182054" y="230721"/>
                  <a:pt x="160400" y="230721"/>
                </a:cubicBezTo>
                <a:cubicBezTo>
                  <a:pt x="133387" y="230721"/>
                  <a:pt x="109166" y="242664"/>
                  <a:pt x="87734" y="266551"/>
                </a:cubicBezTo>
                <a:lnTo>
                  <a:pt x="11386" y="2555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41">
            <a:extLst>
              <a:ext uri="{FF2B5EF4-FFF2-40B4-BE49-F238E27FC236}">
                <a16:creationId xmlns:a16="http://schemas.microsoft.com/office/drawing/2014/main" id="{C4CDF350-CAA4-B553-E54E-39CCF3817403}"/>
              </a:ext>
            </a:extLst>
          </p:cNvPr>
          <p:cNvSpPr/>
          <p:nvPr/>
        </p:nvSpPr>
        <p:spPr>
          <a:xfrm>
            <a:off x="6399901" y="1878390"/>
            <a:ext cx="495708" cy="740795"/>
          </a:xfrm>
          <a:custGeom>
            <a:avLst/>
            <a:gdLst/>
            <a:ahLst/>
            <a:cxnLst/>
            <a:rect l="l" t="t" r="r" b="b"/>
            <a:pathLst>
              <a:path w="329840" h="492919">
                <a:moveTo>
                  <a:pt x="174129" y="0"/>
                </a:moveTo>
                <a:cubicBezTo>
                  <a:pt x="222572" y="0"/>
                  <a:pt x="260635" y="13060"/>
                  <a:pt x="288317" y="39179"/>
                </a:cubicBezTo>
                <a:cubicBezTo>
                  <a:pt x="315999" y="65299"/>
                  <a:pt x="329840" y="97780"/>
                  <a:pt x="329840" y="136625"/>
                </a:cubicBezTo>
                <a:cubicBezTo>
                  <a:pt x="329840" y="158726"/>
                  <a:pt x="325878" y="179766"/>
                  <a:pt x="317952" y="199746"/>
                </a:cubicBezTo>
                <a:cubicBezTo>
                  <a:pt x="310027" y="219727"/>
                  <a:pt x="297470" y="240655"/>
                  <a:pt x="280280" y="262533"/>
                </a:cubicBezTo>
                <a:cubicBezTo>
                  <a:pt x="268895" y="277044"/>
                  <a:pt x="248357" y="297917"/>
                  <a:pt x="218665" y="325153"/>
                </a:cubicBezTo>
                <a:cubicBezTo>
                  <a:pt x="188974" y="352388"/>
                  <a:pt x="170166" y="370471"/>
                  <a:pt x="162241" y="379401"/>
                </a:cubicBezTo>
                <a:cubicBezTo>
                  <a:pt x="154316" y="388330"/>
                  <a:pt x="147898" y="397037"/>
                  <a:pt x="142986" y="405520"/>
                </a:cubicBezTo>
                <a:lnTo>
                  <a:pt x="329840" y="405520"/>
                </a:lnTo>
                <a:lnTo>
                  <a:pt x="329840" y="492919"/>
                </a:lnTo>
                <a:lnTo>
                  <a:pt x="0" y="492919"/>
                </a:lnTo>
                <a:cubicBezTo>
                  <a:pt x="3572" y="459879"/>
                  <a:pt x="14287" y="428570"/>
                  <a:pt x="32147" y="398990"/>
                </a:cubicBezTo>
                <a:cubicBezTo>
                  <a:pt x="50006" y="369410"/>
                  <a:pt x="85278" y="330176"/>
                  <a:pt x="137963" y="281286"/>
                </a:cubicBezTo>
                <a:cubicBezTo>
                  <a:pt x="180379" y="241772"/>
                  <a:pt x="206387" y="214983"/>
                  <a:pt x="215987" y="200918"/>
                </a:cubicBezTo>
                <a:cubicBezTo>
                  <a:pt x="228935" y="181496"/>
                  <a:pt x="235409" y="162297"/>
                  <a:pt x="235409" y="143322"/>
                </a:cubicBezTo>
                <a:cubicBezTo>
                  <a:pt x="235409" y="122337"/>
                  <a:pt x="229772" y="106208"/>
                  <a:pt x="218498" y="94934"/>
                </a:cubicBezTo>
                <a:cubicBezTo>
                  <a:pt x="207224" y="83660"/>
                  <a:pt x="191653" y="78024"/>
                  <a:pt x="171785" y="78024"/>
                </a:cubicBezTo>
                <a:cubicBezTo>
                  <a:pt x="152139" y="78024"/>
                  <a:pt x="136512" y="83939"/>
                  <a:pt x="124904" y="95771"/>
                </a:cubicBezTo>
                <a:cubicBezTo>
                  <a:pt x="113295" y="107603"/>
                  <a:pt x="106598" y="127248"/>
                  <a:pt x="104812" y="154707"/>
                </a:cubicBezTo>
                <a:lnTo>
                  <a:pt x="11050" y="145331"/>
                </a:lnTo>
                <a:cubicBezTo>
                  <a:pt x="16631" y="93539"/>
                  <a:pt x="34156" y="56369"/>
                  <a:pt x="63624" y="33822"/>
                </a:cubicBezTo>
                <a:cubicBezTo>
                  <a:pt x="93092" y="11274"/>
                  <a:pt x="129927" y="0"/>
                  <a:pt x="1741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14B8443-5519-ECF5-87FC-BE01E9C3336E}"/>
              </a:ext>
            </a:extLst>
          </p:cNvPr>
          <p:cNvGrpSpPr/>
          <p:nvPr/>
        </p:nvGrpSpPr>
        <p:grpSpPr>
          <a:xfrm>
            <a:off x="6856143" y="659646"/>
            <a:ext cx="5371295" cy="775253"/>
            <a:chOff x="6798993" y="678696"/>
            <a:chExt cx="5371295" cy="77525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AC77A3-C033-EC04-7FBE-20A0D7EA54F4}"/>
                </a:ext>
              </a:extLst>
            </p:cNvPr>
            <p:cNvSpPr txBox="1"/>
            <p:nvPr/>
          </p:nvSpPr>
          <p:spPr bwMode="auto">
            <a:xfrm>
              <a:off x="6798993" y="930729"/>
              <a:ext cx="5371295" cy="523220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1400" dirty="0">
                  <a:solidFill>
                    <a:srgbClr val="FFC000"/>
                  </a:solidFill>
                  <a:cs typeface="Arial" pitchFamily="34" charset="0"/>
                </a:rPr>
                <a:t>CAA Inductive Reasoning (IndR) Approaches have been largely unexplored…</a:t>
              </a:r>
              <a:endParaRPr lang="ko-KR" altLang="en-US" sz="1400" dirty="0">
                <a:solidFill>
                  <a:srgbClr val="FFC000"/>
                </a:solidFill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96CFEC-9431-4875-5D38-45BE9C5E1257}"/>
                </a:ext>
              </a:extLst>
            </p:cNvPr>
            <p:cNvSpPr txBox="1"/>
            <p:nvPr/>
          </p:nvSpPr>
          <p:spPr>
            <a:xfrm>
              <a:off x="6801161" y="678696"/>
              <a:ext cx="4880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  <a:ea typeface="FZShuTi" pitchFamily="2" charset="-122"/>
                  <a:cs typeface="Arial" pitchFamily="34" charset="0"/>
                </a:rPr>
                <a:t>Introduction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E34E8C-D33F-CE72-718A-6C2016A07E8E}"/>
              </a:ext>
            </a:extLst>
          </p:cNvPr>
          <p:cNvGrpSpPr/>
          <p:nvPr/>
        </p:nvGrpSpPr>
        <p:grpSpPr>
          <a:xfrm>
            <a:off x="6902735" y="1875158"/>
            <a:ext cx="5268002" cy="997343"/>
            <a:chOff x="6834621" y="779951"/>
            <a:chExt cx="4880763" cy="99734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7869B6-FEB1-6FC6-A1C0-979C650D283C}"/>
                </a:ext>
              </a:extLst>
            </p:cNvPr>
            <p:cNvSpPr txBox="1"/>
            <p:nvPr/>
          </p:nvSpPr>
          <p:spPr bwMode="auto">
            <a:xfrm>
              <a:off x="6834624" y="1038630"/>
              <a:ext cx="4880760" cy="73866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1400" dirty="0">
                  <a:solidFill>
                    <a:srgbClr val="FFC000"/>
                  </a:solidFill>
                  <a:cs typeface="Arial" pitchFamily="34" charset="0"/>
                </a:rPr>
                <a:t>A Pragmatic Reasoning Method and Reasoning Behavior for CAA:</a:t>
              </a:r>
            </a:p>
            <a:p>
              <a:pPr>
                <a:defRPr/>
              </a:pPr>
              <a:r>
                <a:rPr lang="en-US" altLang="ko-KR" sz="1400" dirty="0">
                  <a:solidFill>
                    <a:srgbClr val="FFC000"/>
                  </a:solidFill>
                  <a:cs typeface="Arial" pitchFamily="34" charset="0"/>
                </a:rPr>
                <a:t>Case-Based Reasoning (CBR)-&gt; Graph-Based Reasoning (GBR)</a:t>
              </a:r>
            </a:p>
            <a:p>
              <a:pPr>
                <a:defRPr/>
              </a:pPr>
              <a:endParaRPr lang="ko-KR" altLang="en-US" sz="1400" dirty="0">
                <a:solidFill>
                  <a:srgbClr val="FFC000"/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D8FA8A-4729-6506-2841-731F2B8E6AA5}"/>
                </a:ext>
              </a:extLst>
            </p:cNvPr>
            <p:cNvSpPr txBox="1"/>
            <p:nvPr/>
          </p:nvSpPr>
          <p:spPr>
            <a:xfrm>
              <a:off x="6834621" y="779951"/>
              <a:ext cx="4880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  <a:ea typeface="FZShuTi" pitchFamily="2" charset="-122"/>
                  <a:cs typeface="Arial" pitchFamily="34" charset="0"/>
                </a:rPr>
                <a:t>Background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1F2AFCD-6846-EEE9-813B-B69E5524D0F4}"/>
              </a:ext>
            </a:extLst>
          </p:cNvPr>
          <p:cNvSpPr txBox="1"/>
          <p:nvPr/>
        </p:nvSpPr>
        <p:spPr>
          <a:xfrm>
            <a:off x="6911475" y="3127203"/>
            <a:ext cx="5188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The Paradox  </a:t>
            </a:r>
            <a:endParaRPr lang="ko-KR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311437-3545-D108-53E9-DB36BD9A28E1}"/>
              </a:ext>
            </a:extLst>
          </p:cNvPr>
          <p:cNvSpPr txBox="1"/>
          <p:nvPr/>
        </p:nvSpPr>
        <p:spPr>
          <a:xfrm>
            <a:off x="6911476" y="4310540"/>
            <a:ext cx="4880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Experimentation</a:t>
            </a:r>
            <a:endParaRPr lang="ko-KR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E384FD0-FBA0-D301-2D7F-338C7986D21C}"/>
              </a:ext>
            </a:extLst>
          </p:cNvPr>
          <p:cNvGrpSpPr/>
          <p:nvPr/>
        </p:nvGrpSpPr>
        <p:grpSpPr>
          <a:xfrm>
            <a:off x="6911476" y="5518555"/>
            <a:ext cx="5294700" cy="601217"/>
            <a:chOff x="6854326" y="679743"/>
            <a:chExt cx="5294700" cy="60121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A282B0A-D132-434A-DEF0-DDC08A3B3B54}"/>
                </a:ext>
              </a:extLst>
            </p:cNvPr>
            <p:cNvSpPr txBox="1"/>
            <p:nvPr/>
          </p:nvSpPr>
          <p:spPr bwMode="auto">
            <a:xfrm>
              <a:off x="6866851" y="957795"/>
              <a:ext cx="5282175" cy="32316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1500" dirty="0">
                  <a:solidFill>
                    <a:srgbClr val="FFC000"/>
                  </a:solidFill>
                  <a:cs typeface="Arial" pitchFamily="34" charset="0"/>
                </a:rPr>
                <a:t>IndR Possibilities and the Prospects for Enhanced Coherence </a:t>
              </a:r>
              <a:endParaRPr lang="ko-KR" altLang="en-US" sz="1500" dirty="0">
                <a:solidFill>
                  <a:srgbClr val="FFC000"/>
                </a:solidFill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4B984F-8DCE-0FF9-03DA-67FA6073FB16}"/>
                </a:ext>
              </a:extLst>
            </p:cNvPr>
            <p:cNvSpPr txBox="1"/>
            <p:nvPr/>
          </p:nvSpPr>
          <p:spPr>
            <a:xfrm>
              <a:off x="6854326" y="679743"/>
              <a:ext cx="4880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  <a:ea typeface="FZShuTi" pitchFamily="2" charset="-122"/>
                  <a:cs typeface="Arial" pitchFamily="34" charset="0"/>
                </a:rPr>
                <a:t>Conclusion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798AB5E2-882F-637F-FFBE-61132E828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D0AA18-EA82-452A-9F71-4B043CC93AE3}"/>
              </a:ext>
            </a:extLst>
          </p:cNvPr>
          <p:cNvSpPr txBox="1"/>
          <p:nvPr/>
        </p:nvSpPr>
        <p:spPr>
          <a:xfrm>
            <a:off x="689364" y="-94268"/>
            <a:ext cx="804073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Table of Contents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3E569F-D748-3667-9E32-1DDC0FFE3E09}"/>
              </a:ext>
            </a:extLst>
          </p:cNvPr>
          <p:cNvSpPr txBox="1"/>
          <p:nvPr/>
        </p:nvSpPr>
        <p:spPr>
          <a:xfrm>
            <a:off x="6923432" y="3468366"/>
            <a:ext cx="813702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en-US" altLang="ko-KR" sz="1400" dirty="0">
                <a:solidFill>
                  <a:srgbClr val="FFC000"/>
                </a:solidFill>
                <a:cs typeface="Arial" pitchFamily="34" charset="0"/>
              </a:rPr>
              <a:t>(Deductive) Top-Down versus (Inductive) Bottom-Up</a:t>
            </a:r>
            <a:endParaRPr lang="ko-KR" altLang="en-US" sz="1400" dirty="0">
              <a:solidFill>
                <a:srgbClr val="FFC000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95E9B-F17D-8C0F-3036-4D2617DEC79A}"/>
              </a:ext>
            </a:extLst>
          </p:cNvPr>
          <p:cNvSpPr txBox="1"/>
          <p:nvPr/>
        </p:nvSpPr>
        <p:spPr>
          <a:xfrm>
            <a:off x="6914148" y="4586449"/>
            <a:ext cx="5058112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500" dirty="0">
                <a:solidFill>
                  <a:srgbClr val="FFC000"/>
                </a:solidFill>
                <a:cs typeface="Arial" pitchFamily="34" charset="0"/>
              </a:rPr>
              <a:t>Explorations into a Prospective Metacognition Module (MM)</a:t>
            </a:r>
            <a:endParaRPr lang="ko-KR" altLang="en-US" sz="1500" dirty="0">
              <a:solidFill>
                <a:srgbClr val="FFC000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9A7CDB-719E-6767-71E8-EF08EB8DA392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7EF11A-3C23-298B-CE8C-CA2877C75BD9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383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77E5C-1BFB-408A-2ECA-7EA8A5E83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602C32-4DA6-5B17-3E7D-DCA97D3926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F5D837-FEC5-7762-13B9-C113D1EBC7C9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D490832-78CC-077F-A327-595A51F6B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30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C9E5C57-FE4B-51CE-87B5-E184BB40B46B}"/>
              </a:ext>
            </a:extLst>
          </p:cNvPr>
          <p:cNvSpPr/>
          <p:nvPr/>
        </p:nvSpPr>
        <p:spPr>
          <a:xfrm flipH="1">
            <a:off x="914395" y="914400"/>
            <a:ext cx="10710337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38AAACA-CC8F-CCFF-F3CC-2DB227EB16EB}"/>
              </a:ext>
            </a:extLst>
          </p:cNvPr>
          <p:cNvSpPr/>
          <p:nvPr/>
        </p:nvSpPr>
        <p:spPr>
          <a:xfrm flipH="1">
            <a:off x="922861" y="914400"/>
            <a:ext cx="10701872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8327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38996C-3A64-8D2C-69A2-CD5CB9D6315F}"/>
              </a:ext>
            </a:extLst>
          </p:cNvPr>
          <p:cNvSpPr txBox="1"/>
          <p:nvPr/>
        </p:nvSpPr>
        <p:spPr>
          <a:xfrm>
            <a:off x="1358045" y="985819"/>
            <a:ext cx="2737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Exemplar HH Construct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33BFB5-79AB-DFF4-A164-B43867CF4D2E}"/>
              </a:ext>
            </a:extLst>
          </p:cNvPr>
          <p:cNvSpPr txBox="1"/>
          <p:nvPr/>
        </p:nvSpPr>
        <p:spPr>
          <a:xfrm>
            <a:off x="922119" y="1869835"/>
            <a:ext cx="1435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</a:rPr>
              <a:t>Selection</a:t>
            </a:r>
            <a:endParaRPr lang="en-US" sz="1400" baseline="-25000" dirty="0">
              <a:solidFill>
                <a:srgbClr val="00B05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F88EF8-4362-DDC2-A74F-1FDB7FB1CBBF}"/>
              </a:ext>
            </a:extLst>
          </p:cNvPr>
          <p:cNvCxnSpPr>
            <a:cxnSpLocks/>
          </p:cNvCxnSpPr>
          <p:nvPr/>
        </p:nvCxnSpPr>
        <p:spPr>
          <a:xfrm>
            <a:off x="2473839" y="2527458"/>
            <a:ext cx="0" cy="347623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3C5E6D6-DA7B-E733-A2DB-C4DFB1B4F99A}"/>
              </a:ext>
            </a:extLst>
          </p:cNvPr>
          <p:cNvCxnSpPr>
            <a:cxnSpLocks/>
          </p:cNvCxnSpPr>
          <p:nvPr/>
        </p:nvCxnSpPr>
        <p:spPr>
          <a:xfrm>
            <a:off x="1365202" y="2716680"/>
            <a:ext cx="2304892" cy="0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5FDE4AB-F6B0-1412-B68A-AE8C1CA06030}"/>
              </a:ext>
            </a:extLst>
          </p:cNvPr>
          <p:cNvSpPr txBox="1"/>
          <p:nvPr/>
        </p:nvSpPr>
        <p:spPr>
          <a:xfrm>
            <a:off x="1410616" y="2849034"/>
            <a:ext cx="2251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AFEE"/>
                </a:solidFill>
              </a:rPr>
              <a:t>Low-Level Heuristic (LLH)</a:t>
            </a:r>
            <a:endParaRPr lang="en-US" sz="1400" baseline="-25000" dirty="0">
              <a:solidFill>
                <a:srgbClr val="00AFE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6DB58C-5C06-C4DD-BBE7-148F46A1A321}"/>
              </a:ext>
            </a:extLst>
          </p:cNvPr>
          <p:cNvSpPr txBox="1"/>
          <p:nvPr/>
        </p:nvSpPr>
        <p:spPr>
          <a:xfrm>
            <a:off x="2403118" y="3054763"/>
            <a:ext cx="1372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…</a:t>
            </a:r>
            <a:endParaRPr lang="en-US" sz="1400" baseline="-25000" dirty="0">
              <a:solidFill>
                <a:srgbClr val="FFC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984489A-D85A-2265-003E-46FBFFC25A75}"/>
              </a:ext>
            </a:extLst>
          </p:cNvPr>
          <p:cNvSpPr/>
          <p:nvPr/>
        </p:nvSpPr>
        <p:spPr>
          <a:xfrm>
            <a:off x="1984878" y="3116905"/>
            <a:ext cx="279610" cy="279610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E7A0386-DFCA-247F-592F-0111938D242C}"/>
              </a:ext>
            </a:extLst>
          </p:cNvPr>
          <p:cNvSpPr/>
          <p:nvPr/>
        </p:nvSpPr>
        <p:spPr>
          <a:xfrm>
            <a:off x="2333760" y="3125722"/>
            <a:ext cx="279610" cy="279610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A18860D-EF46-5DEE-9718-9CE9A4B0F634}"/>
              </a:ext>
            </a:extLst>
          </p:cNvPr>
          <p:cNvSpPr/>
          <p:nvPr/>
        </p:nvSpPr>
        <p:spPr>
          <a:xfrm>
            <a:off x="2682643" y="3119424"/>
            <a:ext cx="279610" cy="279610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B4815E-601F-C79E-0810-285E0CB0EC44}"/>
              </a:ext>
            </a:extLst>
          </p:cNvPr>
          <p:cNvSpPr txBox="1"/>
          <p:nvPr/>
        </p:nvSpPr>
        <p:spPr>
          <a:xfrm>
            <a:off x="2280859" y="3089275"/>
            <a:ext cx="39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H</a:t>
            </a:r>
            <a:r>
              <a:rPr lang="en-US" sz="1400" baseline="-250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6456E5-6276-DF50-29D3-B1BDECFB95EC}"/>
              </a:ext>
            </a:extLst>
          </p:cNvPr>
          <p:cNvSpPr txBox="1"/>
          <p:nvPr/>
        </p:nvSpPr>
        <p:spPr>
          <a:xfrm>
            <a:off x="2632917" y="3087304"/>
            <a:ext cx="39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H</a:t>
            </a:r>
            <a:r>
              <a:rPr lang="en-US" sz="1400" baseline="-25000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B3F044-7557-0116-B9A6-6F12AFDDBEEC}"/>
              </a:ext>
            </a:extLst>
          </p:cNvPr>
          <p:cNvSpPr txBox="1"/>
          <p:nvPr/>
        </p:nvSpPr>
        <p:spPr>
          <a:xfrm>
            <a:off x="2389263" y="3829072"/>
            <a:ext cx="1372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…</a:t>
            </a:r>
            <a:endParaRPr lang="en-US" sz="1400" baseline="-25000" dirty="0">
              <a:solidFill>
                <a:srgbClr val="FFC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70E842-A94E-847C-655A-8C8FDB165361}"/>
              </a:ext>
            </a:extLst>
          </p:cNvPr>
          <p:cNvSpPr txBox="1"/>
          <p:nvPr/>
        </p:nvSpPr>
        <p:spPr>
          <a:xfrm>
            <a:off x="1924472" y="3866651"/>
            <a:ext cx="39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S</a:t>
            </a:r>
            <a:r>
              <a:rPr lang="en-US" sz="1400" baseline="-250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E4A4403-7019-0687-1F06-4116734267F3}"/>
              </a:ext>
            </a:extLst>
          </p:cNvPr>
          <p:cNvSpPr/>
          <p:nvPr/>
        </p:nvSpPr>
        <p:spPr>
          <a:xfrm>
            <a:off x="1971023" y="3891214"/>
            <a:ext cx="279610" cy="279610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1E881D2-7363-919B-17F3-2F5A4250A5A1}"/>
              </a:ext>
            </a:extLst>
          </p:cNvPr>
          <p:cNvSpPr/>
          <p:nvPr/>
        </p:nvSpPr>
        <p:spPr>
          <a:xfrm>
            <a:off x="2319905" y="3900031"/>
            <a:ext cx="279610" cy="279610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B57C1B8-D8A8-AE64-5D6D-D873BC0C2FA8}"/>
              </a:ext>
            </a:extLst>
          </p:cNvPr>
          <p:cNvSpPr/>
          <p:nvPr/>
        </p:nvSpPr>
        <p:spPr>
          <a:xfrm>
            <a:off x="2668788" y="3893733"/>
            <a:ext cx="279610" cy="279610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339D7C2-651F-96B3-2DAA-3704C725F348}"/>
              </a:ext>
            </a:extLst>
          </p:cNvPr>
          <p:cNvSpPr txBox="1"/>
          <p:nvPr/>
        </p:nvSpPr>
        <p:spPr>
          <a:xfrm>
            <a:off x="2257479" y="3866703"/>
            <a:ext cx="39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S</a:t>
            </a:r>
            <a:r>
              <a:rPr lang="en-US" sz="1400" baseline="-250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F70D49-1B10-51D4-E48B-AE313BA28428}"/>
              </a:ext>
            </a:extLst>
          </p:cNvPr>
          <p:cNvSpPr txBox="1"/>
          <p:nvPr/>
        </p:nvSpPr>
        <p:spPr>
          <a:xfrm>
            <a:off x="2612712" y="3867963"/>
            <a:ext cx="39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S</a:t>
            </a:r>
            <a:r>
              <a:rPr lang="en-US" sz="1400" baseline="-25000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C9C85C-DF1D-1CB9-D3F5-75A4B0C3AAAD}"/>
              </a:ext>
            </a:extLst>
          </p:cNvPr>
          <p:cNvSpPr txBox="1"/>
          <p:nvPr/>
        </p:nvSpPr>
        <p:spPr>
          <a:xfrm>
            <a:off x="1426990" y="3630900"/>
            <a:ext cx="2251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AFEE"/>
                </a:solidFill>
              </a:rPr>
              <a:t>Solution Search Space</a:t>
            </a:r>
            <a:endParaRPr lang="en-US" sz="1400" baseline="-25000" dirty="0">
              <a:solidFill>
                <a:srgbClr val="00AFEE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D3D098-EFD5-C174-1B7B-B1F57A959D65}"/>
              </a:ext>
            </a:extLst>
          </p:cNvPr>
          <p:cNvSpPr txBox="1"/>
          <p:nvPr/>
        </p:nvSpPr>
        <p:spPr>
          <a:xfrm>
            <a:off x="2734818" y="2147223"/>
            <a:ext cx="1372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AFEE"/>
                </a:solidFill>
              </a:rPr>
              <a:t>…</a:t>
            </a:r>
            <a:endParaRPr lang="en-US" sz="1400" baseline="-25000" dirty="0">
              <a:solidFill>
                <a:srgbClr val="00AFEE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2F8041-D485-E428-EFFF-85EE4833DF0D}"/>
              </a:ext>
            </a:extLst>
          </p:cNvPr>
          <p:cNvSpPr txBox="1"/>
          <p:nvPr/>
        </p:nvSpPr>
        <p:spPr>
          <a:xfrm>
            <a:off x="1563835" y="2177995"/>
            <a:ext cx="54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HH</a:t>
            </a:r>
            <a:r>
              <a:rPr lang="en-US" sz="1400" baseline="-250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DBFF7AE-32BC-85B6-762B-D1E5A7B9A3AB}"/>
              </a:ext>
            </a:extLst>
          </p:cNvPr>
          <p:cNvSpPr/>
          <p:nvPr/>
        </p:nvSpPr>
        <p:spPr>
          <a:xfrm>
            <a:off x="1635023" y="2194948"/>
            <a:ext cx="392966" cy="303541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C0ED69B-D4DC-B9D0-BF30-AF591E51E67C}"/>
              </a:ext>
            </a:extLst>
          </p:cNvPr>
          <p:cNvSpPr txBox="1"/>
          <p:nvPr/>
        </p:nvSpPr>
        <p:spPr>
          <a:xfrm>
            <a:off x="1992670" y="2172904"/>
            <a:ext cx="54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HH</a:t>
            </a:r>
            <a:r>
              <a:rPr lang="en-US" sz="1400" baseline="-250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D9AE90D-A1DA-1E8F-5453-7DB9535A6A7C}"/>
              </a:ext>
            </a:extLst>
          </p:cNvPr>
          <p:cNvSpPr/>
          <p:nvPr/>
        </p:nvSpPr>
        <p:spPr>
          <a:xfrm>
            <a:off x="2067033" y="2196207"/>
            <a:ext cx="392966" cy="303541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138156-1D5C-02EE-62C9-824F86A00F89}"/>
              </a:ext>
            </a:extLst>
          </p:cNvPr>
          <p:cNvSpPr txBox="1"/>
          <p:nvPr/>
        </p:nvSpPr>
        <p:spPr>
          <a:xfrm>
            <a:off x="2423420" y="2172904"/>
            <a:ext cx="54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HH</a:t>
            </a:r>
            <a:r>
              <a:rPr lang="en-US" sz="1400" baseline="-25000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2C78F2C-295D-A7BC-3A90-E4BAF8A6D0BC}"/>
              </a:ext>
            </a:extLst>
          </p:cNvPr>
          <p:cNvSpPr/>
          <p:nvPr/>
        </p:nvSpPr>
        <p:spPr>
          <a:xfrm>
            <a:off x="2497783" y="2196207"/>
            <a:ext cx="392966" cy="303541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B963B6A-38B3-B2F6-DBD3-F9C611B8D223}"/>
              </a:ext>
            </a:extLst>
          </p:cNvPr>
          <p:cNvCxnSpPr>
            <a:cxnSpLocks/>
          </p:cNvCxnSpPr>
          <p:nvPr/>
        </p:nvCxnSpPr>
        <p:spPr>
          <a:xfrm>
            <a:off x="2467541" y="3440114"/>
            <a:ext cx="0" cy="149677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6E3DDFF-1312-B443-B725-14E2B26D0E16}"/>
              </a:ext>
            </a:extLst>
          </p:cNvPr>
          <p:cNvSpPr txBox="1"/>
          <p:nvPr/>
        </p:nvSpPr>
        <p:spPr>
          <a:xfrm>
            <a:off x="1767158" y="1872019"/>
            <a:ext cx="1435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E720"/>
                </a:solidFill>
              </a:rPr>
              <a:t>Generation</a:t>
            </a:r>
            <a:endParaRPr lang="en-US" sz="1400" baseline="-25000" dirty="0">
              <a:solidFill>
                <a:srgbClr val="FFE72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9D9DA5-8BD5-1AEE-ADD7-F20A148A60A9}"/>
              </a:ext>
            </a:extLst>
          </p:cNvPr>
          <p:cNvSpPr txBox="1"/>
          <p:nvPr/>
        </p:nvSpPr>
        <p:spPr>
          <a:xfrm>
            <a:off x="2456215" y="1872571"/>
            <a:ext cx="1435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98E01"/>
                </a:solidFill>
              </a:rPr>
              <a:t>Mixed</a:t>
            </a:r>
            <a:endParaRPr lang="en-US" sz="1400" baseline="-25000" dirty="0">
              <a:solidFill>
                <a:srgbClr val="F98E0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A70B4B-1646-9AB4-F548-E26B00DDADBC}"/>
              </a:ext>
            </a:extLst>
          </p:cNvPr>
          <p:cNvSpPr/>
          <p:nvPr/>
        </p:nvSpPr>
        <p:spPr>
          <a:xfrm>
            <a:off x="2914679" y="2197467"/>
            <a:ext cx="392966" cy="303541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6BB8A0-3DEA-153A-548D-1707D5DA7C11}"/>
              </a:ext>
            </a:extLst>
          </p:cNvPr>
          <p:cNvSpPr txBox="1"/>
          <p:nvPr/>
        </p:nvSpPr>
        <p:spPr>
          <a:xfrm>
            <a:off x="2848482" y="2170825"/>
            <a:ext cx="54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HH</a:t>
            </a:r>
            <a:r>
              <a:rPr lang="en-US" sz="1400" baseline="-25000" dirty="0">
                <a:solidFill>
                  <a:srgbClr val="FFC000"/>
                </a:solidFill>
              </a:rPr>
              <a:t>4</a:t>
            </a:r>
          </a:p>
        </p:txBody>
      </p:sp>
      <p:sp>
        <p:nvSpPr>
          <p:cNvPr id="50" name="Left Brace 49">
            <a:extLst>
              <a:ext uri="{FF2B5EF4-FFF2-40B4-BE49-F238E27FC236}">
                <a16:creationId xmlns:a16="http://schemas.microsoft.com/office/drawing/2014/main" id="{4F287487-9230-EC32-C937-278EBB5674FF}"/>
              </a:ext>
            </a:extLst>
          </p:cNvPr>
          <p:cNvSpPr/>
          <p:nvPr/>
        </p:nvSpPr>
        <p:spPr>
          <a:xfrm rot="5400000">
            <a:off x="2391376" y="1767571"/>
            <a:ext cx="157884" cy="802566"/>
          </a:xfrm>
          <a:prstGeom prst="leftBrace">
            <a:avLst/>
          </a:prstGeom>
          <a:ln w="12700">
            <a:solidFill>
              <a:srgbClr val="FFE7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78" name="Left Brace 77">
            <a:extLst>
              <a:ext uri="{FF2B5EF4-FFF2-40B4-BE49-F238E27FC236}">
                <a16:creationId xmlns:a16="http://schemas.microsoft.com/office/drawing/2014/main" id="{9CE7EFE5-C5E7-1F7F-EC5B-5CCFB3E56C84}"/>
              </a:ext>
            </a:extLst>
          </p:cNvPr>
          <p:cNvSpPr/>
          <p:nvPr/>
        </p:nvSpPr>
        <p:spPr>
          <a:xfrm rot="5400000">
            <a:off x="3091978" y="1942997"/>
            <a:ext cx="152399" cy="459392"/>
          </a:xfrm>
          <a:prstGeom prst="leftBrace">
            <a:avLst/>
          </a:prstGeom>
          <a:ln w="12700">
            <a:solidFill>
              <a:srgbClr val="F98E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79" name="Left Brace 78">
            <a:extLst>
              <a:ext uri="{FF2B5EF4-FFF2-40B4-BE49-F238E27FC236}">
                <a16:creationId xmlns:a16="http://schemas.microsoft.com/office/drawing/2014/main" id="{5628F05E-25F6-5ECF-F16A-8BDB9F350167}"/>
              </a:ext>
            </a:extLst>
          </p:cNvPr>
          <p:cNvSpPr/>
          <p:nvPr/>
        </p:nvSpPr>
        <p:spPr>
          <a:xfrm rot="5400000">
            <a:off x="1737921" y="1937517"/>
            <a:ext cx="152399" cy="459392"/>
          </a:xfrm>
          <a:prstGeom prst="leftBrac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80" name="Left Brace 79">
            <a:extLst>
              <a:ext uri="{FF2B5EF4-FFF2-40B4-BE49-F238E27FC236}">
                <a16:creationId xmlns:a16="http://schemas.microsoft.com/office/drawing/2014/main" id="{59D98E5A-E5E0-63E8-CDFD-24F1C6806E41}"/>
              </a:ext>
            </a:extLst>
          </p:cNvPr>
          <p:cNvSpPr/>
          <p:nvPr/>
        </p:nvSpPr>
        <p:spPr>
          <a:xfrm rot="5400000">
            <a:off x="2286672" y="814251"/>
            <a:ext cx="157884" cy="2211441"/>
          </a:xfrm>
          <a:prstGeom prst="leftBrace">
            <a:avLst>
              <a:gd name="adj1" fmla="val 8333"/>
              <a:gd name="adj2" fmla="val 44943"/>
            </a:avLst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C179F3F-6B80-C1C6-1D60-8C3F7C89EF80}"/>
              </a:ext>
            </a:extLst>
          </p:cNvPr>
          <p:cNvSpPr txBox="1"/>
          <p:nvPr/>
        </p:nvSpPr>
        <p:spPr>
          <a:xfrm>
            <a:off x="1934728" y="3089473"/>
            <a:ext cx="39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H</a:t>
            </a:r>
            <a:r>
              <a:rPr lang="en-US" sz="1400" baseline="-250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B432069-312D-F0C5-48D3-005FEA0C50A8}"/>
              </a:ext>
            </a:extLst>
          </p:cNvPr>
          <p:cNvSpPr txBox="1"/>
          <p:nvPr/>
        </p:nvSpPr>
        <p:spPr>
          <a:xfrm>
            <a:off x="1443362" y="1596093"/>
            <a:ext cx="2209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AFEE"/>
                </a:solidFill>
              </a:rPr>
              <a:t>Hyper-Heuristic (HH)</a:t>
            </a:r>
            <a:endParaRPr lang="en-US" sz="1400" baseline="-25000" dirty="0">
              <a:solidFill>
                <a:srgbClr val="00AFEE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5578D7D-8F8C-F513-6235-5AD12123CA33}"/>
              </a:ext>
            </a:extLst>
          </p:cNvPr>
          <p:cNvSpPr txBox="1"/>
          <p:nvPr/>
        </p:nvSpPr>
        <p:spPr>
          <a:xfrm>
            <a:off x="2040446" y="2491637"/>
            <a:ext cx="2251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C000"/>
                </a:solidFill>
              </a:rPr>
              <a:t>Domain Barrier</a:t>
            </a:r>
            <a:endParaRPr lang="en-US" sz="1200" baseline="-25000" dirty="0">
              <a:solidFill>
                <a:srgbClr val="FFC000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5408E01-67BA-6D4F-1DEC-8F9E393781B1}"/>
              </a:ext>
            </a:extLst>
          </p:cNvPr>
          <p:cNvSpPr txBox="1"/>
          <p:nvPr/>
        </p:nvSpPr>
        <p:spPr>
          <a:xfrm>
            <a:off x="9675804" y="2084673"/>
            <a:ext cx="1952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AFEE"/>
                </a:solidFill>
              </a:rPr>
              <a:t>…</a:t>
            </a:r>
          </a:p>
          <a:p>
            <a:pPr algn="ctr"/>
            <a:r>
              <a:rPr lang="en-US" sz="1400" dirty="0">
                <a:solidFill>
                  <a:srgbClr val="00AFEE"/>
                </a:solidFill>
              </a:rPr>
              <a:t>  </a:t>
            </a:r>
            <a:endParaRPr lang="en-US" sz="1400" baseline="-25000" dirty="0">
              <a:solidFill>
                <a:srgbClr val="00AFEE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541F35B-8732-7A25-2AF9-BA8CBDC7849E}"/>
              </a:ext>
            </a:extLst>
          </p:cNvPr>
          <p:cNvSpPr txBox="1"/>
          <p:nvPr/>
        </p:nvSpPr>
        <p:spPr>
          <a:xfrm>
            <a:off x="6800524" y="1315029"/>
            <a:ext cx="1905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AFEE"/>
                </a:solidFill>
              </a:rPr>
              <a:t>Metaheuristic (MH)</a:t>
            </a:r>
            <a:endParaRPr lang="en-US" sz="1400" baseline="-25000" dirty="0">
              <a:solidFill>
                <a:srgbClr val="00AFEE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48AC09D-C42F-1068-4753-5179184F78A0}"/>
              </a:ext>
            </a:extLst>
          </p:cNvPr>
          <p:cNvSpPr txBox="1"/>
          <p:nvPr/>
        </p:nvSpPr>
        <p:spPr>
          <a:xfrm>
            <a:off x="5833807" y="1917806"/>
            <a:ext cx="1435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AFEE"/>
                </a:solidFill>
              </a:rPr>
              <a:t>Evolutionary Algorithms (EAs)</a:t>
            </a:r>
            <a:endParaRPr lang="en-US" sz="1400" baseline="-25000" dirty="0">
              <a:solidFill>
                <a:srgbClr val="00AFEE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F3E7F41-8243-4546-F6EC-D596CD3870BC}"/>
              </a:ext>
            </a:extLst>
          </p:cNvPr>
          <p:cNvSpPr txBox="1"/>
          <p:nvPr/>
        </p:nvSpPr>
        <p:spPr>
          <a:xfrm>
            <a:off x="7037085" y="1920080"/>
            <a:ext cx="1435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AFEE"/>
                </a:solidFill>
              </a:rPr>
              <a:t>Swarm Intelligence (SI)</a:t>
            </a:r>
          </a:p>
          <a:p>
            <a:pPr algn="ctr"/>
            <a:r>
              <a:rPr lang="en-US" sz="1400" dirty="0">
                <a:solidFill>
                  <a:srgbClr val="00AFEE"/>
                </a:solidFill>
              </a:rPr>
              <a:t>Algorithms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678476C-1AC7-FCF8-43E0-880C69E5AA91}"/>
              </a:ext>
            </a:extLst>
          </p:cNvPr>
          <p:cNvSpPr txBox="1"/>
          <p:nvPr/>
        </p:nvSpPr>
        <p:spPr>
          <a:xfrm>
            <a:off x="8264142" y="1922354"/>
            <a:ext cx="18400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AFEE"/>
                </a:solidFill>
              </a:rPr>
              <a:t>Physical </a:t>
            </a:r>
          </a:p>
          <a:p>
            <a:pPr algn="ctr"/>
            <a:r>
              <a:rPr lang="en-US" sz="1400" dirty="0">
                <a:solidFill>
                  <a:srgbClr val="00AFEE"/>
                </a:solidFill>
              </a:rPr>
              <a:t>Law-based</a:t>
            </a:r>
          </a:p>
          <a:p>
            <a:pPr algn="ctr"/>
            <a:r>
              <a:rPr lang="en-US" sz="1400" dirty="0">
                <a:solidFill>
                  <a:srgbClr val="00AFEE"/>
                </a:solidFill>
              </a:rPr>
              <a:t>Algorithms (PLA)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9D973F1-9F35-FE73-4466-AA6DB6649C07}"/>
              </a:ext>
            </a:extLst>
          </p:cNvPr>
          <p:cNvSpPr txBox="1"/>
          <p:nvPr/>
        </p:nvSpPr>
        <p:spPr>
          <a:xfrm>
            <a:off x="4280635" y="2957310"/>
            <a:ext cx="1435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AFEE"/>
                </a:solidFill>
              </a:rPr>
              <a:t>Genetic Algorithm </a:t>
            </a:r>
          </a:p>
          <a:p>
            <a:pPr algn="ctr"/>
            <a:r>
              <a:rPr lang="en-US" sz="1400" dirty="0">
                <a:solidFill>
                  <a:srgbClr val="00AFEE"/>
                </a:solidFill>
              </a:rPr>
              <a:t>(GA)</a:t>
            </a:r>
            <a:endParaRPr lang="en-US" sz="1400" baseline="-25000" dirty="0">
              <a:solidFill>
                <a:srgbClr val="00AFEE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2783184-DEC2-60D4-FA7B-D8E27336D9BB}"/>
              </a:ext>
            </a:extLst>
          </p:cNvPr>
          <p:cNvSpPr txBox="1"/>
          <p:nvPr/>
        </p:nvSpPr>
        <p:spPr>
          <a:xfrm>
            <a:off x="5273074" y="2959585"/>
            <a:ext cx="1435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AFEE"/>
                </a:solidFill>
              </a:rPr>
              <a:t>Differential Evolution (DE)</a:t>
            </a:r>
          </a:p>
          <a:p>
            <a:pPr algn="ctr"/>
            <a:r>
              <a:rPr lang="en-US" sz="1400" dirty="0">
                <a:solidFill>
                  <a:srgbClr val="00AFEE"/>
                </a:solidFill>
              </a:rPr>
              <a:t>Algorithm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AA32B85-C363-96AC-6A4E-167CC24C4F03}"/>
              </a:ext>
            </a:extLst>
          </p:cNvPr>
          <p:cNvSpPr txBox="1"/>
          <p:nvPr/>
        </p:nvSpPr>
        <p:spPr>
          <a:xfrm>
            <a:off x="6629927" y="2959586"/>
            <a:ext cx="1435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AFEE"/>
                </a:solidFill>
              </a:rPr>
              <a:t>Particle Swarm Optimization (PSO) Algorithm</a:t>
            </a:r>
            <a:endParaRPr lang="en-US" sz="1400" baseline="-25000" dirty="0">
              <a:solidFill>
                <a:srgbClr val="00AFEE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1F2B223-755D-7C63-6DEE-771F1C20AA6D}"/>
              </a:ext>
            </a:extLst>
          </p:cNvPr>
          <p:cNvSpPr txBox="1"/>
          <p:nvPr/>
        </p:nvSpPr>
        <p:spPr>
          <a:xfrm>
            <a:off x="7725823" y="2961859"/>
            <a:ext cx="1435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AFEE"/>
                </a:solidFill>
              </a:rPr>
              <a:t>Firefly </a:t>
            </a:r>
          </a:p>
          <a:p>
            <a:pPr algn="ctr"/>
            <a:r>
              <a:rPr lang="en-US" sz="1400" dirty="0">
                <a:solidFill>
                  <a:srgbClr val="00AFEE"/>
                </a:solidFill>
              </a:rPr>
              <a:t>Algorithm</a:t>
            </a:r>
          </a:p>
          <a:p>
            <a:pPr algn="ctr"/>
            <a:r>
              <a:rPr lang="en-US" sz="1400" dirty="0">
                <a:solidFill>
                  <a:srgbClr val="00AFEE"/>
                </a:solidFill>
              </a:rPr>
              <a:t> (FA)</a:t>
            </a:r>
            <a:endParaRPr lang="en-US" sz="1400" baseline="-25000" dirty="0">
              <a:solidFill>
                <a:srgbClr val="00AFEE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CA99CDD-4935-D99D-2F6E-012AEEAA43C2}"/>
              </a:ext>
            </a:extLst>
          </p:cNvPr>
          <p:cNvSpPr txBox="1"/>
          <p:nvPr/>
        </p:nvSpPr>
        <p:spPr>
          <a:xfrm>
            <a:off x="8932350" y="2962649"/>
            <a:ext cx="1435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AFEE"/>
                </a:solidFill>
              </a:rPr>
              <a:t>Simulated Annealing (SA) Algorithm</a:t>
            </a:r>
            <a:endParaRPr lang="en-US" sz="1400" baseline="-25000" dirty="0">
              <a:solidFill>
                <a:srgbClr val="00AFEE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E8CC3E2-2FB4-1BC3-7E54-6A66E7DF5625}"/>
              </a:ext>
            </a:extLst>
          </p:cNvPr>
          <p:cNvSpPr txBox="1"/>
          <p:nvPr/>
        </p:nvSpPr>
        <p:spPr>
          <a:xfrm>
            <a:off x="10156401" y="2960112"/>
            <a:ext cx="1435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AFEE"/>
                </a:solidFill>
              </a:rPr>
              <a:t>Gravitational Search Algorithm (GSA)</a:t>
            </a:r>
            <a:endParaRPr lang="en-US" sz="1400" baseline="-25000" dirty="0">
              <a:solidFill>
                <a:srgbClr val="00AFEE"/>
              </a:solidFill>
            </a:endParaRPr>
          </a:p>
        </p:txBody>
      </p:sp>
      <p:cxnSp>
        <p:nvCxnSpPr>
          <p:cNvPr id="95" name="Elbow Connector 94">
            <a:extLst>
              <a:ext uri="{FF2B5EF4-FFF2-40B4-BE49-F238E27FC236}">
                <a16:creationId xmlns:a16="http://schemas.microsoft.com/office/drawing/2014/main" id="{25BAE918-5BE9-8E90-3C7E-FBD4F9382590}"/>
              </a:ext>
            </a:extLst>
          </p:cNvPr>
          <p:cNvCxnSpPr>
            <a:cxnSpLocks/>
            <a:stCxn id="85" idx="2"/>
            <a:endCxn id="86" idx="0"/>
          </p:cNvCxnSpPr>
          <p:nvPr/>
        </p:nvCxnSpPr>
        <p:spPr>
          <a:xfrm rot="5400000">
            <a:off x="7004857" y="1169476"/>
            <a:ext cx="295000" cy="1201660"/>
          </a:xfrm>
          <a:prstGeom prst="bentConnector3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Elbow Connector 95">
            <a:extLst>
              <a:ext uri="{FF2B5EF4-FFF2-40B4-BE49-F238E27FC236}">
                <a16:creationId xmlns:a16="http://schemas.microsoft.com/office/drawing/2014/main" id="{EBAAA7D4-118C-E35F-006D-23340B4C5B23}"/>
              </a:ext>
            </a:extLst>
          </p:cNvPr>
          <p:cNvCxnSpPr>
            <a:cxnSpLocks/>
            <a:stCxn id="85" idx="2"/>
            <a:endCxn id="88" idx="0"/>
          </p:cNvCxnSpPr>
          <p:nvPr/>
        </p:nvCxnSpPr>
        <p:spPr>
          <a:xfrm rot="16200000" flipH="1">
            <a:off x="8318901" y="1057092"/>
            <a:ext cx="299548" cy="1430976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>
            <a:extLst>
              <a:ext uri="{FF2B5EF4-FFF2-40B4-BE49-F238E27FC236}">
                <a16:creationId xmlns:a16="http://schemas.microsoft.com/office/drawing/2014/main" id="{59D4041B-61CE-FF42-651B-E58D263B0A7B}"/>
              </a:ext>
            </a:extLst>
          </p:cNvPr>
          <p:cNvCxnSpPr>
            <a:cxnSpLocks/>
            <a:stCxn id="85" idx="2"/>
            <a:endCxn id="87" idx="0"/>
          </p:cNvCxnSpPr>
          <p:nvPr/>
        </p:nvCxnSpPr>
        <p:spPr>
          <a:xfrm rot="16200000" flipH="1">
            <a:off x="7605359" y="1770634"/>
            <a:ext cx="297274" cy="1618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>
            <a:extLst>
              <a:ext uri="{FF2B5EF4-FFF2-40B4-BE49-F238E27FC236}">
                <a16:creationId xmlns:a16="http://schemas.microsoft.com/office/drawing/2014/main" id="{5C73D469-A502-911D-5C94-64DBDE407FBD}"/>
              </a:ext>
            </a:extLst>
          </p:cNvPr>
          <p:cNvCxnSpPr>
            <a:cxnSpLocks/>
            <a:stCxn id="86" idx="2"/>
            <a:endCxn id="89" idx="0"/>
          </p:cNvCxnSpPr>
          <p:nvPr/>
        </p:nvCxnSpPr>
        <p:spPr>
          <a:xfrm rot="5400000">
            <a:off x="5624521" y="2030304"/>
            <a:ext cx="300840" cy="1553172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>
            <a:extLst>
              <a:ext uri="{FF2B5EF4-FFF2-40B4-BE49-F238E27FC236}">
                <a16:creationId xmlns:a16="http://schemas.microsoft.com/office/drawing/2014/main" id="{24D80211-D30F-3FC6-F8DE-31278D0A4D41}"/>
              </a:ext>
            </a:extLst>
          </p:cNvPr>
          <p:cNvCxnSpPr>
            <a:cxnSpLocks/>
            <a:stCxn id="86" idx="2"/>
            <a:endCxn id="90" idx="0"/>
          </p:cNvCxnSpPr>
          <p:nvPr/>
        </p:nvCxnSpPr>
        <p:spPr>
          <a:xfrm rot="5400000">
            <a:off x="6119604" y="2527661"/>
            <a:ext cx="303115" cy="560733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Elbow Connector 99">
            <a:extLst>
              <a:ext uri="{FF2B5EF4-FFF2-40B4-BE49-F238E27FC236}">
                <a16:creationId xmlns:a16="http://schemas.microsoft.com/office/drawing/2014/main" id="{0D028365-4556-B78A-3C7C-53CC8CC8D2D7}"/>
              </a:ext>
            </a:extLst>
          </p:cNvPr>
          <p:cNvCxnSpPr>
            <a:cxnSpLocks/>
            <a:stCxn id="87" idx="2"/>
            <a:endCxn id="91" idx="0"/>
          </p:cNvCxnSpPr>
          <p:nvPr/>
        </p:nvCxnSpPr>
        <p:spPr>
          <a:xfrm rot="5400000">
            <a:off x="7400805" y="2605586"/>
            <a:ext cx="300842" cy="407158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Elbow Connector 100">
            <a:extLst>
              <a:ext uri="{FF2B5EF4-FFF2-40B4-BE49-F238E27FC236}">
                <a16:creationId xmlns:a16="http://schemas.microsoft.com/office/drawing/2014/main" id="{2DBC3DE8-7199-FF52-3D21-DED7474B534B}"/>
              </a:ext>
            </a:extLst>
          </p:cNvPr>
          <p:cNvCxnSpPr>
            <a:cxnSpLocks/>
            <a:stCxn id="87" idx="2"/>
            <a:endCxn id="92" idx="0"/>
          </p:cNvCxnSpPr>
          <p:nvPr/>
        </p:nvCxnSpPr>
        <p:spPr>
          <a:xfrm rot="16200000" flipH="1">
            <a:off x="7947617" y="2465932"/>
            <a:ext cx="303115" cy="688738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>
            <a:extLst>
              <a:ext uri="{FF2B5EF4-FFF2-40B4-BE49-F238E27FC236}">
                <a16:creationId xmlns:a16="http://schemas.microsoft.com/office/drawing/2014/main" id="{5C885B70-79B0-F7C2-F7B5-3223FE236C43}"/>
              </a:ext>
            </a:extLst>
          </p:cNvPr>
          <p:cNvCxnSpPr>
            <a:cxnSpLocks/>
            <a:stCxn id="88" idx="2"/>
            <a:endCxn id="93" idx="0"/>
          </p:cNvCxnSpPr>
          <p:nvPr/>
        </p:nvCxnSpPr>
        <p:spPr>
          <a:xfrm rot="16200000" flipH="1">
            <a:off x="9266301" y="2578879"/>
            <a:ext cx="301631" cy="465907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>
            <a:extLst>
              <a:ext uri="{FF2B5EF4-FFF2-40B4-BE49-F238E27FC236}">
                <a16:creationId xmlns:a16="http://schemas.microsoft.com/office/drawing/2014/main" id="{A8C70977-4C51-BFF8-7CA9-A8B857F0F7D0}"/>
              </a:ext>
            </a:extLst>
          </p:cNvPr>
          <p:cNvCxnSpPr>
            <a:cxnSpLocks/>
            <a:stCxn id="88" idx="2"/>
            <a:endCxn id="94" idx="0"/>
          </p:cNvCxnSpPr>
          <p:nvPr/>
        </p:nvCxnSpPr>
        <p:spPr>
          <a:xfrm rot="16200000" flipH="1">
            <a:off x="9879595" y="1965586"/>
            <a:ext cx="299094" cy="1689958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B8EBA387-1A2E-26FB-8C98-A6CB71D80DA6}"/>
              </a:ext>
            </a:extLst>
          </p:cNvPr>
          <p:cNvSpPr txBox="1"/>
          <p:nvPr/>
        </p:nvSpPr>
        <p:spPr>
          <a:xfrm>
            <a:off x="8730027" y="3142508"/>
            <a:ext cx="1952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AFEE"/>
                </a:solidFill>
              </a:rPr>
              <a:t>…</a:t>
            </a:r>
          </a:p>
          <a:p>
            <a:pPr algn="ctr"/>
            <a:r>
              <a:rPr lang="en-US" sz="1400" dirty="0">
                <a:solidFill>
                  <a:srgbClr val="00AFEE"/>
                </a:solidFill>
              </a:rPr>
              <a:t>  </a:t>
            </a:r>
            <a:endParaRPr lang="en-US" sz="1400" baseline="-25000" dirty="0">
              <a:solidFill>
                <a:srgbClr val="00AFEE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7508876-1BC5-8FE9-C423-9975A2602CC5}"/>
              </a:ext>
            </a:extLst>
          </p:cNvPr>
          <p:cNvSpPr txBox="1"/>
          <p:nvPr/>
        </p:nvSpPr>
        <p:spPr>
          <a:xfrm>
            <a:off x="6457474" y="3135784"/>
            <a:ext cx="1952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AFEE"/>
                </a:solidFill>
              </a:rPr>
              <a:t>…</a:t>
            </a:r>
          </a:p>
          <a:p>
            <a:pPr algn="ctr"/>
            <a:r>
              <a:rPr lang="en-US" sz="1400" dirty="0">
                <a:solidFill>
                  <a:srgbClr val="00AFEE"/>
                </a:solidFill>
              </a:rPr>
              <a:t>  </a:t>
            </a:r>
            <a:endParaRPr lang="en-US" sz="1400" baseline="-25000" dirty="0">
              <a:solidFill>
                <a:srgbClr val="00AFEE"/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F860451-19BD-DB25-C0E2-B07E8914EF3B}"/>
              </a:ext>
            </a:extLst>
          </p:cNvPr>
          <p:cNvSpPr txBox="1"/>
          <p:nvPr/>
        </p:nvSpPr>
        <p:spPr>
          <a:xfrm>
            <a:off x="6004860" y="975429"/>
            <a:ext cx="4028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Exemplar Metaheuristic Schema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4FED48B-AB72-B800-437A-08917E673E92}"/>
              </a:ext>
            </a:extLst>
          </p:cNvPr>
          <p:cNvSpPr txBox="1"/>
          <p:nvPr/>
        </p:nvSpPr>
        <p:spPr>
          <a:xfrm>
            <a:off x="6001684" y="3691113"/>
            <a:ext cx="4488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Exemplar HH, MH, and LLH Schema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64B472E-E726-509D-3A8F-DCAFD92BEB82}"/>
              </a:ext>
            </a:extLst>
          </p:cNvPr>
          <p:cNvSpPr txBox="1"/>
          <p:nvPr/>
        </p:nvSpPr>
        <p:spPr>
          <a:xfrm>
            <a:off x="1076923" y="4209531"/>
            <a:ext cx="3095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Based upon Bouazza’s work in: W. Bouazza, “Machine </a:t>
            </a:r>
          </a:p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Learning-Based Hyper-Heuristics: A Clear Insight,” Proc. </a:t>
            </a:r>
          </a:p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of the 2024 7th Int. Conf. on Comput. Intell. And Intell. </a:t>
            </a:r>
          </a:p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Syst. (CIIC), Feb. 2025, pp. 29-37.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29DB918-63B2-F2B5-5D96-7F1FC0AA7CA3}"/>
              </a:ext>
            </a:extLst>
          </p:cNvPr>
          <p:cNvSpPr txBox="1"/>
          <p:nvPr/>
        </p:nvSpPr>
        <p:spPr>
          <a:xfrm>
            <a:off x="7533306" y="4520157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HH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52ACBBC-6290-326E-CE19-08B0B12CAD55}"/>
              </a:ext>
            </a:extLst>
          </p:cNvPr>
          <p:cNvSpPr txBox="1"/>
          <p:nvPr/>
        </p:nvSpPr>
        <p:spPr>
          <a:xfrm>
            <a:off x="8666781" y="5348832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MH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E985A63-E30E-1968-E966-776C409DD259}"/>
              </a:ext>
            </a:extLst>
          </p:cNvPr>
          <p:cNvSpPr txBox="1"/>
          <p:nvPr/>
        </p:nvSpPr>
        <p:spPr>
          <a:xfrm>
            <a:off x="6866556" y="5977482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LLH</a:t>
            </a:r>
          </a:p>
        </p:txBody>
      </p:sp>
      <p:cxnSp>
        <p:nvCxnSpPr>
          <p:cNvPr id="126" name="Elbow Connector 125">
            <a:extLst>
              <a:ext uri="{FF2B5EF4-FFF2-40B4-BE49-F238E27FC236}">
                <a16:creationId xmlns:a16="http://schemas.microsoft.com/office/drawing/2014/main" id="{F140CC28-B076-2A17-6B35-683EBB5DE59E}"/>
              </a:ext>
            </a:extLst>
          </p:cNvPr>
          <p:cNvCxnSpPr>
            <a:cxnSpLocks/>
            <a:stCxn id="123" idx="2"/>
            <a:endCxn id="124" idx="0"/>
          </p:cNvCxnSpPr>
          <p:nvPr/>
        </p:nvCxnSpPr>
        <p:spPr>
          <a:xfrm rot="16200000" flipH="1">
            <a:off x="8149536" y="4568533"/>
            <a:ext cx="459343" cy="110125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Elbow Connector 126">
            <a:extLst>
              <a:ext uri="{FF2B5EF4-FFF2-40B4-BE49-F238E27FC236}">
                <a16:creationId xmlns:a16="http://schemas.microsoft.com/office/drawing/2014/main" id="{CD40A50D-7A7E-A925-536B-B54AD8A2BFE6}"/>
              </a:ext>
            </a:extLst>
          </p:cNvPr>
          <p:cNvCxnSpPr>
            <a:cxnSpLocks/>
            <a:stCxn id="123" idx="2"/>
            <a:endCxn id="125" idx="0"/>
          </p:cNvCxnSpPr>
          <p:nvPr/>
        </p:nvCxnSpPr>
        <p:spPr>
          <a:xfrm rot="5400000">
            <a:off x="6948324" y="5097224"/>
            <a:ext cx="1087993" cy="672522"/>
          </a:xfrm>
          <a:prstGeom prst="bentConnector3">
            <a:avLst/>
          </a:prstGeom>
          <a:ln w="190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Elbow Connector 127">
            <a:extLst>
              <a:ext uri="{FF2B5EF4-FFF2-40B4-BE49-F238E27FC236}">
                <a16:creationId xmlns:a16="http://schemas.microsoft.com/office/drawing/2014/main" id="{0736222C-72B7-589A-A28F-434E350CB43A}"/>
              </a:ext>
            </a:extLst>
          </p:cNvPr>
          <p:cNvCxnSpPr>
            <a:cxnSpLocks/>
            <a:stCxn id="124" idx="2"/>
            <a:endCxn id="125" idx="3"/>
          </p:cNvCxnSpPr>
          <p:nvPr/>
        </p:nvCxnSpPr>
        <p:spPr>
          <a:xfrm rot="5400000">
            <a:off x="7965706" y="5198020"/>
            <a:ext cx="443984" cy="1484273"/>
          </a:xfrm>
          <a:prstGeom prst="bentConnector2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Elbow Connector 128">
            <a:extLst>
              <a:ext uri="{FF2B5EF4-FFF2-40B4-BE49-F238E27FC236}">
                <a16:creationId xmlns:a16="http://schemas.microsoft.com/office/drawing/2014/main" id="{9D0D7420-38C4-A242-5289-2F6DEE170AB1}"/>
              </a:ext>
            </a:extLst>
          </p:cNvPr>
          <p:cNvCxnSpPr>
            <a:cxnSpLocks/>
            <a:endCxn id="123" idx="0"/>
          </p:cNvCxnSpPr>
          <p:nvPr/>
        </p:nvCxnSpPr>
        <p:spPr>
          <a:xfrm rot="10800000">
            <a:off x="7828582" y="4520157"/>
            <a:ext cx="1304929" cy="1019174"/>
          </a:xfrm>
          <a:prstGeom prst="bentConnector4">
            <a:avLst>
              <a:gd name="adj1" fmla="val -25912"/>
              <a:gd name="adj2" fmla="val 12243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49B34722-E36D-F220-B172-7BD39B54174D}"/>
              </a:ext>
            </a:extLst>
          </p:cNvPr>
          <p:cNvSpPr txBox="1"/>
          <p:nvPr/>
        </p:nvSpPr>
        <p:spPr>
          <a:xfrm>
            <a:off x="6417976" y="4527591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AIS</a:t>
            </a:r>
          </a:p>
        </p:txBody>
      </p:sp>
      <p:cxnSp>
        <p:nvCxnSpPr>
          <p:cNvPr id="131" name="Elbow Connector 130">
            <a:extLst>
              <a:ext uri="{FF2B5EF4-FFF2-40B4-BE49-F238E27FC236}">
                <a16:creationId xmlns:a16="http://schemas.microsoft.com/office/drawing/2014/main" id="{443B9BCC-8066-8F71-6BC0-1E7EB7D12B36}"/>
              </a:ext>
            </a:extLst>
          </p:cNvPr>
          <p:cNvCxnSpPr>
            <a:cxnSpLocks/>
            <a:stCxn id="130" idx="3"/>
          </p:cNvCxnSpPr>
          <p:nvPr/>
        </p:nvCxnSpPr>
        <p:spPr>
          <a:xfrm>
            <a:off x="7008526" y="4712257"/>
            <a:ext cx="491476" cy="731935"/>
          </a:xfrm>
          <a:prstGeom prst="bentConnector2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Elbow Connector 131">
            <a:extLst>
              <a:ext uri="{FF2B5EF4-FFF2-40B4-BE49-F238E27FC236}">
                <a16:creationId xmlns:a16="http://schemas.microsoft.com/office/drawing/2014/main" id="{905B2214-83EF-7599-4D25-7D8C26C78F99}"/>
              </a:ext>
            </a:extLst>
          </p:cNvPr>
          <p:cNvCxnSpPr>
            <a:cxnSpLocks/>
          </p:cNvCxnSpPr>
          <p:nvPr/>
        </p:nvCxnSpPr>
        <p:spPr>
          <a:xfrm>
            <a:off x="6711982" y="4395978"/>
            <a:ext cx="1676400" cy="732263"/>
          </a:xfrm>
          <a:prstGeom prst="bentConnector3">
            <a:avLst>
              <a:gd name="adj1" fmla="val 100111"/>
            </a:avLst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608C1F7A-F704-4E17-59E9-719538748F3B}"/>
              </a:ext>
            </a:extLst>
          </p:cNvPr>
          <p:cNvCxnSpPr>
            <a:cxnSpLocks/>
          </p:cNvCxnSpPr>
          <p:nvPr/>
        </p:nvCxnSpPr>
        <p:spPr>
          <a:xfrm>
            <a:off x="6718662" y="4395978"/>
            <a:ext cx="0" cy="131613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71E40596-BB66-CF9A-F279-8A583F967A4A}"/>
              </a:ext>
            </a:extLst>
          </p:cNvPr>
          <p:cNvCxnSpPr/>
          <p:nvPr/>
        </p:nvCxnSpPr>
        <p:spPr>
          <a:xfrm>
            <a:off x="7845609" y="4889128"/>
            <a:ext cx="0" cy="233606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507983A0-689D-BEF4-3F0C-1A62E5DBC880}"/>
              </a:ext>
            </a:extLst>
          </p:cNvPr>
          <p:cNvCxnSpPr>
            <a:cxnSpLocks/>
          </p:cNvCxnSpPr>
          <p:nvPr/>
        </p:nvCxnSpPr>
        <p:spPr>
          <a:xfrm>
            <a:off x="6710433" y="5695604"/>
            <a:ext cx="1678487" cy="482252"/>
          </a:xfrm>
          <a:prstGeom prst="bentConnector3">
            <a:avLst>
              <a:gd name="adj1" fmla="val 100000"/>
            </a:avLst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7E93DA-CE5A-399E-7FD2-E4593327DCB3}"/>
              </a:ext>
            </a:extLst>
          </p:cNvPr>
          <p:cNvCxnSpPr/>
          <p:nvPr/>
        </p:nvCxnSpPr>
        <p:spPr>
          <a:xfrm>
            <a:off x="6716696" y="4912727"/>
            <a:ext cx="0" cy="78914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0FB805DE-8156-6554-82AB-6F197DF61228}"/>
              </a:ext>
            </a:extLst>
          </p:cNvPr>
          <p:cNvCxnSpPr>
            <a:cxnSpLocks/>
          </p:cNvCxnSpPr>
          <p:nvPr/>
        </p:nvCxnSpPr>
        <p:spPr>
          <a:xfrm>
            <a:off x="6708643" y="4053016"/>
            <a:ext cx="1931271" cy="249547"/>
          </a:xfrm>
          <a:prstGeom prst="bentConnector3">
            <a:avLst>
              <a:gd name="adj1" fmla="val 99906"/>
            </a:avLst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106E021-37D3-27AD-2D14-F2AF6D326FA3}"/>
              </a:ext>
            </a:extLst>
          </p:cNvPr>
          <p:cNvCxnSpPr/>
          <p:nvPr/>
        </p:nvCxnSpPr>
        <p:spPr>
          <a:xfrm flipV="1">
            <a:off x="6716881" y="4053015"/>
            <a:ext cx="0" cy="354227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4AD02AA-B463-1C67-6CE3-C90D7609C4AD}"/>
              </a:ext>
            </a:extLst>
          </p:cNvPr>
          <p:cNvSpPr txBox="1"/>
          <p:nvPr/>
        </p:nvSpPr>
        <p:spPr>
          <a:xfrm>
            <a:off x="4460487" y="4516245"/>
            <a:ext cx="90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Bouzza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5112EC4-2ED3-BC0C-D21A-C98D29C6AAA8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5363748" y="4700911"/>
            <a:ext cx="2007207" cy="740884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EF928D9-C647-E7F7-3AC7-A96C86CF79AC}"/>
              </a:ext>
            </a:extLst>
          </p:cNvPr>
          <p:cNvSpPr txBox="1"/>
          <p:nvPr/>
        </p:nvSpPr>
        <p:spPr>
          <a:xfrm>
            <a:off x="679936" y="0"/>
            <a:ext cx="623642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5 Conclusion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92334D-B013-C134-B70F-736BC991EC36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666EA9-253D-1E54-3CA6-E27B6DB2024D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724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0D891-FAC9-4EFB-F95D-E93293FB6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47AE95-A155-6DAA-5A8D-B8CC07C0B561}"/>
              </a:ext>
            </a:extLst>
          </p:cNvPr>
          <p:cNvSpPr/>
          <p:nvPr/>
        </p:nvSpPr>
        <p:spPr>
          <a:xfrm>
            <a:off x="-45468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6D105A-0089-2F30-5E13-2FBE710D588F}"/>
              </a:ext>
            </a:extLst>
          </p:cNvPr>
          <p:cNvSpPr txBox="1"/>
          <p:nvPr/>
        </p:nvSpPr>
        <p:spPr>
          <a:xfrm>
            <a:off x="679936" y="0"/>
            <a:ext cx="600962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5 Conclusion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CF47EBE-8401-9D21-FD4A-E30F8964DFD1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00028CE-37A9-9255-2C29-B38DD199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31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A613034-09C2-5B93-0AED-B68D308CEFE2}"/>
              </a:ext>
            </a:extLst>
          </p:cNvPr>
          <p:cNvSpPr/>
          <p:nvPr/>
        </p:nvSpPr>
        <p:spPr>
          <a:xfrm flipH="1">
            <a:off x="936700" y="929268"/>
            <a:ext cx="7848954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DB32CCC-0BD4-96D5-DE61-8225138EF578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8C45732-B294-6211-0A01-07D9CCEF6A16}"/>
              </a:ext>
            </a:extLst>
          </p:cNvPr>
          <p:cNvSpPr/>
          <p:nvPr/>
        </p:nvSpPr>
        <p:spPr>
          <a:xfrm flipH="1">
            <a:off x="933252" y="934320"/>
            <a:ext cx="7840044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F505AE-4EB5-BB0A-E09C-6CDEECDCCBE1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2218421" y="2244027"/>
            <a:ext cx="0" cy="685408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6603ACA-4810-8B46-F723-7CC5F09E5020}"/>
              </a:ext>
            </a:extLst>
          </p:cNvPr>
          <p:cNvSpPr txBox="1"/>
          <p:nvPr/>
        </p:nvSpPr>
        <p:spPr>
          <a:xfrm>
            <a:off x="4280487" y="2886349"/>
            <a:ext cx="1372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…</a:t>
            </a:r>
            <a:endParaRPr lang="en-US" sz="1400" baseline="-25000" dirty="0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5E064E-1796-9194-E08B-44A9EFD339DD}"/>
              </a:ext>
            </a:extLst>
          </p:cNvPr>
          <p:cNvSpPr txBox="1"/>
          <p:nvPr/>
        </p:nvSpPr>
        <p:spPr>
          <a:xfrm>
            <a:off x="4516905" y="4395119"/>
            <a:ext cx="1372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…</a:t>
            </a:r>
            <a:endParaRPr lang="en-US" sz="1400" baseline="-25000" dirty="0">
              <a:solidFill>
                <a:srgbClr val="FFC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39C1FB-C0DD-8BC2-E25A-9E2EA8ED2D87}"/>
              </a:ext>
            </a:extLst>
          </p:cNvPr>
          <p:cNvSpPr txBox="1"/>
          <p:nvPr/>
        </p:nvSpPr>
        <p:spPr>
          <a:xfrm>
            <a:off x="4102632" y="4422594"/>
            <a:ext cx="39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S</a:t>
            </a:r>
            <a:r>
              <a:rPr lang="en-US" sz="1400" baseline="-250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DC110CD-0697-C553-B235-CD2435A81930}"/>
              </a:ext>
            </a:extLst>
          </p:cNvPr>
          <p:cNvSpPr/>
          <p:nvPr/>
        </p:nvSpPr>
        <p:spPr>
          <a:xfrm>
            <a:off x="4154236" y="4452209"/>
            <a:ext cx="279610" cy="279610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F6CF382-CC19-DA43-D253-2D6150D1B908}"/>
              </a:ext>
            </a:extLst>
          </p:cNvPr>
          <p:cNvSpPr/>
          <p:nvPr/>
        </p:nvSpPr>
        <p:spPr>
          <a:xfrm>
            <a:off x="4477858" y="4455974"/>
            <a:ext cx="279610" cy="279610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8B784DC-04C4-AF23-2087-16E5BDD0FBCB}"/>
              </a:ext>
            </a:extLst>
          </p:cNvPr>
          <p:cNvSpPr/>
          <p:nvPr/>
        </p:nvSpPr>
        <p:spPr>
          <a:xfrm>
            <a:off x="4806533" y="4454727"/>
            <a:ext cx="279610" cy="279610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CE34EB-9CF1-D099-24CA-EF0E50F72168}"/>
              </a:ext>
            </a:extLst>
          </p:cNvPr>
          <p:cNvSpPr txBox="1"/>
          <p:nvPr/>
        </p:nvSpPr>
        <p:spPr>
          <a:xfrm>
            <a:off x="4430588" y="4422646"/>
            <a:ext cx="39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S</a:t>
            </a:r>
            <a:r>
              <a:rPr lang="en-US" sz="1400" baseline="-250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0D6596-9A0C-1E45-97AC-77E4D268ADBD}"/>
              </a:ext>
            </a:extLst>
          </p:cNvPr>
          <p:cNvSpPr txBox="1"/>
          <p:nvPr/>
        </p:nvSpPr>
        <p:spPr>
          <a:xfrm>
            <a:off x="4755509" y="4418853"/>
            <a:ext cx="39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S</a:t>
            </a:r>
            <a:r>
              <a:rPr lang="en-US" sz="1400" baseline="-25000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BE5337-C0F2-0155-58BE-BD081A05E8DB}"/>
              </a:ext>
            </a:extLst>
          </p:cNvPr>
          <p:cNvSpPr txBox="1"/>
          <p:nvPr/>
        </p:nvSpPr>
        <p:spPr>
          <a:xfrm>
            <a:off x="5821325" y="1872643"/>
            <a:ext cx="409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…</a:t>
            </a:r>
            <a:endParaRPr lang="en-US" sz="1400" baseline="-25000" dirty="0">
              <a:solidFill>
                <a:srgbClr val="FFC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60431B-D5BB-DB82-658A-BE0EEB1C1B71}"/>
              </a:ext>
            </a:extLst>
          </p:cNvPr>
          <p:cNvSpPr txBox="1"/>
          <p:nvPr/>
        </p:nvSpPr>
        <p:spPr>
          <a:xfrm>
            <a:off x="1954533" y="1912427"/>
            <a:ext cx="54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HH</a:t>
            </a:r>
            <a:r>
              <a:rPr lang="en-US" sz="1400" baseline="-250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A40A9C6-6EFA-50C5-3755-C37169E7DFB5}"/>
              </a:ext>
            </a:extLst>
          </p:cNvPr>
          <p:cNvSpPr/>
          <p:nvPr/>
        </p:nvSpPr>
        <p:spPr>
          <a:xfrm>
            <a:off x="2025721" y="1929380"/>
            <a:ext cx="392966" cy="303541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6B2FAE-6CEE-7BA3-5CA1-1AD980D10899}"/>
              </a:ext>
            </a:extLst>
          </p:cNvPr>
          <p:cNvSpPr txBox="1"/>
          <p:nvPr/>
        </p:nvSpPr>
        <p:spPr>
          <a:xfrm>
            <a:off x="3224349" y="1900662"/>
            <a:ext cx="54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HH</a:t>
            </a:r>
            <a:r>
              <a:rPr lang="en-US" sz="1400" baseline="-250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6629333-EB32-D747-DEBC-A0DE0124E1D4}"/>
              </a:ext>
            </a:extLst>
          </p:cNvPr>
          <p:cNvSpPr/>
          <p:nvPr/>
        </p:nvSpPr>
        <p:spPr>
          <a:xfrm>
            <a:off x="3298712" y="1930639"/>
            <a:ext cx="392966" cy="303541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C14ECB-4E81-FFFF-8140-897D3D5DF44E}"/>
              </a:ext>
            </a:extLst>
          </p:cNvPr>
          <p:cNvSpPr txBox="1"/>
          <p:nvPr/>
        </p:nvSpPr>
        <p:spPr>
          <a:xfrm>
            <a:off x="4343749" y="1893434"/>
            <a:ext cx="54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HH</a:t>
            </a:r>
            <a:r>
              <a:rPr lang="en-US" sz="1400" baseline="-25000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FB4E03-5846-56EC-81B9-88924EDC4D51}"/>
              </a:ext>
            </a:extLst>
          </p:cNvPr>
          <p:cNvSpPr/>
          <p:nvPr/>
        </p:nvSpPr>
        <p:spPr>
          <a:xfrm>
            <a:off x="4413060" y="1916736"/>
            <a:ext cx="392966" cy="303541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361059-5100-7420-44B3-4DF8A1164429}"/>
              </a:ext>
            </a:extLst>
          </p:cNvPr>
          <p:cNvSpPr txBox="1"/>
          <p:nvPr/>
        </p:nvSpPr>
        <p:spPr>
          <a:xfrm>
            <a:off x="5355470" y="1484340"/>
            <a:ext cx="7479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98E01"/>
                </a:solidFill>
              </a:rPr>
              <a:t>Mixed</a:t>
            </a:r>
            <a:endParaRPr lang="en-US" sz="1400" baseline="-25000" dirty="0">
              <a:solidFill>
                <a:srgbClr val="F98E0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DD1EB0-7C85-6E38-A6AE-910CDACD1E36}"/>
              </a:ext>
            </a:extLst>
          </p:cNvPr>
          <p:cNvSpPr/>
          <p:nvPr/>
        </p:nvSpPr>
        <p:spPr>
          <a:xfrm>
            <a:off x="4961305" y="1912945"/>
            <a:ext cx="392966" cy="303541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9C67ABC-E8FC-6BCF-8645-8ED0165ADBA1}"/>
              </a:ext>
            </a:extLst>
          </p:cNvPr>
          <p:cNvSpPr txBox="1"/>
          <p:nvPr/>
        </p:nvSpPr>
        <p:spPr>
          <a:xfrm>
            <a:off x="4890056" y="1896407"/>
            <a:ext cx="54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HH</a:t>
            </a:r>
            <a:r>
              <a:rPr lang="en-US" sz="1400" baseline="-25000" dirty="0">
                <a:solidFill>
                  <a:srgbClr val="FFC000"/>
                </a:solidFill>
              </a:rPr>
              <a:t>4</a:t>
            </a:r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3851B339-D810-72A2-9A36-09BA9073BE8D}"/>
              </a:ext>
            </a:extLst>
          </p:cNvPr>
          <p:cNvSpPr/>
          <p:nvPr/>
        </p:nvSpPr>
        <p:spPr>
          <a:xfrm rot="5400000">
            <a:off x="4811076" y="1305462"/>
            <a:ext cx="157884" cy="975873"/>
          </a:xfrm>
          <a:prstGeom prst="leftBrace">
            <a:avLst/>
          </a:prstGeom>
          <a:ln w="12700">
            <a:solidFill>
              <a:srgbClr val="FFE72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4716F5A4-C112-44D9-A6AA-F4A1FB00FDE8}"/>
              </a:ext>
            </a:extLst>
          </p:cNvPr>
          <p:cNvSpPr/>
          <p:nvPr/>
        </p:nvSpPr>
        <p:spPr>
          <a:xfrm rot="5400000">
            <a:off x="5652383" y="1562490"/>
            <a:ext cx="152399" cy="459392"/>
          </a:xfrm>
          <a:prstGeom prst="leftBrace">
            <a:avLst/>
          </a:prstGeom>
          <a:ln w="12700">
            <a:solidFill>
              <a:srgbClr val="F98E0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44" name="Left Brace 43">
            <a:extLst>
              <a:ext uri="{FF2B5EF4-FFF2-40B4-BE49-F238E27FC236}">
                <a16:creationId xmlns:a16="http://schemas.microsoft.com/office/drawing/2014/main" id="{918BB9A6-B9A7-C7CF-E431-EEF3BA6AEA9F}"/>
              </a:ext>
            </a:extLst>
          </p:cNvPr>
          <p:cNvSpPr/>
          <p:nvPr/>
        </p:nvSpPr>
        <p:spPr>
          <a:xfrm rot="5400000">
            <a:off x="2781334" y="965697"/>
            <a:ext cx="152399" cy="1669826"/>
          </a:xfrm>
          <a:prstGeom prst="leftBrac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10A5B3-40D3-6AC8-73E9-DFEB6C6B2DAC}"/>
              </a:ext>
            </a:extLst>
          </p:cNvPr>
          <p:cNvSpPr txBox="1"/>
          <p:nvPr/>
        </p:nvSpPr>
        <p:spPr>
          <a:xfrm>
            <a:off x="1912474" y="2924821"/>
            <a:ext cx="645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LLH</a:t>
            </a:r>
            <a:r>
              <a:rPr lang="en-US" sz="1400" baseline="-250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6E08270-2691-2E8E-DCF0-871C72665BCC}"/>
              </a:ext>
            </a:extLst>
          </p:cNvPr>
          <p:cNvSpPr/>
          <p:nvPr/>
        </p:nvSpPr>
        <p:spPr>
          <a:xfrm>
            <a:off x="1992568" y="2929435"/>
            <a:ext cx="451706" cy="342457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59FB639-43AE-FB60-3A99-8103BC67150A}"/>
              </a:ext>
            </a:extLst>
          </p:cNvPr>
          <p:cNvSpPr txBox="1"/>
          <p:nvPr/>
        </p:nvSpPr>
        <p:spPr>
          <a:xfrm>
            <a:off x="2395605" y="2927414"/>
            <a:ext cx="624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LLH</a:t>
            </a:r>
            <a:r>
              <a:rPr lang="en-US" sz="1400" baseline="-250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39683B7-C839-9ECC-9BF1-3CE824FC2D02}"/>
              </a:ext>
            </a:extLst>
          </p:cNvPr>
          <p:cNvSpPr/>
          <p:nvPr/>
        </p:nvSpPr>
        <p:spPr>
          <a:xfrm>
            <a:off x="2483317" y="2930694"/>
            <a:ext cx="436999" cy="341198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6E588F0-2393-7DBB-23CA-A21A5EFC58F2}"/>
              </a:ext>
            </a:extLst>
          </p:cNvPr>
          <p:cNvSpPr txBox="1"/>
          <p:nvPr/>
        </p:nvSpPr>
        <p:spPr>
          <a:xfrm>
            <a:off x="3140052" y="2927415"/>
            <a:ext cx="681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LLH</a:t>
            </a:r>
            <a:r>
              <a:rPr lang="en-US" sz="1400" baseline="-25000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E31C987-0B93-E2F0-C9AC-F88279C9BD35}"/>
              </a:ext>
            </a:extLst>
          </p:cNvPr>
          <p:cNvSpPr/>
          <p:nvPr/>
        </p:nvSpPr>
        <p:spPr>
          <a:xfrm>
            <a:off x="3254465" y="2917345"/>
            <a:ext cx="453437" cy="341198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3E75902-2552-A04D-829C-EB6ADE76B56C}"/>
              </a:ext>
            </a:extLst>
          </p:cNvPr>
          <p:cNvSpPr/>
          <p:nvPr/>
        </p:nvSpPr>
        <p:spPr>
          <a:xfrm>
            <a:off x="3746292" y="2915323"/>
            <a:ext cx="477055" cy="346613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900AF6-96CE-034D-A91E-8B905397C236}"/>
              </a:ext>
            </a:extLst>
          </p:cNvPr>
          <p:cNvSpPr txBox="1"/>
          <p:nvPr/>
        </p:nvSpPr>
        <p:spPr>
          <a:xfrm>
            <a:off x="3660848" y="2925336"/>
            <a:ext cx="656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LLH</a:t>
            </a:r>
            <a:r>
              <a:rPr lang="en-US" sz="1400" baseline="-25000" dirty="0">
                <a:solidFill>
                  <a:srgbClr val="FFC000"/>
                </a:solidFill>
              </a:rPr>
              <a:t>4</a:t>
            </a:r>
          </a:p>
        </p:txBody>
      </p: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5D075E6C-AE0D-1B95-6E2F-FC5D86BBE1C2}"/>
              </a:ext>
            </a:extLst>
          </p:cNvPr>
          <p:cNvCxnSpPr>
            <a:cxnSpLocks/>
            <a:endCxn id="32" idx="2"/>
          </p:cNvCxnSpPr>
          <p:nvPr/>
        </p:nvCxnSpPr>
        <p:spPr>
          <a:xfrm rot="16200000" flipV="1">
            <a:off x="1522778" y="2584094"/>
            <a:ext cx="1199814" cy="193928"/>
          </a:xfrm>
          <a:prstGeom prst="bentConnector4">
            <a:avLst>
              <a:gd name="adj1" fmla="val -12747"/>
              <a:gd name="adj2" fmla="val 264770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EDC40BE2-2E8B-8E94-4F7F-941F76D0897E}"/>
              </a:ext>
            </a:extLst>
          </p:cNvPr>
          <p:cNvCxnSpPr>
            <a:cxnSpLocks/>
            <a:stCxn id="32" idx="6"/>
            <a:endCxn id="52" idx="0"/>
          </p:cNvCxnSpPr>
          <p:nvPr/>
        </p:nvCxnSpPr>
        <p:spPr>
          <a:xfrm>
            <a:off x="2418687" y="2081151"/>
            <a:ext cx="283130" cy="849543"/>
          </a:xfrm>
          <a:prstGeom prst="bentConnector2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21EA79B2-758D-C844-F8BB-4501E8DCCA5D}"/>
              </a:ext>
            </a:extLst>
          </p:cNvPr>
          <p:cNvSpPr txBox="1"/>
          <p:nvPr/>
        </p:nvSpPr>
        <p:spPr>
          <a:xfrm>
            <a:off x="2172777" y="2390865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8407"/>
                </a:solidFill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0D88309-D9C2-A795-0FCF-37CD7874541E}"/>
              </a:ext>
            </a:extLst>
          </p:cNvPr>
          <p:cNvSpPr txBox="1"/>
          <p:nvPr/>
        </p:nvSpPr>
        <p:spPr>
          <a:xfrm>
            <a:off x="1657732" y="2396427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8407"/>
                </a:solidFill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06DFF31-EEEC-9F86-8AF8-8AFF86783E77}"/>
              </a:ext>
            </a:extLst>
          </p:cNvPr>
          <p:cNvSpPr txBox="1"/>
          <p:nvPr/>
        </p:nvSpPr>
        <p:spPr>
          <a:xfrm>
            <a:off x="2651114" y="2395315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8407"/>
                </a:solidFill>
              </a:rPr>
              <a:t>3</a:t>
            </a:r>
          </a:p>
        </p:txBody>
      </p:sp>
      <p:sp>
        <p:nvSpPr>
          <p:cNvPr id="48" name="Multiply 47">
            <a:extLst>
              <a:ext uri="{FF2B5EF4-FFF2-40B4-BE49-F238E27FC236}">
                <a16:creationId xmlns:a16="http://schemas.microsoft.com/office/drawing/2014/main" id="{12813982-1943-E1B6-E2F3-8DCC440C4898}"/>
              </a:ext>
            </a:extLst>
          </p:cNvPr>
          <p:cNvSpPr/>
          <p:nvPr/>
        </p:nvSpPr>
        <p:spPr>
          <a:xfrm>
            <a:off x="1939171" y="2789663"/>
            <a:ext cx="553979" cy="587351"/>
          </a:xfrm>
          <a:prstGeom prst="mathMultiply">
            <a:avLst>
              <a:gd name="adj1" fmla="val 9062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Multiply 72">
            <a:extLst>
              <a:ext uri="{FF2B5EF4-FFF2-40B4-BE49-F238E27FC236}">
                <a16:creationId xmlns:a16="http://schemas.microsoft.com/office/drawing/2014/main" id="{6BC35291-FF71-5028-DF8A-834C933A3C78}"/>
              </a:ext>
            </a:extLst>
          </p:cNvPr>
          <p:cNvSpPr/>
          <p:nvPr/>
        </p:nvSpPr>
        <p:spPr>
          <a:xfrm>
            <a:off x="2431968" y="2789663"/>
            <a:ext cx="553979" cy="587351"/>
          </a:xfrm>
          <a:prstGeom prst="mathMultiply">
            <a:avLst>
              <a:gd name="adj1" fmla="val 9062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5" name="Elbow Connector 74">
            <a:extLst>
              <a:ext uri="{FF2B5EF4-FFF2-40B4-BE49-F238E27FC236}">
                <a16:creationId xmlns:a16="http://schemas.microsoft.com/office/drawing/2014/main" id="{9DF8158C-029B-DAE2-16CB-01ACBA7DCA42}"/>
              </a:ext>
            </a:extLst>
          </p:cNvPr>
          <p:cNvCxnSpPr>
            <a:cxnSpLocks/>
          </p:cNvCxnSpPr>
          <p:nvPr/>
        </p:nvCxnSpPr>
        <p:spPr>
          <a:xfrm rot="16200000" flipV="1">
            <a:off x="1174947" y="1758505"/>
            <a:ext cx="1842148" cy="1221426"/>
          </a:xfrm>
          <a:prstGeom prst="bentConnector3">
            <a:avLst>
              <a:gd name="adj1" fmla="val -25000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>
            <a:extLst>
              <a:ext uri="{FF2B5EF4-FFF2-40B4-BE49-F238E27FC236}">
                <a16:creationId xmlns:a16="http://schemas.microsoft.com/office/drawing/2014/main" id="{839A5E48-1C2C-D320-D1CF-44C5858C92FE}"/>
              </a:ext>
            </a:extLst>
          </p:cNvPr>
          <p:cNvCxnSpPr>
            <a:cxnSpLocks/>
          </p:cNvCxnSpPr>
          <p:nvPr/>
        </p:nvCxnSpPr>
        <p:spPr>
          <a:xfrm>
            <a:off x="1478634" y="1456441"/>
            <a:ext cx="1808776" cy="614050"/>
          </a:xfrm>
          <a:prstGeom prst="bentConnector3">
            <a:avLst>
              <a:gd name="adj1" fmla="val 82472"/>
            </a:avLst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9349654-27B8-7C8C-B596-08995693C42E}"/>
              </a:ext>
            </a:extLst>
          </p:cNvPr>
          <p:cNvCxnSpPr>
            <a:cxnSpLocks/>
          </p:cNvCxnSpPr>
          <p:nvPr/>
        </p:nvCxnSpPr>
        <p:spPr>
          <a:xfrm>
            <a:off x="3485455" y="2236241"/>
            <a:ext cx="0" cy="685408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1F76EF38-35DC-2F0F-E440-F54101D4B5C9}"/>
              </a:ext>
            </a:extLst>
          </p:cNvPr>
          <p:cNvSpPr txBox="1"/>
          <p:nvPr/>
        </p:nvSpPr>
        <p:spPr>
          <a:xfrm>
            <a:off x="3437587" y="2392580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8407"/>
                </a:solidFill>
              </a:rPr>
              <a:t>4</a:t>
            </a:r>
          </a:p>
        </p:txBody>
      </p:sp>
      <p:sp>
        <p:nvSpPr>
          <p:cNvPr id="88" name="Multiply 87">
            <a:extLst>
              <a:ext uri="{FF2B5EF4-FFF2-40B4-BE49-F238E27FC236}">
                <a16:creationId xmlns:a16="http://schemas.microsoft.com/office/drawing/2014/main" id="{D89CB461-AC94-4479-99B8-AA792673F159}"/>
              </a:ext>
            </a:extLst>
          </p:cNvPr>
          <p:cNvSpPr/>
          <p:nvPr/>
        </p:nvSpPr>
        <p:spPr>
          <a:xfrm>
            <a:off x="3211767" y="2789663"/>
            <a:ext cx="553979" cy="587351"/>
          </a:xfrm>
          <a:prstGeom prst="mathMultiply">
            <a:avLst>
              <a:gd name="adj1" fmla="val 9062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9" name="Elbow Connector 88">
            <a:extLst>
              <a:ext uri="{FF2B5EF4-FFF2-40B4-BE49-F238E27FC236}">
                <a16:creationId xmlns:a16="http://schemas.microsoft.com/office/drawing/2014/main" id="{486057E4-5D94-AC03-917F-079315A5EDE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44625" y="3280964"/>
            <a:ext cx="2258212" cy="732528"/>
          </a:xfrm>
          <a:prstGeom prst="bentConnector3">
            <a:avLst>
              <a:gd name="adj1" fmla="val 559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>
            <a:extLst>
              <a:ext uri="{FF2B5EF4-FFF2-40B4-BE49-F238E27FC236}">
                <a16:creationId xmlns:a16="http://schemas.microsoft.com/office/drawing/2014/main" id="{F182114B-0C2B-82DB-6F90-C1F8FB0D249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97079" y="1532992"/>
            <a:ext cx="2748252" cy="2232960"/>
          </a:xfrm>
          <a:prstGeom prst="bentConnector3">
            <a:avLst>
              <a:gd name="adj1" fmla="val 99632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AE76CA6-A96B-7621-F0C3-72C3C1C8AB6A}"/>
              </a:ext>
            </a:extLst>
          </p:cNvPr>
          <p:cNvCxnSpPr>
            <a:cxnSpLocks/>
          </p:cNvCxnSpPr>
          <p:nvPr/>
        </p:nvCxnSpPr>
        <p:spPr>
          <a:xfrm>
            <a:off x="3492733" y="1280398"/>
            <a:ext cx="2462" cy="645189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Elbow Connector 113">
            <a:extLst>
              <a:ext uri="{FF2B5EF4-FFF2-40B4-BE49-F238E27FC236}">
                <a16:creationId xmlns:a16="http://schemas.microsoft.com/office/drawing/2014/main" id="{A8C0B4EB-8557-998C-79D0-965E0BDF9247}"/>
              </a:ext>
            </a:extLst>
          </p:cNvPr>
          <p:cNvCxnSpPr>
            <a:cxnSpLocks/>
          </p:cNvCxnSpPr>
          <p:nvPr/>
        </p:nvCxnSpPr>
        <p:spPr>
          <a:xfrm>
            <a:off x="3691678" y="2072306"/>
            <a:ext cx="301198" cy="844920"/>
          </a:xfrm>
          <a:prstGeom prst="bentConnector2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AECD7BB6-502B-6427-19A1-5B447008E814}"/>
              </a:ext>
            </a:extLst>
          </p:cNvPr>
          <p:cNvSpPr txBox="1"/>
          <p:nvPr/>
        </p:nvSpPr>
        <p:spPr>
          <a:xfrm>
            <a:off x="3943622" y="2388370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8407"/>
                </a:solidFill>
              </a:rPr>
              <a:t>5</a:t>
            </a:r>
          </a:p>
        </p:txBody>
      </p:sp>
      <p:sp>
        <p:nvSpPr>
          <p:cNvPr id="119" name="Multiply 118">
            <a:extLst>
              <a:ext uri="{FF2B5EF4-FFF2-40B4-BE49-F238E27FC236}">
                <a16:creationId xmlns:a16="http://schemas.microsoft.com/office/drawing/2014/main" id="{22C9B582-136E-999B-132C-1295347744E1}"/>
              </a:ext>
            </a:extLst>
          </p:cNvPr>
          <p:cNvSpPr/>
          <p:nvPr/>
        </p:nvSpPr>
        <p:spPr>
          <a:xfrm>
            <a:off x="3707698" y="2789663"/>
            <a:ext cx="553979" cy="587351"/>
          </a:xfrm>
          <a:prstGeom prst="mathMultiply">
            <a:avLst>
              <a:gd name="adj1" fmla="val 9062"/>
            </a:avLst>
          </a:prstGeom>
          <a:solidFill>
            <a:srgbClr val="FF2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0" name="Elbow Connector 119">
            <a:extLst>
              <a:ext uri="{FF2B5EF4-FFF2-40B4-BE49-F238E27FC236}">
                <a16:creationId xmlns:a16="http://schemas.microsoft.com/office/drawing/2014/main" id="{B3A2E119-DAF3-4491-731D-F4F49AA457B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22341" y="3275911"/>
            <a:ext cx="2955379" cy="990177"/>
          </a:xfrm>
          <a:prstGeom prst="bentConnector3">
            <a:avLst>
              <a:gd name="adj1" fmla="val -427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Elbow Connector 126">
            <a:extLst>
              <a:ext uri="{FF2B5EF4-FFF2-40B4-BE49-F238E27FC236}">
                <a16:creationId xmlns:a16="http://schemas.microsoft.com/office/drawing/2014/main" id="{88FB767E-6C5F-C1AE-5D8A-29F5196AC2AA}"/>
              </a:ext>
            </a:extLst>
          </p:cNvPr>
          <p:cNvCxnSpPr>
            <a:cxnSpLocks/>
          </p:cNvCxnSpPr>
          <p:nvPr/>
        </p:nvCxnSpPr>
        <p:spPr>
          <a:xfrm flipV="1">
            <a:off x="1032442" y="1073268"/>
            <a:ext cx="3591925" cy="3187771"/>
          </a:xfrm>
          <a:prstGeom prst="bentConnector3">
            <a:avLst>
              <a:gd name="adj1" fmla="val -70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28245E69-588B-26DD-C3B8-67E539D063EA}"/>
              </a:ext>
            </a:extLst>
          </p:cNvPr>
          <p:cNvCxnSpPr>
            <a:cxnSpLocks/>
          </p:cNvCxnSpPr>
          <p:nvPr/>
        </p:nvCxnSpPr>
        <p:spPr>
          <a:xfrm>
            <a:off x="4615105" y="1064006"/>
            <a:ext cx="0" cy="842832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25B9B859-FE72-2670-EF80-A89C65EF08DF}"/>
              </a:ext>
            </a:extLst>
          </p:cNvPr>
          <p:cNvSpPr txBox="1"/>
          <p:nvPr/>
        </p:nvSpPr>
        <p:spPr>
          <a:xfrm>
            <a:off x="4288130" y="2916074"/>
            <a:ext cx="656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LLH</a:t>
            </a:r>
            <a:r>
              <a:rPr lang="en-US" sz="1400" baseline="-25000" dirty="0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77480A52-477D-F947-F344-F5982D6A7C30}"/>
              </a:ext>
            </a:extLst>
          </p:cNvPr>
          <p:cNvSpPr/>
          <p:nvPr/>
        </p:nvSpPr>
        <p:spPr>
          <a:xfrm>
            <a:off x="4378626" y="2916165"/>
            <a:ext cx="477055" cy="346613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F7089F02-A832-0F49-2AC3-739864FF35D3}"/>
              </a:ext>
            </a:extLst>
          </p:cNvPr>
          <p:cNvCxnSpPr>
            <a:cxnSpLocks/>
          </p:cNvCxnSpPr>
          <p:nvPr/>
        </p:nvCxnSpPr>
        <p:spPr>
          <a:xfrm>
            <a:off x="4622982" y="2226979"/>
            <a:ext cx="0" cy="685408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>
            <a:extLst>
              <a:ext uri="{FF2B5EF4-FFF2-40B4-BE49-F238E27FC236}">
                <a16:creationId xmlns:a16="http://schemas.microsoft.com/office/drawing/2014/main" id="{B365ACFA-31D9-09C6-6E67-8B60FD91EE94}"/>
              </a:ext>
            </a:extLst>
          </p:cNvPr>
          <p:cNvSpPr txBox="1"/>
          <p:nvPr/>
        </p:nvSpPr>
        <p:spPr>
          <a:xfrm>
            <a:off x="4565852" y="2389212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8407"/>
                </a:solidFill>
              </a:rPr>
              <a:t>6</a:t>
            </a:r>
          </a:p>
        </p:txBody>
      </p: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BC4FED88-946C-86CB-AA5E-CDBF9C16299C}"/>
              </a:ext>
            </a:extLst>
          </p:cNvPr>
          <p:cNvCxnSpPr>
            <a:cxnSpLocks/>
          </p:cNvCxnSpPr>
          <p:nvPr/>
        </p:nvCxnSpPr>
        <p:spPr>
          <a:xfrm>
            <a:off x="4618772" y="3268519"/>
            <a:ext cx="0" cy="1063247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Left Brace 139">
            <a:extLst>
              <a:ext uri="{FF2B5EF4-FFF2-40B4-BE49-F238E27FC236}">
                <a16:creationId xmlns:a16="http://schemas.microsoft.com/office/drawing/2014/main" id="{5EE8D9BF-F0CF-AAAF-A455-C21D913E4D57}"/>
              </a:ext>
            </a:extLst>
          </p:cNvPr>
          <p:cNvSpPr/>
          <p:nvPr/>
        </p:nvSpPr>
        <p:spPr>
          <a:xfrm rot="5400000">
            <a:off x="4538692" y="3902576"/>
            <a:ext cx="157884" cy="1007026"/>
          </a:xfrm>
          <a:prstGeom prst="leftBrac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101D4F-EB5E-75A0-782F-F94587C41DAB}"/>
              </a:ext>
            </a:extLst>
          </p:cNvPr>
          <p:cNvSpPr txBox="1"/>
          <p:nvPr/>
        </p:nvSpPr>
        <p:spPr>
          <a:xfrm>
            <a:off x="2191817" y="1496738"/>
            <a:ext cx="1435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</a:rPr>
              <a:t>Selection</a:t>
            </a:r>
            <a:endParaRPr lang="en-US" sz="1400" baseline="-25000" dirty="0">
              <a:solidFill>
                <a:srgbClr val="00B05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78F6973-1A19-3F17-38D3-308737A57870}"/>
              </a:ext>
            </a:extLst>
          </p:cNvPr>
          <p:cNvSpPr txBox="1"/>
          <p:nvPr/>
        </p:nvSpPr>
        <p:spPr>
          <a:xfrm>
            <a:off x="4200092" y="1482070"/>
            <a:ext cx="1435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E720"/>
                </a:solidFill>
              </a:rPr>
              <a:t>Generation</a:t>
            </a:r>
            <a:endParaRPr lang="en-US" sz="1400" baseline="-25000" dirty="0">
              <a:solidFill>
                <a:srgbClr val="FFE720"/>
              </a:solidFill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7F1740E-81DE-799D-5BDD-2EAA7E27EB16}"/>
              </a:ext>
            </a:extLst>
          </p:cNvPr>
          <p:cNvSpPr txBox="1"/>
          <p:nvPr/>
        </p:nvSpPr>
        <p:spPr>
          <a:xfrm>
            <a:off x="5475404" y="1897249"/>
            <a:ext cx="54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HH</a:t>
            </a:r>
            <a:r>
              <a:rPr lang="en-US" sz="1400" baseline="-25000" dirty="0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C8FC5A82-2C5D-B1B0-EA7A-64FE06B8DF3D}"/>
              </a:ext>
            </a:extLst>
          </p:cNvPr>
          <p:cNvSpPr/>
          <p:nvPr/>
        </p:nvSpPr>
        <p:spPr>
          <a:xfrm>
            <a:off x="5536549" y="1913787"/>
            <a:ext cx="392966" cy="303541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FEE"/>
              </a:solidFill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7F4EFD1B-7AFC-B555-2614-3AC04D30A6AF}"/>
              </a:ext>
            </a:extLst>
          </p:cNvPr>
          <p:cNvSpPr txBox="1"/>
          <p:nvPr/>
        </p:nvSpPr>
        <p:spPr>
          <a:xfrm>
            <a:off x="5550054" y="4495533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AIS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7347049B-92C7-924F-D125-729A2206614C}"/>
              </a:ext>
            </a:extLst>
          </p:cNvPr>
          <p:cNvSpPr txBox="1"/>
          <p:nvPr/>
        </p:nvSpPr>
        <p:spPr>
          <a:xfrm>
            <a:off x="6668393" y="4488098"/>
            <a:ext cx="59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HH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170CB217-9890-5C15-C212-F74D5E81644F}"/>
              </a:ext>
            </a:extLst>
          </p:cNvPr>
          <p:cNvSpPr txBox="1"/>
          <p:nvPr/>
        </p:nvSpPr>
        <p:spPr>
          <a:xfrm>
            <a:off x="7801868" y="5316773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MH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5A0DDD37-0046-E629-40E3-9C422F11E026}"/>
              </a:ext>
            </a:extLst>
          </p:cNvPr>
          <p:cNvSpPr txBox="1"/>
          <p:nvPr/>
        </p:nvSpPr>
        <p:spPr>
          <a:xfrm>
            <a:off x="6001643" y="5945423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LLH</a:t>
            </a:r>
          </a:p>
        </p:txBody>
      </p:sp>
      <p:cxnSp>
        <p:nvCxnSpPr>
          <p:cNvPr id="178" name="Elbow Connector 177">
            <a:extLst>
              <a:ext uri="{FF2B5EF4-FFF2-40B4-BE49-F238E27FC236}">
                <a16:creationId xmlns:a16="http://schemas.microsoft.com/office/drawing/2014/main" id="{9660FE0A-1631-9F52-2AE4-C4367707A0B5}"/>
              </a:ext>
            </a:extLst>
          </p:cNvPr>
          <p:cNvCxnSpPr>
            <a:cxnSpLocks/>
            <a:stCxn id="175" idx="2"/>
            <a:endCxn id="176" idx="0"/>
          </p:cNvCxnSpPr>
          <p:nvPr/>
        </p:nvCxnSpPr>
        <p:spPr>
          <a:xfrm rot="16200000" flipH="1">
            <a:off x="7284623" y="4536474"/>
            <a:ext cx="459343" cy="110125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Elbow Connector 178">
            <a:extLst>
              <a:ext uri="{FF2B5EF4-FFF2-40B4-BE49-F238E27FC236}">
                <a16:creationId xmlns:a16="http://schemas.microsoft.com/office/drawing/2014/main" id="{63D2712C-A12E-8197-A00E-61CDC727D759}"/>
              </a:ext>
            </a:extLst>
          </p:cNvPr>
          <p:cNvCxnSpPr>
            <a:cxnSpLocks/>
            <a:stCxn id="175" idx="2"/>
            <a:endCxn id="177" idx="0"/>
          </p:cNvCxnSpPr>
          <p:nvPr/>
        </p:nvCxnSpPr>
        <p:spPr>
          <a:xfrm rot="5400000">
            <a:off x="6083411" y="5065165"/>
            <a:ext cx="1087993" cy="672522"/>
          </a:xfrm>
          <a:prstGeom prst="bentConnector3">
            <a:avLst/>
          </a:prstGeom>
          <a:ln w="190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Elbow Connector 179">
            <a:extLst>
              <a:ext uri="{FF2B5EF4-FFF2-40B4-BE49-F238E27FC236}">
                <a16:creationId xmlns:a16="http://schemas.microsoft.com/office/drawing/2014/main" id="{BB7C295A-CF0E-040B-DB29-FE8C91A4CB5B}"/>
              </a:ext>
            </a:extLst>
          </p:cNvPr>
          <p:cNvCxnSpPr>
            <a:cxnSpLocks/>
            <a:stCxn id="176" idx="2"/>
            <a:endCxn id="177" idx="3"/>
          </p:cNvCxnSpPr>
          <p:nvPr/>
        </p:nvCxnSpPr>
        <p:spPr>
          <a:xfrm rot="5400000">
            <a:off x="7100793" y="5165961"/>
            <a:ext cx="443984" cy="1484273"/>
          </a:xfrm>
          <a:prstGeom prst="bentConnector2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Elbow Connector 180">
            <a:extLst>
              <a:ext uri="{FF2B5EF4-FFF2-40B4-BE49-F238E27FC236}">
                <a16:creationId xmlns:a16="http://schemas.microsoft.com/office/drawing/2014/main" id="{32621451-33A5-6A90-C385-3CD842192210}"/>
              </a:ext>
            </a:extLst>
          </p:cNvPr>
          <p:cNvCxnSpPr>
            <a:cxnSpLocks/>
            <a:endCxn id="175" idx="0"/>
          </p:cNvCxnSpPr>
          <p:nvPr/>
        </p:nvCxnSpPr>
        <p:spPr>
          <a:xfrm rot="10800000">
            <a:off x="6963669" y="4488098"/>
            <a:ext cx="1304929" cy="1019174"/>
          </a:xfrm>
          <a:prstGeom prst="bentConnector4">
            <a:avLst>
              <a:gd name="adj1" fmla="val -25912"/>
              <a:gd name="adj2" fmla="val 122430"/>
            </a:avLst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Elbow Connector 181">
            <a:extLst>
              <a:ext uri="{FF2B5EF4-FFF2-40B4-BE49-F238E27FC236}">
                <a16:creationId xmlns:a16="http://schemas.microsoft.com/office/drawing/2014/main" id="{D373FDC9-F0E5-452E-092F-06DB052C5DAA}"/>
              </a:ext>
            </a:extLst>
          </p:cNvPr>
          <p:cNvCxnSpPr>
            <a:cxnSpLocks/>
          </p:cNvCxnSpPr>
          <p:nvPr/>
        </p:nvCxnSpPr>
        <p:spPr>
          <a:xfrm>
            <a:off x="6143613" y="4680198"/>
            <a:ext cx="491476" cy="731935"/>
          </a:xfrm>
          <a:prstGeom prst="bentConnector2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Elbow Connector 182">
            <a:extLst>
              <a:ext uri="{FF2B5EF4-FFF2-40B4-BE49-F238E27FC236}">
                <a16:creationId xmlns:a16="http://schemas.microsoft.com/office/drawing/2014/main" id="{B433BB9B-C8F8-62D5-FDE5-606404623944}"/>
              </a:ext>
            </a:extLst>
          </p:cNvPr>
          <p:cNvCxnSpPr>
            <a:cxnSpLocks/>
          </p:cNvCxnSpPr>
          <p:nvPr/>
        </p:nvCxnSpPr>
        <p:spPr>
          <a:xfrm>
            <a:off x="5847069" y="4363919"/>
            <a:ext cx="1676400" cy="732263"/>
          </a:xfrm>
          <a:prstGeom prst="bentConnector3">
            <a:avLst>
              <a:gd name="adj1" fmla="val 100111"/>
            </a:avLst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6536594D-94E3-2C2A-B7D2-179A89250DAD}"/>
              </a:ext>
            </a:extLst>
          </p:cNvPr>
          <p:cNvCxnSpPr>
            <a:cxnSpLocks/>
          </p:cNvCxnSpPr>
          <p:nvPr/>
        </p:nvCxnSpPr>
        <p:spPr>
          <a:xfrm>
            <a:off x="5853749" y="4363919"/>
            <a:ext cx="0" cy="131613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9F168FD7-676E-EA9B-53F9-55D7DD6F4E6C}"/>
              </a:ext>
            </a:extLst>
          </p:cNvPr>
          <p:cNvCxnSpPr/>
          <p:nvPr/>
        </p:nvCxnSpPr>
        <p:spPr>
          <a:xfrm>
            <a:off x="6980696" y="4857069"/>
            <a:ext cx="0" cy="233606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6" name="Rectangle 185">
            <a:extLst>
              <a:ext uri="{FF2B5EF4-FFF2-40B4-BE49-F238E27FC236}">
                <a16:creationId xmlns:a16="http://schemas.microsoft.com/office/drawing/2014/main" id="{F9025450-BEB6-C643-9CF7-FA70B718329B}"/>
              </a:ext>
            </a:extLst>
          </p:cNvPr>
          <p:cNvSpPr/>
          <p:nvPr/>
        </p:nvSpPr>
        <p:spPr>
          <a:xfrm>
            <a:off x="5649952" y="3803301"/>
            <a:ext cx="3025698" cy="246368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2815A741-A9BA-551B-F604-3FBDA0DF74C0}"/>
              </a:ext>
            </a:extLst>
          </p:cNvPr>
          <p:cNvCxnSpPr>
            <a:cxnSpLocks/>
          </p:cNvCxnSpPr>
          <p:nvPr/>
        </p:nvCxnSpPr>
        <p:spPr>
          <a:xfrm>
            <a:off x="5849896" y="5642373"/>
            <a:ext cx="1678487" cy="482252"/>
          </a:xfrm>
          <a:prstGeom prst="bentConnector3">
            <a:avLst>
              <a:gd name="adj1" fmla="val 100000"/>
            </a:avLst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04D94A-C5D7-F417-A949-DBCE36858B1C}"/>
              </a:ext>
            </a:extLst>
          </p:cNvPr>
          <p:cNvCxnSpPr/>
          <p:nvPr/>
        </p:nvCxnSpPr>
        <p:spPr>
          <a:xfrm>
            <a:off x="5856159" y="4859496"/>
            <a:ext cx="0" cy="789140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B7F028D4-8838-7FA7-2014-4998C9489059}"/>
              </a:ext>
            </a:extLst>
          </p:cNvPr>
          <p:cNvCxnSpPr>
            <a:cxnSpLocks/>
          </p:cNvCxnSpPr>
          <p:nvPr/>
        </p:nvCxnSpPr>
        <p:spPr>
          <a:xfrm>
            <a:off x="5844757" y="4009300"/>
            <a:ext cx="1931271" cy="249547"/>
          </a:xfrm>
          <a:prstGeom prst="bentConnector3">
            <a:avLst>
              <a:gd name="adj1" fmla="val 99906"/>
            </a:avLst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E1CC8C-24A8-98E7-2CF8-4AD802D26380}"/>
              </a:ext>
            </a:extLst>
          </p:cNvPr>
          <p:cNvCxnSpPr/>
          <p:nvPr/>
        </p:nvCxnSpPr>
        <p:spPr>
          <a:xfrm flipV="1">
            <a:off x="5852995" y="4009299"/>
            <a:ext cx="0" cy="354227"/>
          </a:xfrm>
          <a:prstGeom prst="lin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CB2F061-5F47-B445-7155-670EEF4673F8}"/>
              </a:ext>
            </a:extLst>
          </p:cNvPr>
          <p:cNvSpPr txBox="1"/>
          <p:nvPr/>
        </p:nvSpPr>
        <p:spPr>
          <a:xfrm>
            <a:off x="3367669" y="5040353"/>
            <a:ext cx="90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Bouzza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A87A5CA-5300-4C8E-C991-ADF99DFC4667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4270930" y="5225019"/>
            <a:ext cx="2029509" cy="283683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0AD74BB-C57A-EB53-8446-D70CF929B4D5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3A8628-B894-1925-C504-5003A73E6FB0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C711A74-70DD-8E68-656E-D7CBB8B3F7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85654" y="1571224"/>
            <a:ext cx="2869725" cy="4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029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643BC-DD8B-1083-DF5A-EE86F7A1C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526A5F-4792-0179-E635-72DA018604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DED0673-4C77-C2C3-A2C0-E8BB6A84B981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8EAFBB-404F-E3AD-A194-20D8EA1BD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32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15A8711-EBFB-FB25-B8E4-E4ED73CC67D5}"/>
              </a:ext>
            </a:extLst>
          </p:cNvPr>
          <p:cNvSpPr/>
          <p:nvPr/>
        </p:nvSpPr>
        <p:spPr>
          <a:xfrm flipH="1">
            <a:off x="914397" y="914400"/>
            <a:ext cx="7871257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A7CD960-E704-A539-C6BE-D92B4C072973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9C71633-318F-BDC0-72F0-B7904B15DBB2}"/>
              </a:ext>
            </a:extLst>
          </p:cNvPr>
          <p:cNvSpPr/>
          <p:nvPr/>
        </p:nvSpPr>
        <p:spPr>
          <a:xfrm flipH="1">
            <a:off x="922861" y="914400"/>
            <a:ext cx="7874004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DF2FD8-3328-7345-348B-B97D04848615}"/>
              </a:ext>
            </a:extLst>
          </p:cNvPr>
          <p:cNvSpPr txBox="1"/>
          <p:nvPr/>
        </p:nvSpPr>
        <p:spPr>
          <a:xfrm>
            <a:off x="1173973" y="966425"/>
            <a:ext cx="74535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Exemplar MCDM MADM/MODM SM/OM &amp; HH, MH, and LLH Construct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D3E441-BAA2-A42C-928F-47A2A4C89C89}"/>
              </a:ext>
            </a:extLst>
          </p:cNvPr>
          <p:cNvSpPr/>
          <p:nvPr/>
        </p:nvSpPr>
        <p:spPr>
          <a:xfrm>
            <a:off x="3273913" y="3248723"/>
            <a:ext cx="1723293" cy="170822"/>
          </a:xfrm>
          <a:prstGeom prst="rect">
            <a:avLst/>
          </a:prstGeom>
          <a:solidFill>
            <a:srgbClr val="FFE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5FAE37-F1EC-9213-E50A-BC11F6937867}"/>
              </a:ext>
            </a:extLst>
          </p:cNvPr>
          <p:cNvSpPr/>
          <p:nvPr/>
        </p:nvSpPr>
        <p:spPr>
          <a:xfrm>
            <a:off x="4547325" y="4624321"/>
            <a:ext cx="1214313" cy="612327"/>
          </a:xfrm>
          <a:prstGeom prst="rect">
            <a:avLst/>
          </a:prstGeom>
          <a:solidFill>
            <a:srgbClr val="FFE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D8691A-CBA8-A79A-0D22-4C6C6EE6C04A}"/>
              </a:ext>
            </a:extLst>
          </p:cNvPr>
          <p:cNvSpPr/>
          <p:nvPr/>
        </p:nvSpPr>
        <p:spPr>
          <a:xfrm>
            <a:off x="4584458" y="1948048"/>
            <a:ext cx="1058291" cy="838045"/>
          </a:xfrm>
          <a:prstGeom prst="rect">
            <a:avLst/>
          </a:prstGeom>
          <a:solidFill>
            <a:srgbClr val="FFE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25BD80-24FA-679D-24F9-794BA5B7BBE9}"/>
              </a:ext>
            </a:extLst>
          </p:cNvPr>
          <p:cNvSpPr/>
          <p:nvPr/>
        </p:nvSpPr>
        <p:spPr>
          <a:xfrm>
            <a:off x="2787406" y="3815188"/>
            <a:ext cx="5334130" cy="2304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3E1D47-1AC9-D502-1066-59B709AE0A82}"/>
              </a:ext>
            </a:extLst>
          </p:cNvPr>
          <p:cNvSpPr txBox="1"/>
          <p:nvPr/>
        </p:nvSpPr>
        <p:spPr>
          <a:xfrm>
            <a:off x="4499360" y="4563487"/>
            <a:ext cx="1338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H</a:t>
            </a:r>
            <a:r>
              <a:rPr lang="en-US" sz="1400" baseline="-25000" dirty="0">
                <a:solidFill>
                  <a:srgbClr val="0070C0"/>
                </a:solidFill>
              </a:rPr>
              <a:t>O</a:t>
            </a:r>
          </a:p>
          <a:p>
            <a:pPr algn="ctr"/>
            <a:r>
              <a:rPr lang="en-US" sz="1400" dirty="0">
                <a:solidFill>
                  <a:srgbClr val="0070C0"/>
                </a:solidFill>
              </a:rPr>
              <a:t>able to handle the Data?</a:t>
            </a:r>
            <a:endParaRPr lang="en-US" sz="1400" baseline="-250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B881FE-8048-56BF-DBD4-830CA895C88B}"/>
              </a:ext>
            </a:extLst>
          </p:cNvPr>
          <p:cNvSpPr txBox="1"/>
          <p:nvPr/>
        </p:nvSpPr>
        <p:spPr>
          <a:xfrm>
            <a:off x="5048124" y="5616397"/>
            <a:ext cx="2107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7E79"/>
                </a:solidFill>
              </a:rPr>
              <a:t>Refer to HH for re-selection/generation</a:t>
            </a:r>
            <a:endParaRPr lang="en-US" sz="1400" baseline="-25000" dirty="0">
              <a:solidFill>
                <a:srgbClr val="FF7E79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674F9E-7F42-DD7B-C986-40F337E64FB0}"/>
              </a:ext>
            </a:extLst>
          </p:cNvPr>
          <p:cNvSpPr txBox="1"/>
          <p:nvPr/>
        </p:nvSpPr>
        <p:spPr>
          <a:xfrm>
            <a:off x="4307311" y="5365777"/>
            <a:ext cx="39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</a:rPr>
              <a:t>Y</a:t>
            </a:r>
            <a:endParaRPr lang="en-US" sz="1400" baseline="-25000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188D56-55F4-7D62-31EC-16A566780542}"/>
              </a:ext>
            </a:extLst>
          </p:cNvPr>
          <p:cNvSpPr txBox="1"/>
          <p:nvPr/>
        </p:nvSpPr>
        <p:spPr>
          <a:xfrm>
            <a:off x="5578339" y="5358608"/>
            <a:ext cx="39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7E79"/>
                </a:solidFill>
              </a:rPr>
              <a:t>N</a:t>
            </a:r>
            <a:endParaRPr lang="en-US" sz="1400" baseline="-25000" dirty="0">
              <a:solidFill>
                <a:srgbClr val="FF7E7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A742EE-2751-8D4B-78AA-A22133C92A8B}"/>
              </a:ext>
            </a:extLst>
          </p:cNvPr>
          <p:cNvSpPr txBox="1"/>
          <p:nvPr/>
        </p:nvSpPr>
        <p:spPr>
          <a:xfrm>
            <a:off x="3813770" y="5621335"/>
            <a:ext cx="143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</a:rPr>
              <a:t>Proceed to PR, etc.</a:t>
            </a:r>
            <a:endParaRPr lang="en-US" sz="1400" baseline="-25000" dirty="0">
              <a:solidFill>
                <a:srgbClr val="00B05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C044FB-98F3-1664-FF1B-674421551CAA}"/>
              </a:ext>
            </a:extLst>
          </p:cNvPr>
          <p:cNvSpPr txBox="1"/>
          <p:nvPr/>
        </p:nvSpPr>
        <p:spPr>
          <a:xfrm>
            <a:off x="4549367" y="1883612"/>
            <a:ext cx="1182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Apropos H</a:t>
            </a:r>
            <a:r>
              <a:rPr lang="en-US" sz="1400" baseline="-25000" dirty="0">
                <a:solidFill>
                  <a:srgbClr val="0070C0"/>
                </a:solidFill>
              </a:rPr>
              <a:t>BB</a:t>
            </a:r>
            <a:r>
              <a:rPr lang="en-US" sz="1400" dirty="0">
                <a:solidFill>
                  <a:srgbClr val="0070C0"/>
                </a:solidFill>
              </a:rPr>
              <a:t> available from repertoire?</a:t>
            </a:r>
            <a:endParaRPr lang="en-US" sz="1400" baseline="-250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945490-8049-22AE-E5D1-43D9A6BA8C9C}"/>
              </a:ext>
            </a:extLst>
          </p:cNvPr>
          <p:cNvSpPr txBox="1"/>
          <p:nvPr/>
        </p:nvSpPr>
        <p:spPr>
          <a:xfrm>
            <a:off x="4432285" y="2888187"/>
            <a:ext cx="39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</a:rPr>
              <a:t>Y</a:t>
            </a:r>
            <a:endParaRPr lang="en-US" sz="1400" baseline="-25000" dirty="0">
              <a:solidFill>
                <a:srgbClr val="00B05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B31437-CA1A-9B3D-D96E-AB68CCD87237}"/>
              </a:ext>
            </a:extLst>
          </p:cNvPr>
          <p:cNvSpPr txBox="1"/>
          <p:nvPr/>
        </p:nvSpPr>
        <p:spPr>
          <a:xfrm>
            <a:off x="5350557" y="2893246"/>
            <a:ext cx="382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7E79"/>
                </a:solidFill>
              </a:rPr>
              <a:t>N</a:t>
            </a:r>
            <a:endParaRPr lang="en-US" sz="1400" baseline="-25000" dirty="0">
              <a:solidFill>
                <a:srgbClr val="FF7E79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066DF8-54F8-CF0D-E0FE-9001860D35F2}"/>
              </a:ext>
            </a:extLst>
          </p:cNvPr>
          <p:cNvSpPr txBox="1"/>
          <p:nvPr/>
        </p:nvSpPr>
        <p:spPr>
          <a:xfrm>
            <a:off x="1267145" y="2600702"/>
            <a:ext cx="1787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Selection of Metaheuristic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EF2375-507C-C68C-7AB8-3BCE11734520}"/>
              </a:ext>
            </a:extLst>
          </p:cNvPr>
          <p:cNvSpPr txBox="1"/>
          <p:nvPr/>
        </p:nvSpPr>
        <p:spPr>
          <a:xfrm>
            <a:off x="3198737" y="3188736"/>
            <a:ext cx="1897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Not a re-selection?</a:t>
            </a:r>
            <a:endParaRPr lang="en-US" sz="1400" baseline="-25000" dirty="0"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64AA04-05A5-FA2E-1423-214ACA3F6887}"/>
              </a:ext>
            </a:extLst>
          </p:cNvPr>
          <p:cNvSpPr txBox="1"/>
          <p:nvPr/>
        </p:nvSpPr>
        <p:spPr>
          <a:xfrm>
            <a:off x="4908869" y="3188151"/>
            <a:ext cx="1435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Generation HH</a:t>
            </a:r>
            <a:endParaRPr lang="en-US" sz="1400" baseline="-25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5E351F-0C6A-C04E-4223-8EDE7762D6A2}"/>
              </a:ext>
            </a:extLst>
          </p:cNvPr>
          <p:cNvSpPr txBox="1"/>
          <p:nvPr/>
        </p:nvSpPr>
        <p:spPr>
          <a:xfrm>
            <a:off x="3920147" y="3778038"/>
            <a:ext cx="15053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Re-Selection HH</a:t>
            </a:r>
            <a:endParaRPr lang="en-US" sz="1400" baseline="-25000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701FDE-18B8-7105-CBB6-3CE3EB7A279E}"/>
              </a:ext>
            </a:extLst>
          </p:cNvPr>
          <p:cNvSpPr txBox="1"/>
          <p:nvPr/>
        </p:nvSpPr>
        <p:spPr>
          <a:xfrm>
            <a:off x="3264503" y="3501058"/>
            <a:ext cx="39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50"/>
                </a:solidFill>
              </a:rPr>
              <a:t>Y</a:t>
            </a:r>
            <a:endParaRPr lang="en-US" sz="1400" baseline="-25000" dirty="0">
              <a:solidFill>
                <a:srgbClr val="00B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7608EA-F8A9-785E-C545-A88F6000DCD6}"/>
              </a:ext>
            </a:extLst>
          </p:cNvPr>
          <p:cNvSpPr txBox="1"/>
          <p:nvPr/>
        </p:nvSpPr>
        <p:spPr>
          <a:xfrm>
            <a:off x="4543512" y="3498977"/>
            <a:ext cx="391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7E79"/>
                </a:solidFill>
              </a:rPr>
              <a:t>N</a:t>
            </a:r>
            <a:endParaRPr lang="en-US" sz="1400" baseline="-25000" dirty="0">
              <a:solidFill>
                <a:srgbClr val="FF7E79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D219464-4612-FAD7-254B-20068B38E0F3}"/>
              </a:ext>
            </a:extLst>
          </p:cNvPr>
          <p:cNvSpPr txBox="1"/>
          <p:nvPr/>
        </p:nvSpPr>
        <p:spPr>
          <a:xfrm>
            <a:off x="2637314" y="3777961"/>
            <a:ext cx="1616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Selection HH</a:t>
            </a:r>
            <a:endParaRPr lang="en-US" sz="1400" baseline="-25000" dirty="0">
              <a:solidFill>
                <a:srgbClr val="0070C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E163E76-15D6-D5C4-EE0F-499A3B1E5E23}"/>
              </a:ext>
            </a:extLst>
          </p:cNvPr>
          <p:cNvSpPr txBox="1"/>
          <p:nvPr/>
        </p:nvSpPr>
        <p:spPr>
          <a:xfrm>
            <a:off x="1262918" y="3145771"/>
            <a:ext cx="1787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Metaheuristic</a:t>
            </a:r>
          </a:p>
          <a:p>
            <a:pPr algn="ct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Selection of Algorithmic Approach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4A4893-B1D9-2624-3B43-4D0AA4A0ADE6}"/>
              </a:ext>
            </a:extLst>
          </p:cNvPr>
          <p:cNvSpPr txBox="1"/>
          <p:nvPr/>
        </p:nvSpPr>
        <p:spPr>
          <a:xfrm>
            <a:off x="5243703" y="3771428"/>
            <a:ext cx="1636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Constructive HH</a:t>
            </a:r>
            <a:endParaRPr lang="en-US" sz="1400" baseline="-25000" dirty="0">
              <a:solidFill>
                <a:srgbClr val="0070C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346F63-C9F9-F573-27D1-EABE73BC636F}"/>
              </a:ext>
            </a:extLst>
          </p:cNvPr>
          <p:cNvSpPr txBox="1"/>
          <p:nvPr/>
        </p:nvSpPr>
        <p:spPr>
          <a:xfrm>
            <a:off x="6726085" y="3769506"/>
            <a:ext cx="1419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</a:rPr>
              <a:t>Perturbative HH</a:t>
            </a:r>
            <a:endParaRPr lang="en-US" sz="1400" baseline="-25000" dirty="0">
              <a:solidFill>
                <a:srgbClr val="0070C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FD2C4E-0B3E-09FC-39E1-95A8A5D137F5}"/>
              </a:ext>
            </a:extLst>
          </p:cNvPr>
          <p:cNvSpPr txBox="1"/>
          <p:nvPr/>
        </p:nvSpPr>
        <p:spPr>
          <a:xfrm>
            <a:off x="1359484" y="1497384"/>
            <a:ext cx="3327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Enhanced STEA/I&amp;E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AI/ML Mechanism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0759E8F-3DC1-EE55-9E9D-B968F158F333}"/>
              </a:ext>
            </a:extLst>
          </p:cNvPr>
          <p:cNvCxnSpPr>
            <a:cxnSpLocks/>
          </p:cNvCxnSpPr>
          <p:nvPr/>
        </p:nvCxnSpPr>
        <p:spPr>
          <a:xfrm>
            <a:off x="2598745" y="3936067"/>
            <a:ext cx="182800" cy="0"/>
          </a:xfrm>
          <a:prstGeom prst="straightConnector1">
            <a:avLst/>
          </a:prstGeom>
          <a:ln w="15875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4D5324-8036-C276-B278-CEE00EEB1060}"/>
              </a:ext>
            </a:extLst>
          </p:cNvPr>
          <p:cNvCxnSpPr>
            <a:cxnSpLocks/>
          </p:cNvCxnSpPr>
          <p:nvPr/>
        </p:nvCxnSpPr>
        <p:spPr>
          <a:xfrm>
            <a:off x="1373050" y="4155640"/>
            <a:ext cx="6837406" cy="0"/>
          </a:xfrm>
          <a:prstGeom prst="straightConnector1">
            <a:avLst/>
          </a:prstGeom>
          <a:ln w="15875">
            <a:solidFill>
              <a:schemeClr val="bg1">
                <a:lumMod val="50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01D764D-2EBF-877E-BD0E-223B18701301}"/>
              </a:ext>
            </a:extLst>
          </p:cNvPr>
          <p:cNvSpPr txBox="1"/>
          <p:nvPr/>
        </p:nvSpPr>
        <p:spPr>
          <a:xfrm>
            <a:off x="1503940" y="1850738"/>
            <a:ext cx="1303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MCDM MADM/MODM SM/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OM</a:t>
            </a:r>
            <a:endParaRPr lang="en-US" sz="1400" baseline="-25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8D8D9DB-2BC8-D082-47E8-37D85B0A4F65}"/>
              </a:ext>
            </a:extLst>
          </p:cNvPr>
          <p:cNvSpPr txBox="1"/>
          <p:nvPr/>
        </p:nvSpPr>
        <p:spPr>
          <a:xfrm>
            <a:off x="3511848" y="4229727"/>
            <a:ext cx="1338943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H</a:t>
            </a:r>
            <a:r>
              <a:rPr lang="en-US" sz="1400" baseline="-25000" dirty="0">
                <a:solidFill>
                  <a:schemeClr val="bg1">
                    <a:lumMod val="85000"/>
                  </a:schemeClr>
                </a:solidFill>
              </a:rPr>
              <a:t>S</a:t>
            </a:r>
          </a:p>
          <a:p>
            <a:pPr algn="ctr"/>
            <a:endParaRPr lang="en-US" sz="1400" baseline="-25000" dirty="0">
              <a:solidFill>
                <a:srgbClr val="0070C0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60F0F57-C0FA-9BDC-F09C-6F60E2654873}"/>
              </a:ext>
            </a:extLst>
          </p:cNvPr>
          <p:cNvCxnSpPr>
            <a:cxnSpLocks/>
          </p:cNvCxnSpPr>
          <p:nvPr/>
        </p:nvCxnSpPr>
        <p:spPr>
          <a:xfrm>
            <a:off x="4739810" y="4008065"/>
            <a:ext cx="0" cy="207227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E895FF3-F531-A066-27D2-96AEAF314841}"/>
              </a:ext>
            </a:extLst>
          </p:cNvPr>
          <p:cNvCxnSpPr>
            <a:cxnSpLocks/>
          </p:cNvCxnSpPr>
          <p:nvPr/>
        </p:nvCxnSpPr>
        <p:spPr>
          <a:xfrm>
            <a:off x="5544055" y="2859243"/>
            <a:ext cx="0" cy="119663"/>
          </a:xfrm>
          <a:prstGeom prst="straightConnector1">
            <a:avLst/>
          </a:prstGeom>
          <a:ln w="15875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FB96185-B74B-8AB5-F3E0-3AFBD870B306}"/>
              </a:ext>
            </a:extLst>
          </p:cNvPr>
          <p:cNvCxnSpPr>
            <a:cxnSpLocks/>
          </p:cNvCxnSpPr>
          <p:nvPr/>
        </p:nvCxnSpPr>
        <p:spPr>
          <a:xfrm>
            <a:off x="6008028" y="3157985"/>
            <a:ext cx="0" cy="119663"/>
          </a:xfrm>
          <a:prstGeom prst="straightConnector1">
            <a:avLst/>
          </a:prstGeom>
          <a:ln w="15875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0264F83-6B13-FE49-3590-306B30F5F1C7}"/>
              </a:ext>
            </a:extLst>
          </p:cNvPr>
          <p:cNvCxnSpPr/>
          <p:nvPr/>
        </p:nvCxnSpPr>
        <p:spPr>
          <a:xfrm>
            <a:off x="5533602" y="3164206"/>
            <a:ext cx="480907" cy="0"/>
          </a:xfrm>
          <a:prstGeom prst="line">
            <a:avLst/>
          </a:prstGeom>
          <a:ln w="15875">
            <a:solidFill>
              <a:srgbClr val="FF7E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5DB839D-D1A2-D029-570B-2EF6CDAC4188}"/>
              </a:ext>
            </a:extLst>
          </p:cNvPr>
          <p:cNvCxnSpPr>
            <a:stCxn id="26" idx="2"/>
            <a:endCxn id="26" idx="2"/>
          </p:cNvCxnSpPr>
          <p:nvPr/>
        </p:nvCxnSpPr>
        <p:spPr>
          <a:xfrm>
            <a:off x="5541744" y="3201023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72AD8C0-84B9-5273-155E-3216DF2ECD5E}"/>
              </a:ext>
            </a:extLst>
          </p:cNvPr>
          <p:cNvCxnSpPr>
            <a:cxnSpLocks/>
          </p:cNvCxnSpPr>
          <p:nvPr/>
        </p:nvCxnSpPr>
        <p:spPr>
          <a:xfrm>
            <a:off x="5540376" y="3113408"/>
            <a:ext cx="0" cy="54186"/>
          </a:xfrm>
          <a:prstGeom prst="line">
            <a:avLst/>
          </a:prstGeom>
          <a:ln>
            <a:solidFill>
              <a:srgbClr val="FF7E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06F68AD-53E3-7DD5-81D1-2BC7131DB4FD}"/>
              </a:ext>
            </a:extLst>
          </p:cNvPr>
          <p:cNvCxnSpPr>
            <a:cxnSpLocks/>
          </p:cNvCxnSpPr>
          <p:nvPr/>
        </p:nvCxnSpPr>
        <p:spPr>
          <a:xfrm>
            <a:off x="4731975" y="3462785"/>
            <a:ext cx="0" cy="119663"/>
          </a:xfrm>
          <a:prstGeom prst="straightConnector1">
            <a:avLst/>
          </a:prstGeom>
          <a:ln w="15875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D0A8233-DD55-7D03-50E6-E358C2B8DA46}"/>
              </a:ext>
            </a:extLst>
          </p:cNvPr>
          <p:cNvCxnSpPr>
            <a:cxnSpLocks/>
          </p:cNvCxnSpPr>
          <p:nvPr/>
        </p:nvCxnSpPr>
        <p:spPr>
          <a:xfrm>
            <a:off x="4121362" y="3469006"/>
            <a:ext cx="615859" cy="0"/>
          </a:xfrm>
          <a:prstGeom prst="line">
            <a:avLst/>
          </a:prstGeom>
          <a:ln w="15875">
            <a:solidFill>
              <a:srgbClr val="FF7E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EFD3159-1F86-AB85-9DDC-4C45E13871B5}"/>
              </a:ext>
            </a:extLst>
          </p:cNvPr>
          <p:cNvCxnSpPr>
            <a:cxnSpLocks/>
          </p:cNvCxnSpPr>
          <p:nvPr/>
        </p:nvCxnSpPr>
        <p:spPr>
          <a:xfrm>
            <a:off x="4128136" y="3418208"/>
            <a:ext cx="0" cy="5418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3A2F570-C307-62E9-81AC-2E08448DA1BF}"/>
              </a:ext>
            </a:extLst>
          </p:cNvPr>
          <p:cNvCxnSpPr>
            <a:cxnSpLocks/>
          </p:cNvCxnSpPr>
          <p:nvPr/>
        </p:nvCxnSpPr>
        <p:spPr>
          <a:xfrm>
            <a:off x="3456643" y="3463073"/>
            <a:ext cx="0" cy="119663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8D1E31-28F5-9806-9E36-000782F5F5B9}"/>
              </a:ext>
            </a:extLst>
          </p:cNvPr>
          <p:cNvCxnSpPr>
            <a:cxnSpLocks/>
          </p:cNvCxnSpPr>
          <p:nvPr/>
        </p:nvCxnSpPr>
        <p:spPr>
          <a:xfrm>
            <a:off x="3458218" y="3469006"/>
            <a:ext cx="673305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87EBD67-2CF4-45FD-4B69-3CB27C2EECA3}"/>
              </a:ext>
            </a:extLst>
          </p:cNvPr>
          <p:cNvCxnSpPr>
            <a:cxnSpLocks/>
          </p:cNvCxnSpPr>
          <p:nvPr/>
        </p:nvCxnSpPr>
        <p:spPr>
          <a:xfrm>
            <a:off x="6057747" y="3469787"/>
            <a:ext cx="0" cy="394594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605F37B-D32A-04B0-2B70-548ED147F366}"/>
              </a:ext>
            </a:extLst>
          </p:cNvPr>
          <p:cNvCxnSpPr>
            <a:cxnSpLocks/>
          </p:cNvCxnSpPr>
          <p:nvPr/>
        </p:nvCxnSpPr>
        <p:spPr>
          <a:xfrm>
            <a:off x="5533786" y="3419834"/>
            <a:ext cx="0" cy="6058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22BCA80-0228-51C1-15A7-C5724148FFF9}"/>
              </a:ext>
            </a:extLst>
          </p:cNvPr>
          <p:cNvCxnSpPr>
            <a:cxnSpLocks/>
          </p:cNvCxnSpPr>
          <p:nvPr/>
        </p:nvCxnSpPr>
        <p:spPr>
          <a:xfrm>
            <a:off x="5781786" y="6058690"/>
            <a:ext cx="0" cy="74159"/>
          </a:xfrm>
          <a:prstGeom prst="straightConnector1">
            <a:avLst/>
          </a:prstGeom>
          <a:ln w="15875">
            <a:solidFill>
              <a:srgbClr val="FF7E7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C76D470-F6C9-6629-6D15-18C45120F3D7}"/>
              </a:ext>
            </a:extLst>
          </p:cNvPr>
          <p:cNvCxnSpPr>
            <a:cxnSpLocks/>
          </p:cNvCxnSpPr>
          <p:nvPr/>
        </p:nvCxnSpPr>
        <p:spPr>
          <a:xfrm>
            <a:off x="5526708" y="3474902"/>
            <a:ext cx="1917198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83269D0-B346-0561-1763-34BC0B2CE8A2}"/>
              </a:ext>
            </a:extLst>
          </p:cNvPr>
          <p:cNvCxnSpPr>
            <a:cxnSpLocks/>
          </p:cNvCxnSpPr>
          <p:nvPr/>
        </p:nvCxnSpPr>
        <p:spPr>
          <a:xfrm>
            <a:off x="7442317" y="3469787"/>
            <a:ext cx="0" cy="384866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DE28AE7-6843-B6A5-95C0-8A33BE59CE9D}"/>
              </a:ext>
            </a:extLst>
          </p:cNvPr>
          <p:cNvCxnSpPr>
            <a:cxnSpLocks/>
          </p:cNvCxnSpPr>
          <p:nvPr/>
        </p:nvCxnSpPr>
        <p:spPr>
          <a:xfrm>
            <a:off x="3454682" y="3743105"/>
            <a:ext cx="0" cy="106431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99FF9B6-BCCF-4FA1-5D96-DF164C4A2061}"/>
              </a:ext>
            </a:extLst>
          </p:cNvPr>
          <p:cNvCxnSpPr>
            <a:cxnSpLocks/>
          </p:cNvCxnSpPr>
          <p:nvPr/>
        </p:nvCxnSpPr>
        <p:spPr>
          <a:xfrm>
            <a:off x="5101925" y="1817275"/>
            <a:ext cx="0" cy="142089"/>
          </a:xfrm>
          <a:prstGeom prst="straightConnector1">
            <a:avLst/>
          </a:prstGeom>
          <a:ln w="15875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1C7668C-CBCF-A4F0-A2B1-95458B4211BF}"/>
              </a:ext>
            </a:extLst>
          </p:cNvPr>
          <p:cNvCxnSpPr>
            <a:cxnSpLocks/>
          </p:cNvCxnSpPr>
          <p:nvPr/>
        </p:nvCxnSpPr>
        <p:spPr>
          <a:xfrm>
            <a:off x="4735614" y="3733037"/>
            <a:ext cx="0" cy="106431"/>
          </a:xfrm>
          <a:prstGeom prst="straightConnector1">
            <a:avLst/>
          </a:prstGeom>
          <a:ln w="15875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F0AF8FB-E7A9-56C4-0205-5EDE0D3F01E3}"/>
              </a:ext>
            </a:extLst>
          </p:cNvPr>
          <p:cNvCxnSpPr>
            <a:cxnSpLocks/>
          </p:cNvCxnSpPr>
          <p:nvPr/>
        </p:nvCxnSpPr>
        <p:spPr>
          <a:xfrm>
            <a:off x="4138958" y="3165097"/>
            <a:ext cx="0" cy="119663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EF3A310-4BF7-57C6-20C0-EA7BFAC40B56}"/>
              </a:ext>
            </a:extLst>
          </p:cNvPr>
          <p:cNvCxnSpPr>
            <a:cxnSpLocks/>
          </p:cNvCxnSpPr>
          <p:nvPr/>
        </p:nvCxnSpPr>
        <p:spPr>
          <a:xfrm>
            <a:off x="4132327" y="3169088"/>
            <a:ext cx="503134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4857ED7-075B-F95C-E290-7F2E4AEB1E1C}"/>
              </a:ext>
            </a:extLst>
          </p:cNvPr>
          <p:cNvCxnSpPr>
            <a:cxnSpLocks/>
          </p:cNvCxnSpPr>
          <p:nvPr/>
        </p:nvCxnSpPr>
        <p:spPr>
          <a:xfrm>
            <a:off x="4629693" y="3118992"/>
            <a:ext cx="0" cy="5418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E062D15-590C-6117-3176-8264FCB0A8EA}"/>
              </a:ext>
            </a:extLst>
          </p:cNvPr>
          <p:cNvCxnSpPr>
            <a:cxnSpLocks/>
          </p:cNvCxnSpPr>
          <p:nvPr/>
        </p:nvCxnSpPr>
        <p:spPr>
          <a:xfrm>
            <a:off x="5773470" y="5318759"/>
            <a:ext cx="0" cy="119663"/>
          </a:xfrm>
          <a:prstGeom prst="straightConnector1">
            <a:avLst/>
          </a:prstGeom>
          <a:ln w="15875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9CC2818-DF5E-ACBF-47C3-48F0714B91F8}"/>
              </a:ext>
            </a:extLst>
          </p:cNvPr>
          <p:cNvCxnSpPr>
            <a:cxnSpLocks/>
          </p:cNvCxnSpPr>
          <p:nvPr/>
        </p:nvCxnSpPr>
        <p:spPr>
          <a:xfrm>
            <a:off x="5137883" y="5324438"/>
            <a:ext cx="640833" cy="0"/>
          </a:xfrm>
          <a:prstGeom prst="line">
            <a:avLst/>
          </a:prstGeom>
          <a:ln w="15875">
            <a:solidFill>
              <a:srgbClr val="FF7E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0941E06-4BF2-9B7C-5D5D-0DE85C3B73CE}"/>
              </a:ext>
            </a:extLst>
          </p:cNvPr>
          <p:cNvCxnSpPr>
            <a:cxnSpLocks/>
          </p:cNvCxnSpPr>
          <p:nvPr/>
        </p:nvCxnSpPr>
        <p:spPr>
          <a:xfrm>
            <a:off x="4498138" y="5319047"/>
            <a:ext cx="0" cy="119663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680B292-31B0-6778-B80B-F9C7DC380D2C}"/>
              </a:ext>
            </a:extLst>
          </p:cNvPr>
          <p:cNvCxnSpPr>
            <a:cxnSpLocks/>
          </p:cNvCxnSpPr>
          <p:nvPr/>
        </p:nvCxnSpPr>
        <p:spPr>
          <a:xfrm>
            <a:off x="4493166" y="5324438"/>
            <a:ext cx="649741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1D7116A-73B6-563E-688F-B0E90B1E9E7A}"/>
              </a:ext>
            </a:extLst>
          </p:cNvPr>
          <p:cNvCxnSpPr>
            <a:cxnSpLocks/>
          </p:cNvCxnSpPr>
          <p:nvPr/>
        </p:nvCxnSpPr>
        <p:spPr>
          <a:xfrm>
            <a:off x="4503612" y="5592029"/>
            <a:ext cx="0" cy="106431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F46DE41-8028-F8F8-B542-860883719211}"/>
              </a:ext>
            </a:extLst>
          </p:cNvPr>
          <p:cNvCxnSpPr>
            <a:cxnSpLocks/>
          </p:cNvCxnSpPr>
          <p:nvPr/>
        </p:nvCxnSpPr>
        <p:spPr>
          <a:xfrm>
            <a:off x="2129973" y="3053617"/>
            <a:ext cx="0" cy="157011"/>
          </a:xfrm>
          <a:prstGeom prst="straightConnector1">
            <a:avLst/>
          </a:prstGeom>
          <a:ln w="15875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80E99A3-844B-82A3-63BC-8E3838CE1C4A}"/>
              </a:ext>
            </a:extLst>
          </p:cNvPr>
          <p:cNvCxnSpPr>
            <a:cxnSpLocks/>
          </p:cNvCxnSpPr>
          <p:nvPr/>
        </p:nvCxnSpPr>
        <p:spPr>
          <a:xfrm>
            <a:off x="5771134" y="5577160"/>
            <a:ext cx="0" cy="106431"/>
          </a:xfrm>
          <a:prstGeom prst="straightConnector1">
            <a:avLst/>
          </a:prstGeom>
          <a:ln w="15875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127CD4B-99E3-4192-4639-B3C98A0291FC}"/>
              </a:ext>
            </a:extLst>
          </p:cNvPr>
          <p:cNvCxnSpPr>
            <a:cxnSpLocks/>
          </p:cNvCxnSpPr>
          <p:nvPr/>
        </p:nvCxnSpPr>
        <p:spPr>
          <a:xfrm>
            <a:off x="4623128" y="2862736"/>
            <a:ext cx="0" cy="119663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F1EB97F-6A63-97BB-F4CE-2278C288419D}"/>
              </a:ext>
            </a:extLst>
          </p:cNvPr>
          <p:cNvCxnSpPr>
            <a:cxnSpLocks/>
          </p:cNvCxnSpPr>
          <p:nvPr/>
        </p:nvCxnSpPr>
        <p:spPr>
          <a:xfrm>
            <a:off x="4616179" y="2867269"/>
            <a:ext cx="486534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93F39CE-BFF2-0DD6-A728-507F1B00D716}"/>
              </a:ext>
            </a:extLst>
          </p:cNvPr>
          <p:cNvCxnSpPr>
            <a:cxnSpLocks/>
          </p:cNvCxnSpPr>
          <p:nvPr/>
        </p:nvCxnSpPr>
        <p:spPr>
          <a:xfrm>
            <a:off x="6064518" y="3998003"/>
            <a:ext cx="0" cy="206657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8F95D2E-24FA-61E9-448D-F4B4FF503DE3}"/>
              </a:ext>
            </a:extLst>
          </p:cNvPr>
          <p:cNvCxnSpPr>
            <a:cxnSpLocks/>
          </p:cNvCxnSpPr>
          <p:nvPr/>
        </p:nvCxnSpPr>
        <p:spPr>
          <a:xfrm>
            <a:off x="7447841" y="3998003"/>
            <a:ext cx="0" cy="206657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183FCB15-EC34-19A6-E0B6-7418AF110CB1}"/>
              </a:ext>
            </a:extLst>
          </p:cNvPr>
          <p:cNvCxnSpPr>
            <a:cxnSpLocks/>
          </p:cNvCxnSpPr>
          <p:nvPr/>
        </p:nvCxnSpPr>
        <p:spPr>
          <a:xfrm>
            <a:off x="3461994" y="4005626"/>
            <a:ext cx="0" cy="209666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300FDA7-C907-09E7-63CA-243A06A4D4AC}"/>
              </a:ext>
            </a:extLst>
          </p:cNvPr>
          <p:cNvCxnSpPr>
            <a:cxnSpLocks/>
          </p:cNvCxnSpPr>
          <p:nvPr/>
        </p:nvCxnSpPr>
        <p:spPr>
          <a:xfrm>
            <a:off x="3468018" y="4209280"/>
            <a:ext cx="1277278" cy="0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E52E52C-1245-1501-F55B-3FE5E9FADEA7}"/>
              </a:ext>
            </a:extLst>
          </p:cNvPr>
          <p:cNvCxnSpPr>
            <a:cxnSpLocks/>
          </p:cNvCxnSpPr>
          <p:nvPr/>
        </p:nvCxnSpPr>
        <p:spPr>
          <a:xfrm>
            <a:off x="4498120" y="6055743"/>
            <a:ext cx="0" cy="255460"/>
          </a:xfrm>
          <a:prstGeom prst="straightConnector1">
            <a:avLst/>
          </a:prstGeom>
          <a:ln w="158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7CB8546-A83A-2083-9EFA-48DB6808ECBF}"/>
              </a:ext>
            </a:extLst>
          </p:cNvPr>
          <p:cNvCxnSpPr>
            <a:cxnSpLocks/>
          </p:cNvCxnSpPr>
          <p:nvPr/>
        </p:nvCxnSpPr>
        <p:spPr>
          <a:xfrm>
            <a:off x="5785648" y="6126742"/>
            <a:ext cx="2507417" cy="0"/>
          </a:xfrm>
          <a:prstGeom prst="line">
            <a:avLst/>
          </a:prstGeom>
          <a:ln w="15875">
            <a:solidFill>
              <a:srgbClr val="FF7E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D1C4A79-31EC-19E9-6BC9-959FE8F9E18C}"/>
              </a:ext>
            </a:extLst>
          </p:cNvPr>
          <p:cNvCxnSpPr>
            <a:cxnSpLocks/>
          </p:cNvCxnSpPr>
          <p:nvPr/>
        </p:nvCxnSpPr>
        <p:spPr>
          <a:xfrm>
            <a:off x="8288041" y="1822724"/>
            <a:ext cx="0" cy="4311745"/>
          </a:xfrm>
          <a:prstGeom prst="line">
            <a:avLst/>
          </a:prstGeom>
          <a:ln w="15875">
            <a:solidFill>
              <a:srgbClr val="FF7E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55B3636C-8B29-5AD6-B2A8-EFAD9F1405A8}"/>
              </a:ext>
            </a:extLst>
          </p:cNvPr>
          <p:cNvCxnSpPr>
            <a:cxnSpLocks/>
          </p:cNvCxnSpPr>
          <p:nvPr/>
        </p:nvCxnSpPr>
        <p:spPr>
          <a:xfrm>
            <a:off x="5129624" y="4522537"/>
            <a:ext cx="0" cy="106431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D9A3859-8064-33D4-3A41-AB5270C62B9A}"/>
              </a:ext>
            </a:extLst>
          </p:cNvPr>
          <p:cNvCxnSpPr>
            <a:cxnSpLocks/>
          </p:cNvCxnSpPr>
          <p:nvPr/>
        </p:nvCxnSpPr>
        <p:spPr>
          <a:xfrm>
            <a:off x="2129973" y="2531940"/>
            <a:ext cx="0" cy="157011"/>
          </a:xfrm>
          <a:prstGeom prst="straightConnector1">
            <a:avLst/>
          </a:prstGeom>
          <a:ln w="15875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AC64F8C-236E-8A76-9922-C51CD4C505E1}"/>
              </a:ext>
            </a:extLst>
          </p:cNvPr>
          <p:cNvCxnSpPr>
            <a:cxnSpLocks/>
          </p:cNvCxnSpPr>
          <p:nvPr/>
        </p:nvCxnSpPr>
        <p:spPr>
          <a:xfrm>
            <a:off x="2101349" y="1746732"/>
            <a:ext cx="0" cy="157011"/>
          </a:xfrm>
          <a:prstGeom prst="straightConnector1">
            <a:avLst/>
          </a:prstGeom>
          <a:ln w="15875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7CE2DFF-7071-DEDE-E0CB-643CCA56AEC0}"/>
              </a:ext>
            </a:extLst>
          </p:cNvPr>
          <p:cNvCxnSpPr>
            <a:cxnSpLocks/>
          </p:cNvCxnSpPr>
          <p:nvPr/>
        </p:nvCxnSpPr>
        <p:spPr>
          <a:xfrm>
            <a:off x="2727808" y="2209239"/>
            <a:ext cx="1856650" cy="0"/>
          </a:xfrm>
          <a:prstGeom prst="straightConnector1">
            <a:avLst/>
          </a:prstGeom>
          <a:ln w="15875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F84533A-07BE-595C-59AA-92881E3BCAE2}"/>
              </a:ext>
            </a:extLst>
          </p:cNvPr>
          <p:cNvCxnSpPr>
            <a:cxnSpLocks/>
          </p:cNvCxnSpPr>
          <p:nvPr/>
        </p:nvCxnSpPr>
        <p:spPr>
          <a:xfrm flipH="1">
            <a:off x="1366729" y="2179066"/>
            <a:ext cx="230228" cy="0"/>
          </a:xfrm>
          <a:prstGeom prst="line">
            <a:avLst/>
          </a:prstGeom>
          <a:ln w="158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538B737C-13AF-2DE1-12C3-E49AA526B940}"/>
              </a:ext>
            </a:extLst>
          </p:cNvPr>
          <p:cNvCxnSpPr>
            <a:cxnSpLocks/>
          </p:cNvCxnSpPr>
          <p:nvPr/>
        </p:nvCxnSpPr>
        <p:spPr>
          <a:xfrm>
            <a:off x="1489615" y="2244383"/>
            <a:ext cx="0" cy="2674304"/>
          </a:xfrm>
          <a:prstGeom prst="straightConnector1">
            <a:avLst/>
          </a:prstGeom>
          <a:ln w="15875">
            <a:solidFill>
              <a:schemeClr val="accent5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74333093-66E6-5FDB-D28E-82C079E4F2D3}"/>
              </a:ext>
            </a:extLst>
          </p:cNvPr>
          <p:cNvCxnSpPr>
            <a:cxnSpLocks/>
          </p:cNvCxnSpPr>
          <p:nvPr/>
        </p:nvCxnSpPr>
        <p:spPr>
          <a:xfrm>
            <a:off x="1487537" y="4909891"/>
            <a:ext cx="3065047" cy="0"/>
          </a:xfrm>
          <a:prstGeom prst="straightConnector1">
            <a:avLst/>
          </a:prstGeom>
          <a:ln w="15875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205A128-9B9E-1657-1EB3-FB26F3D4620A}"/>
              </a:ext>
            </a:extLst>
          </p:cNvPr>
          <p:cNvCxnSpPr>
            <a:cxnSpLocks/>
          </p:cNvCxnSpPr>
          <p:nvPr/>
        </p:nvCxnSpPr>
        <p:spPr>
          <a:xfrm>
            <a:off x="5097915" y="1825127"/>
            <a:ext cx="3195150" cy="0"/>
          </a:xfrm>
          <a:prstGeom prst="line">
            <a:avLst/>
          </a:prstGeom>
          <a:ln w="15875">
            <a:solidFill>
              <a:srgbClr val="FF7E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99D8601E-CEB0-E589-DAE6-1CF7AE091B1D}"/>
              </a:ext>
            </a:extLst>
          </p:cNvPr>
          <p:cNvCxnSpPr>
            <a:cxnSpLocks/>
          </p:cNvCxnSpPr>
          <p:nvPr/>
        </p:nvCxnSpPr>
        <p:spPr>
          <a:xfrm>
            <a:off x="1368159" y="2178776"/>
            <a:ext cx="0" cy="929678"/>
          </a:xfrm>
          <a:prstGeom prst="straightConnector1">
            <a:avLst/>
          </a:prstGeom>
          <a:ln w="15875">
            <a:solidFill>
              <a:schemeClr val="accent5">
                <a:lumMod val="60000"/>
                <a:lumOff val="4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8AFD0C51-D784-4EA2-2B21-8122653CCC0C}"/>
              </a:ext>
            </a:extLst>
          </p:cNvPr>
          <p:cNvCxnSpPr>
            <a:cxnSpLocks/>
          </p:cNvCxnSpPr>
          <p:nvPr/>
        </p:nvCxnSpPr>
        <p:spPr>
          <a:xfrm>
            <a:off x="1367813" y="3099657"/>
            <a:ext cx="760452" cy="0"/>
          </a:xfrm>
          <a:prstGeom prst="straightConnector1">
            <a:avLst/>
          </a:prstGeom>
          <a:ln w="15875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99471C9-7924-B05F-E6CC-9A3DE04E65E3}"/>
              </a:ext>
            </a:extLst>
          </p:cNvPr>
          <p:cNvCxnSpPr>
            <a:cxnSpLocks/>
          </p:cNvCxnSpPr>
          <p:nvPr/>
        </p:nvCxnSpPr>
        <p:spPr>
          <a:xfrm>
            <a:off x="6132183" y="4104862"/>
            <a:ext cx="2077384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3BCF155A-93AB-504F-5B48-33E38D75D880}"/>
              </a:ext>
            </a:extLst>
          </p:cNvPr>
          <p:cNvCxnSpPr>
            <a:cxnSpLocks/>
          </p:cNvCxnSpPr>
          <p:nvPr/>
        </p:nvCxnSpPr>
        <p:spPr>
          <a:xfrm>
            <a:off x="6138957" y="3999646"/>
            <a:ext cx="0" cy="103961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11783F7-6C0B-E4DE-0983-595D55490796}"/>
              </a:ext>
            </a:extLst>
          </p:cNvPr>
          <p:cNvCxnSpPr>
            <a:cxnSpLocks/>
          </p:cNvCxnSpPr>
          <p:nvPr/>
        </p:nvCxnSpPr>
        <p:spPr>
          <a:xfrm>
            <a:off x="8203707" y="3920738"/>
            <a:ext cx="0" cy="186737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01AA1FA5-C9D0-5FBA-EE67-CAC18458FEBE}"/>
              </a:ext>
            </a:extLst>
          </p:cNvPr>
          <p:cNvCxnSpPr>
            <a:cxnSpLocks/>
          </p:cNvCxnSpPr>
          <p:nvPr/>
        </p:nvCxnSpPr>
        <p:spPr>
          <a:xfrm flipH="1">
            <a:off x="8065676" y="3925912"/>
            <a:ext cx="146178" cy="0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7CD3D14-7B19-8433-F616-1FC574C7D243}"/>
              </a:ext>
            </a:extLst>
          </p:cNvPr>
          <p:cNvCxnSpPr>
            <a:cxnSpLocks/>
          </p:cNvCxnSpPr>
          <p:nvPr/>
        </p:nvCxnSpPr>
        <p:spPr>
          <a:xfrm flipH="1">
            <a:off x="1486326" y="2253557"/>
            <a:ext cx="107823" cy="0"/>
          </a:xfrm>
          <a:prstGeom prst="line">
            <a:avLst/>
          </a:prstGeom>
          <a:ln w="158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70874463-3AA7-111E-96BE-942B2937B959}"/>
              </a:ext>
            </a:extLst>
          </p:cNvPr>
          <p:cNvCxnSpPr>
            <a:cxnSpLocks/>
          </p:cNvCxnSpPr>
          <p:nvPr/>
        </p:nvCxnSpPr>
        <p:spPr>
          <a:xfrm>
            <a:off x="5095150" y="2863919"/>
            <a:ext cx="454715" cy="0"/>
          </a:xfrm>
          <a:prstGeom prst="line">
            <a:avLst/>
          </a:prstGeom>
          <a:ln w="15875">
            <a:solidFill>
              <a:srgbClr val="FF7E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9309BAD2-A113-2DC2-B2A8-DCBDE55303E0}"/>
              </a:ext>
            </a:extLst>
          </p:cNvPr>
          <p:cNvSpPr txBox="1"/>
          <p:nvPr/>
        </p:nvSpPr>
        <p:spPr>
          <a:xfrm>
            <a:off x="6145496" y="4223638"/>
            <a:ext cx="1338943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H</a:t>
            </a:r>
            <a:r>
              <a:rPr lang="en-US" sz="1400" baseline="-25000" dirty="0">
                <a:solidFill>
                  <a:schemeClr val="bg1">
                    <a:lumMod val="85000"/>
                  </a:schemeClr>
                </a:solidFill>
              </a:rPr>
              <a:t>G</a:t>
            </a:r>
          </a:p>
          <a:p>
            <a:pPr algn="ctr"/>
            <a:endParaRPr lang="en-US" sz="1400" baseline="-25000" dirty="0">
              <a:solidFill>
                <a:srgbClr val="0070C0"/>
              </a:solidFill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0733780-F6F6-87F6-A31D-D1BACB6A39BC}"/>
              </a:ext>
            </a:extLst>
          </p:cNvPr>
          <p:cNvCxnSpPr>
            <a:cxnSpLocks/>
          </p:cNvCxnSpPr>
          <p:nvPr/>
        </p:nvCxnSpPr>
        <p:spPr>
          <a:xfrm>
            <a:off x="6055274" y="4202192"/>
            <a:ext cx="1401324" cy="0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75C371DC-F7DC-37E3-B92C-A8A4F06B798D}"/>
              </a:ext>
            </a:extLst>
          </p:cNvPr>
          <p:cNvCxnSpPr>
            <a:cxnSpLocks/>
          </p:cNvCxnSpPr>
          <p:nvPr/>
        </p:nvCxnSpPr>
        <p:spPr>
          <a:xfrm>
            <a:off x="6774346" y="4199802"/>
            <a:ext cx="0" cy="120044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104613A2-883E-23AB-CE17-51738634B566}"/>
              </a:ext>
            </a:extLst>
          </p:cNvPr>
          <p:cNvCxnSpPr>
            <a:cxnSpLocks/>
          </p:cNvCxnSpPr>
          <p:nvPr/>
        </p:nvCxnSpPr>
        <p:spPr>
          <a:xfrm>
            <a:off x="4152046" y="4521168"/>
            <a:ext cx="2629385" cy="0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BC6C3DA-B6E4-152B-456B-9FB48512AD1D}"/>
              </a:ext>
            </a:extLst>
          </p:cNvPr>
          <p:cNvCxnSpPr>
            <a:cxnSpLocks/>
          </p:cNvCxnSpPr>
          <p:nvPr/>
        </p:nvCxnSpPr>
        <p:spPr>
          <a:xfrm>
            <a:off x="6777422" y="4432791"/>
            <a:ext cx="0" cy="9582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F325EA1C-0E99-DC1D-D7C0-92A319C857CB}"/>
              </a:ext>
            </a:extLst>
          </p:cNvPr>
          <p:cNvCxnSpPr>
            <a:cxnSpLocks/>
          </p:cNvCxnSpPr>
          <p:nvPr/>
        </p:nvCxnSpPr>
        <p:spPr>
          <a:xfrm>
            <a:off x="4149408" y="4431021"/>
            <a:ext cx="0" cy="9582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E81F0AC3-C5C5-939A-1C7B-63AC3C47D0F9}"/>
              </a:ext>
            </a:extLst>
          </p:cNvPr>
          <p:cNvCxnSpPr>
            <a:cxnSpLocks/>
          </p:cNvCxnSpPr>
          <p:nvPr/>
        </p:nvCxnSpPr>
        <p:spPr>
          <a:xfrm>
            <a:off x="4146333" y="4208662"/>
            <a:ext cx="0" cy="120044"/>
          </a:xfrm>
          <a:prstGeom prst="straightConnector1">
            <a:avLst/>
          </a:prstGeom>
          <a:ln w="15875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1FC9DB9-A10A-E17F-BABB-1567BB97B9E2}"/>
              </a:ext>
            </a:extLst>
          </p:cNvPr>
          <p:cNvCxnSpPr>
            <a:cxnSpLocks/>
          </p:cNvCxnSpPr>
          <p:nvPr/>
        </p:nvCxnSpPr>
        <p:spPr>
          <a:xfrm>
            <a:off x="5099233" y="2777758"/>
            <a:ext cx="0" cy="9582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BC1E558-14F2-CAB1-E6AA-3B816501F497}"/>
              </a:ext>
            </a:extLst>
          </p:cNvPr>
          <p:cNvCxnSpPr>
            <a:cxnSpLocks/>
          </p:cNvCxnSpPr>
          <p:nvPr/>
        </p:nvCxnSpPr>
        <p:spPr>
          <a:xfrm>
            <a:off x="5141781" y="5232005"/>
            <a:ext cx="0" cy="9582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40846DD-C09F-B667-B69D-18A73DBFF19D}"/>
              </a:ext>
            </a:extLst>
          </p:cNvPr>
          <p:cNvSpPr txBox="1"/>
          <p:nvPr/>
        </p:nvSpPr>
        <p:spPr>
          <a:xfrm>
            <a:off x="5672380" y="1890792"/>
            <a:ext cx="2137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98E01"/>
                </a:solidFill>
              </a:rPr>
              <a:t>BB = Building Block</a:t>
            </a:r>
          </a:p>
          <a:p>
            <a:r>
              <a:rPr lang="en-US" sz="1400" dirty="0">
                <a:solidFill>
                  <a:srgbClr val="F98E01"/>
                </a:solidFill>
              </a:rPr>
              <a:t>(Building Block Heuristic)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14B2E0-DA7E-19BB-69C0-35C7F0471F4D}"/>
              </a:ext>
            </a:extLst>
          </p:cNvPr>
          <p:cNvSpPr txBox="1"/>
          <p:nvPr/>
        </p:nvSpPr>
        <p:spPr>
          <a:xfrm>
            <a:off x="5801533" y="4569416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O = initial H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D4BA567-CDF2-F795-AF60-D5E511264A5F}"/>
              </a:ext>
            </a:extLst>
          </p:cNvPr>
          <p:cNvSpPr txBox="1"/>
          <p:nvPr/>
        </p:nvSpPr>
        <p:spPr>
          <a:xfrm>
            <a:off x="7011029" y="4230338"/>
            <a:ext cx="1849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98E01"/>
                </a:solidFill>
              </a:rPr>
              <a:t>G = Generated</a:t>
            </a:r>
          </a:p>
          <a:p>
            <a:r>
              <a:rPr lang="en-US" sz="1400" dirty="0">
                <a:solidFill>
                  <a:srgbClr val="F98E01"/>
                </a:solidFill>
              </a:rPr>
              <a:t>(Generated Heuristic)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C7DFCDC-F361-955C-39D6-D760D8F796C7}"/>
              </a:ext>
            </a:extLst>
          </p:cNvPr>
          <p:cNvSpPr txBox="1"/>
          <p:nvPr/>
        </p:nvSpPr>
        <p:spPr>
          <a:xfrm>
            <a:off x="2316192" y="4222100"/>
            <a:ext cx="1716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F98E01"/>
                </a:solidFill>
              </a:rPr>
              <a:t>S = Selected</a:t>
            </a:r>
          </a:p>
          <a:p>
            <a:pPr algn="r"/>
            <a:r>
              <a:rPr lang="en-US" sz="1400" dirty="0">
                <a:solidFill>
                  <a:srgbClr val="F98E01"/>
                </a:solidFill>
              </a:rPr>
              <a:t>(Selected Heuristic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5AD0DB1-A0AB-C086-6A16-D70AF4C95AC5}"/>
              </a:ext>
            </a:extLst>
          </p:cNvPr>
          <p:cNvSpPr txBox="1"/>
          <p:nvPr/>
        </p:nvSpPr>
        <p:spPr>
          <a:xfrm>
            <a:off x="5791829" y="4864651"/>
            <a:ext cx="1951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98E01"/>
                </a:solidFill>
              </a:rPr>
              <a:t>O = Operational</a:t>
            </a:r>
          </a:p>
          <a:p>
            <a:r>
              <a:rPr lang="en-US" sz="1400" dirty="0">
                <a:solidFill>
                  <a:srgbClr val="F98E01"/>
                </a:solidFill>
              </a:rPr>
              <a:t>(Operational Heuristic)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F52F2CE-F999-85F0-B841-D598ABC09851}"/>
              </a:ext>
            </a:extLst>
          </p:cNvPr>
          <p:cNvSpPr txBox="1"/>
          <p:nvPr/>
        </p:nvSpPr>
        <p:spPr>
          <a:xfrm>
            <a:off x="1820507" y="5634889"/>
            <a:ext cx="2096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rgbClr val="F98E01"/>
                </a:solidFill>
              </a:rPr>
              <a:t>PR = Problem Resolution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9A9A1E-842B-FD82-21A8-4754750FCA25}"/>
              </a:ext>
            </a:extLst>
          </p:cNvPr>
          <p:cNvSpPr txBox="1"/>
          <p:nvPr/>
        </p:nvSpPr>
        <p:spPr>
          <a:xfrm>
            <a:off x="679936" y="0"/>
            <a:ext cx="623642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5 Conclusion 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66E9C0-5E9C-EB28-DA31-D4A042ED1B95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532B22-FDDE-A72A-D21E-BEB5DD8F1D1C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790C758F-1CE6-29A0-5461-2F24B92684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85654" y="1571224"/>
            <a:ext cx="2869725" cy="4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8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46571-BE90-74ED-ED5B-0B6D47ED8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C9419B-1FD0-1EB2-9B79-9638E44D65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411119D-274E-E4C3-DE7B-601716D46195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80786C1-207E-D7CE-182F-A3F9765D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33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1CC11E-7D77-AC09-0D84-92C416874413}"/>
              </a:ext>
            </a:extLst>
          </p:cNvPr>
          <p:cNvSpPr/>
          <p:nvPr/>
        </p:nvSpPr>
        <p:spPr>
          <a:xfrm flipH="1">
            <a:off x="914396" y="914400"/>
            <a:ext cx="7871257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951960F-8F69-8493-8831-FA49829FF1F4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2691EC0-B09E-9185-A909-A62577EC7D9B}"/>
              </a:ext>
            </a:extLst>
          </p:cNvPr>
          <p:cNvSpPr/>
          <p:nvPr/>
        </p:nvSpPr>
        <p:spPr>
          <a:xfrm flipH="1">
            <a:off x="931511" y="922868"/>
            <a:ext cx="7874000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609C802-495F-3C8B-665E-B554DD4AE1A8}"/>
              </a:ext>
            </a:extLst>
          </p:cNvPr>
          <p:cNvSpPr txBox="1">
            <a:spLocks/>
          </p:cNvSpPr>
          <p:nvPr/>
        </p:nvSpPr>
        <p:spPr>
          <a:xfrm>
            <a:off x="1077646" y="1111412"/>
            <a:ext cx="7660640" cy="1619432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FFC000"/>
                </a:solidFill>
              </a:rPr>
              <a:t>Advancing the state of CAA Coherency: </a:t>
            </a:r>
            <a:endParaRPr lang="en-US" sz="1700" dirty="0">
              <a:solidFill>
                <a:srgbClr val="FFC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 err="1">
                <a:solidFill>
                  <a:srgbClr val="FFC000"/>
                </a:solidFill>
              </a:rPr>
              <a:t>IndR</a:t>
            </a:r>
            <a:r>
              <a:rPr lang="en-US" sz="1700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rgbClr val="FF7E79"/>
                </a:solidFill>
              </a:rPr>
              <a:t>AnaR</a:t>
            </a:r>
            <a:r>
              <a:rPr lang="en-US" sz="1700" dirty="0">
                <a:solidFill>
                  <a:schemeClr val="bg1"/>
                </a:solidFill>
              </a:rPr>
              <a:t>, </a:t>
            </a:r>
            <a:r>
              <a:rPr lang="en-US" sz="1700" dirty="0">
                <a:solidFill>
                  <a:srgbClr val="FFFF00"/>
                </a:solidFill>
              </a:rPr>
              <a:t>CBR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rgbClr val="92D050"/>
                </a:solidFill>
              </a:rPr>
              <a:t>Graph-Based Reasoning (GBR) </a:t>
            </a:r>
            <a:r>
              <a:rPr lang="en-US" sz="1700" dirty="0">
                <a:solidFill>
                  <a:schemeClr val="bg1"/>
                </a:solidFill>
              </a:rPr>
              <a:t>to support </a:t>
            </a:r>
            <a:r>
              <a:rPr lang="en-US" sz="1700" dirty="0">
                <a:solidFill>
                  <a:srgbClr val="FFFF00"/>
                </a:solidFill>
              </a:rPr>
              <a:t>CBR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Pre-Isomorphic Paradigms (IsoP), Relaxed IsoP, IsoP, and Post-IsoP</a:t>
            </a:r>
          </a:p>
          <a:p>
            <a:pPr marL="548640" lvl="1" indent="0">
              <a:buNone/>
            </a:pPr>
            <a:endParaRPr lang="en-US" sz="17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solidFill>
                <a:srgbClr val="00B0F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7047AB-D22F-DB4B-31B1-21D28AC97DE9}"/>
              </a:ext>
            </a:extLst>
          </p:cNvPr>
          <p:cNvSpPr txBox="1">
            <a:spLocks/>
          </p:cNvSpPr>
          <p:nvPr/>
        </p:nvSpPr>
        <p:spPr>
          <a:xfrm>
            <a:off x="1106478" y="2619284"/>
            <a:ext cx="7660640" cy="333981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800" b="1" dirty="0">
                <a:solidFill>
                  <a:srgbClr val="FFC000"/>
                </a:solidFill>
              </a:rPr>
              <a:t>MNTZ inclinations for various measures, RMs, and RPs: </a:t>
            </a:r>
            <a:endParaRPr lang="en-US" sz="1700" dirty="0">
              <a:solidFill>
                <a:srgbClr val="FFC000"/>
              </a:solidFill>
            </a:endParaRPr>
          </a:p>
          <a:p>
            <a:pPr marL="548640" lvl="1" indent="0">
              <a:buNone/>
            </a:pPr>
            <a:endParaRPr lang="en-US" sz="1700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solidFill>
                <a:srgbClr val="00B0F0"/>
              </a:solidFill>
            </a:endParaRPr>
          </a:p>
        </p:txBody>
      </p:sp>
      <p:pic>
        <p:nvPicPr>
          <p:cNvPr id="13" name="Picture 12" descr="A diagram of a flowchart&#10;&#10;AI-generated content may be incorrect.">
            <a:extLst>
              <a:ext uri="{FF2B5EF4-FFF2-40B4-BE49-F238E27FC236}">
                <a16:creationId xmlns:a16="http://schemas.microsoft.com/office/drawing/2014/main" id="{6FF24A76-02B3-33B2-C349-E4700C2AF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379" y="2992738"/>
            <a:ext cx="3352113" cy="31299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CE7938-CCE1-D1C6-3CA6-314AA3731D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66214" y="3994980"/>
            <a:ext cx="3708229" cy="976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5EE484-FAC0-B211-60A6-486879170BB1}"/>
              </a:ext>
            </a:extLst>
          </p:cNvPr>
          <p:cNvSpPr txBox="1"/>
          <p:nvPr/>
        </p:nvSpPr>
        <p:spPr>
          <a:xfrm>
            <a:off x="679937" y="0"/>
            <a:ext cx="668550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5 Conclusion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A4E660-E1F8-D804-FEAE-6FD37CD28CE7}"/>
              </a:ext>
            </a:extLst>
          </p:cNvPr>
          <p:cNvSpPr/>
          <p:nvPr/>
        </p:nvSpPr>
        <p:spPr>
          <a:xfrm>
            <a:off x="1468608" y="2980267"/>
            <a:ext cx="3374325" cy="3138310"/>
          </a:xfrm>
          <a:prstGeom prst="rect">
            <a:avLst/>
          </a:prstGeom>
          <a:solidFill>
            <a:srgbClr val="FFE720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E720"/>
              </a:highligh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6EBBC-2B95-FEF7-F923-E42B0016F2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785654" y="1571224"/>
            <a:ext cx="2869725" cy="43401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760512-CED7-9FAC-9B02-A767B78FD403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77753F-9F92-1E6E-6D0C-29F114685D24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FD3785-87A9-90F5-0008-CC9FA3A0FBC3}"/>
              </a:ext>
            </a:extLst>
          </p:cNvPr>
          <p:cNvSpPr/>
          <p:nvPr/>
        </p:nvSpPr>
        <p:spPr>
          <a:xfrm>
            <a:off x="4952932" y="3971911"/>
            <a:ext cx="3727605" cy="1025974"/>
          </a:xfrm>
          <a:prstGeom prst="rect">
            <a:avLst/>
          </a:prstGeom>
          <a:solidFill>
            <a:srgbClr val="FFE720">
              <a:alpha val="21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E72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25199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FB8D6-933E-7286-E571-A2743FF5A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38DB02-34B9-B72A-B87D-ACBA42A019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B061AC-D585-BC90-851F-EEAD00D22367}"/>
              </a:ext>
            </a:extLst>
          </p:cNvPr>
          <p:cNvSpPr txBox="1"/>
          <p:nvPr/>
        </p:nvSpPr>
        <p:spPr>
          <a:xfrm>
            <a:off x="679937" y="0"/>
            <a:ext cx="668550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5 Conclusion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D828CD7-DB92-2AF3-E488-1D9C46C61D30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852A692-D5A0-0264-D603-6423E630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34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39E5CA2-EE5A-8985-84AA-86B67C7B7876}"/>
              </a:ext>
            </a:extLst>
          </p:cNvPr>
          <p:cNvSpPr/>
          <p:nvPr/>
        </p:nvSpPr>
        <p:spPr>
          <a:xfrm flipH="1">
            <a:off x="914396" y="914400"/>
            <a:ext cx="7871257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254A73D-FB11-5ACB-61B8-601155A39F1F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C652DE6-891F-FEBA-3201-E18B5524D3A8}"/>
              </a:ext>
            </a:extLst>
          </p:cNvPr>
          <p:cNvSpPr/>
          <p:nvPr/>
        </p:nvSpPr>
        <p:spPr>
          <a:xfrm flipH="1">
            <a:off x="922861" y="914400"/>
            <a:ext cx="7874004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AD7E6876-F83E-6F9B-66F9-63EB9135A924}"/>
              </a:ext>
            </a:extLst>
          </p:cNvPr>
          <p:cNvSpPr txBox="1">
            <a:spLocks/>
          </p:cNvSpPr>
          <p:nvPr/>
        </p:nvSpPr>
        <p:spPr>
          <a:xfrm>
            <a:off x="1164473" y="1118714"/>
            <a:ext cx="10613487" cy="5739286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FFC000"/>
                </a:solidFill>
              </a:rPr>
              <a:t>Paradigm of “Construct Validity Amidst Uncertainty:”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CnVx = Content Validity</a:t>
            </a:r>
            <a:endParaRPr lang="en-US" sz="1700" i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Topic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CsVx = Construct Validity</a:t>
            </a:r>
            <a:endParaRPr lang="en-US" sz="1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Concept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CcVx = Concurrent Validity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Correlation of new test with </a:t>
            </a:r>
          </a:p>
          <a:p>
            <a:pPr marL="548640" lvl="1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      previously validated tests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CtVx = Criterion-related Validity</a:t>
            </a:r>
            <a:endParaRPr lang="en-US" sz="1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Extent of Agreement with </a:t>
            </a:r>
          </a:p>
          <a:p>
            <a:pPr marL="548640" lvl="1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      “Platinum Standard”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PdVx = Predictive Validity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bg1"/>
                </a:solidFill>
              </a:rPr>
              <a:t>Robustness of Posit with </a:t>
            </a:r>
          </a:p>
          <a:p>
            <a:pPr marL="548640" lvl="1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      regards to future behavior</a:t>
            </a:r>
            <a:endParaRPr lang="en-US" sz="1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548640" lvl="1" indent="0">
              <a:buNone/>
            </a:pPr>
            <a:endParaRPr lang="en-US" sz="1700" dirty="0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C3EA6922-CE23-64C5-7CD2-BC187156F13B}"/>
              </a:ext>
            </a:extLst>
          </p:cNvPr>
          <p:cNvSpPr/>
          <p:nvPr/>
        </p:nvSpPr>
        <p:spPr>
          <a:xfrm>
            <a:off x="4572000" y="1547446"/>
            <a:ext cx="301451" cy="1135464"/>
          </a:xfrm>
          <a:prstGeom prst="rightBrac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B5821F31-4B0E-43FA-36FA-8C0B63976947}"/>
              </a:ext>
            </a:extLst>
          </p:cNvPr>
          <p:cNvSpPr/>
          <p:nvPr/>
        </p:nvSpPr>
        <p:spPr>
          <a:xfrm>
            <a:off x="4583723" y="2996083"/>
            <a:ext cx="301451" cy="1837174"/>
          </a:xfrm>
          <a:prstGeom prst="rightBrac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76165C-6BA3-9C6F-CFDE-648B3CC339A4}"/>
              </a:ext>
            </a:extLst>
          </p:cNvPr>
          <p:cNvSpPr txBox="1"/>
          <p:nvPr/>
        </p:nvSpPr>
        <p:spPr>
          <a:xfrm>
            <a:off x="4791837" y="1520992"/>
            <a:ext cx="37503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cs typeface="Times New Roman" panose="02020603050405020304" pitchFamily="18" charset="0"/>
              </a:rPr>
              <a:t>Depth </a:t>
            </a:r>
          </a:p>
          <a:p>
            <a:r>
              <a:rPr lang="en-US" sz="1700" dirty="0">
                <a:solidFill>
                  <a:schemeClr val="bg1"/>
                </a:solidFill>
                <a:cs typeface="Times New Roman" panose="02020603050405020304" pitchFamily="18" charset="0"/>
              </a:rPr>
              <a:t>(&amp; Accuracy)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33929F-F615-0BBC-2C65-47917B005EC7}"/>
              </a:ext>
            </a:extLst>
          </p:cNvPr>
          <p:cNvSpPr txBox="1"/>
          <p:nvPr/>
        </p:nvSpPr>
        <p:spPr>
          <a:xfrm>
            <a:off x="4797754" y="2218475"/>
            <a:ext cx="375032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cs typeface="Times New Roman" panose="02020603050405020304" pitchFamily="18" charset="0"/>
              </a:rPr>
              <a:t>Breadth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4D9F5D-A5BD-79F7-D77D-EE3390F4DC0C}"/>
              </a:ext>
            </a:extLst>
          </p:cNvPr>
          <p:cNvSpPr txBox="1"/>
          <p:nvPr/>
        </p:nvSpPr>
        <p:spPr>
          <a:xfrm>
            <a:off x="4794259" y="2934956"/>
            <a:ext cx="325082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cs typeface="Times New Roman" panose="02020603050405020304" pitchFamily="18" charset="0"/>
              </a:rPr>
              <a:t>Temporal </a:t>
            </a:r>
          </a:p>
          <a:p>
            <a:r>
              <a:rPr lang="en-US" sz="1700" dirty="0">
                <a:solidFill>
                  <a:schemeClr val="bg1"/>
                </a:solidFill>
                <a:cs typeface="Times New Roman" panose="02020603050405020304" pitchFamily="18" charset="0"/>
              </a:rPr>
              <a:t>considerations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60E69E-0840-3535-6E18-B636992E29A0}"/>
              </a:ext>
            </a:extLst>
          </p:cNvPr>
          <p:cNvSpPr txBox="1"/>
          <p:nvPr/>
        </p:nvSpPr>
        <p:spPr>
          <a:xfrm>
            <a:off x="6964894" y="1786113"/>
            <a:ext cx="3750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cs typeface="Times New Roman" panose="02020603050405020304" pitchFamily="18" charset="0"/>
              </a:rPr>
              <a:t>Depth vs. </a:t>
            </a:r>
          </a:p>
          <a:p>
            <a:r>
              <a:rPr lang="en-US" dirty="0">
                <a:solidFill>
                  <a:srgbClr val="FFC000"/>
                </a:solidFill>
                <a:cs typeface="Times New Roman" panose="02020603050405020304" pitchFamily="18" charset="0"/>
              </a:rPr>
              <a:t>Breadth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E983C8-35E2-40DB-4E93-838AD279A41D}"/>
              </a:ext>
            </a:extLst>
          </p:cNvPr>
          <p:cNvSpPr txBox="1"/>
          <p:nvPr/>
        </p:nvSpPr>
        <p:spPr>
          <a:xfrm>
            <a:off x="6963545" y="3619613"/>
            <a:ext cx="3750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cs typeface="Times New Roman" panose="02020603050405020304" pitchFamily="18" charset="0"/>
              </a:rPr>
              <a:t>Temporal vs. </a:t>
            </a:r>
          </a:p>
          <a:p>
            <a:r>
              <a:rPr lang="en-US" dirty="0">
                <a:solidFill>
                  <a:srgbClr val="FFC000"/>
                </a:solidFill>
                <a:cs typeface="Times New Roman" panose="02020603050405020304" pitchFamily="18" charset="0"/>
              </a:rPr>
              <a:t>Non-temporal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7FB7CBCB-D08D-D70D-B9BC-DB018CACC848}"/>
              </a:ext>
            </a:extLst>
          </p:cNvPr>
          <p:cNvSpPr/>
          <p:nvPr/>
        </p:nvSpPr>
        <p:spPr>
          <a:xfrm>
            <a:off x="6643635" y="1518976"/>
            <a:ext cx="301451" cy="1135464"/>
          </a:xfrm>
          <a:prstGeom prst="rightBrac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564421-7A98-9113-0941-5147E97C3AF5}"/>
              </a:ext>
            </a:extLst>
          </p:cNvPr>
          <p:cNvSpPr txBox="1"/>
          <p:nvPr/>
        </p:nvSpPr>
        <p:spPr>
          <a:xfrm>
            <a:off x="4787449" y="3967110"/>
            <a:ext cx="148470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cs typeface="Times New Roman" panose="02020603050405020304" pitchFamily="18" charset="0"/>
              </a:rPr>
              <a:t>Conventional </a:t>
            </a:r>
          </a:p>
          <a:p>
            <a:r>
              <a:rPr lang="en-US" sz="1700" dirty="0">
                <a:solidFill>
                  <a:schemeClr val="bg1"/>
                </a:solidFill>
                <a:cs typeface="Times New Roman" panose="02020603050405020304" pitchFamily="18" charset="0"/>
              </a:rPr>
              <a:t>metrics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D09CF810-D3F1-59E5-DA82-C37E89A461B2}"/>
              </a:ext>
            </a:extLst>
          </p:cNvPr>
          <p:cNvSpPr/>
          <p:nvPr/>
        </p:nvSpPr>
        <p:spPr>
          <a:xfrm>
            <a:off x="6645310" y="2967612"/>
            <a:ext cx="301451" cy="1895789"/>
          </a:xfrm>
          <a:prstGeom prst="rightBrac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5DD119-0FB6-607B-AD56-ADE03CC443E0}"/>
              </a:ext>
            </a:extLst>
          </p:cNvPr>
          <p:cNvSpPr txBox="1"/>
          <p:nvPr/>
        </p:nvSpPr>
        <p:spPr>
          <a:xfrm>
            <a:off x="4804822" y="4967767"/>
            <a:ext cx="375032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  <a:cs typeface="Times New Roman" panose="02020603050405020304" pitchFamily="18" charset="0"/>
              </a:rPr>
              <a:t>Non-Temporal “Platinum Standard” Consideration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682109AA-3332-957F-F038-5EB2B2E4DE6D}"/>
              </a:ext>
            </a:extLst>
          </p:cNvPr>
          <p:cNvSpPr/>
          <p:nvPr/>
        </p:nvSpPr>
        <p:spPr>
          <a:xfrm>
            <a:off x="4585398" y="5020826"/>
            <a:ext cx="301451" cy="867508"/>
          </a:xfrm>
          <a:prstGeom prst="rightBrace">
            <a:avLst>
              <a:gd name="adj1" fmla="val 18333"/>
              <a:gd name="adj2" fmla="val 47683"/>
            </a:avLst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2F43EA-5543-9C28-BC07-65B8D222CE5F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51A645-EFC9-E5BC-4343-0180444CBD2D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2839E3-8D8A-44EC-96F0-7DF9B1470A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85654" y="1571224"/>
            <a:ext cx="2869725" cy="43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07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9481B-5EAD-42EB-FD00-69B5671D7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7574AB-D6EF-F662-B63F-1B9C3591E8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6090698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0DF1CC6-9081-AD37-20CA-3CDE48D076ED}"/>
              </a:ext>
            </a:extLst>
          </p:cNvPr>
          <p:cNvSpPr/>
          <p:nvPr/>
        </p:nvSpPr>
        <p:spPr>
          <a:xfrm>
            <a:off x="6082748" y="0"/>
            <a:ext cx="6109253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C5D7803-989D-16FA-F2BD-49EB41CA0764}"/>
              </a:ext>
            </a:extLst>
          </p:cNvPr>
          <p:cNvSpPr/>
          <p:nvPr/>
        </p:nvSpPr>
        <p:spPr>
          <a:xfrm flipH="1">
            <a:off x="6400800" y="3114537"/>
            <a:ext cx="5791200" cy="749010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8731938-540A-37AC-218A-2A8CA7357AD2}"/>
              </a:ext>
            </a:extLst>
          </p:cNvPr>
          <p:cNvSpPr/>
          <p:nvPr/>
        </p:nvSpPr>
        <p:spPr>
          <a:xfrm flipH="1">
            <a:off x="6372540" y="4298850"/>
            <a:ext cx="5791200" cy="749010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554C50A-6B14-0E46-70B4-C90BB1FD92AE}"/>
              </a:ext>
            </a:extLst>
          </p:cNvPr>
          <p:cNvSpPr/>
          <p:nvPr/>
        </p:nvSpPr>
        <p:spPr>
          <a:xfrm flipH="1">
            <a:off x="6400800" y="5513685"/>
            <a:ext cx="5791200" cy="749010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D46F72E-19E9-DD7F-BF09-0A5A6C006925}"/>
              </a:ext>
            </a:extLst>
          </p:cNvPr>
          <p:cNvSpPr/>
          <p:nvPr/>
        </p:nvSpPr>
        <p:spPr>
          <a:xfrm flipH="1">
            <a:off x="6400800" y="1874742"/>
            <a:ext cx="5791200" cy="749010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F7F8CC-EA46-D220-B48F-A27DF4D5D126}"/>
              </a:ext>
            </a:extLst>
          </p:cNvPr>
          <p:cNvSpPr/>
          <p:nvPr/>
        </p:nvSpPr>
        <p:spPr>
          <a:xfrm flipH="1">
            <a:off x="6400800" y="647304"/>
            <a:ext cx="5791200" cy="749010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7" name="Freeform: Shape 23">
            <a:extLst>
              <a:ext uri="{FF2B5EF4-FFF2-40B4-BE49-F238E27FC236}">
                <a16:creationId xmlns:a16="http://schemas.microsoft.com/office/drawing/2014/main" id="{8C071871-FB51-7585-2C0B-5ED024B69B0C}"/>
              </a:ext>
            </a:extLst>
          </p:cNvPr>
          <p:cNvSpPr/>
          <p:nvPr/>
        </p:nvSpPr>
        <p:spPr>
          <a:xfrm>
            <a:off x="6402311" y="653214"/>
            <a:ext cx="324100" cy="740795"/>
          </a:xfrm>
          <a:custGeom>
            <a:avLst/>
            <a:gdLst/>
            <a:ahLst/>
            <a:cxnLst/>
            <a:rect l="l" t="t" r="r" b="b"/>
            <a:pathLst>
              <a:path w="215653" h="492919">
                <a:moveTo>
                  <a:pt x="139304" y="0"/>
                </a:moveTo>
                <a:lnTo>
                  <a:pt x="215653" y="0"/>
                </a:lnTo>
                <a:lnTo>
                  <a:pt x="215653" y="492919"/>
                </a:lnTo>
                <a:lnTo>
                  <a:pt x="121556" y="492919"/>
                </a:lnTo>
                <a:lnTo>
                  <a:pt x="121556" y="138299"/>
                </a:lnTo>
                <a:cubicBezTo>
                  <a:pt x="87177" y="170446"/>
                  <a:pt x="46658" y="194221"/>
                  <a:pt x="0" y="209625"/>
                </a:cubicBezTo>
                <a:lnTo>
                  <a:pt x="0" y="124235"/>
                </a:lnTo>
                <a:cubicBezTo>
                  <a:pt x="24557" y="116198"/>
                  <a:pt x="51235" y="100962"/>
                  <a:pt x="80033" y="78526"/>
                </a:cubicBezTo>
                <a:cubicBezTo>
                  <a:pt x="108831" y="56090"/>
                  <a:pt x="128588" y="29915"/>
                  <a:pt x="1393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28">
            <a:extLst>
              <a:ext uri="{FF2B5EF4-FFF2-40B4-BE49-F238E27FC236}">
                <a16:creationId xmlns:a16="http://schemas.microsoft.com/office/drawing/2014/main" id="{D0EFC2E0-BEBF-34AE-84FC-27AC35E69F13}"/>
              </a:ext>
            </a:extLst>
          </p:cNvPr>
          <p:cNvSpPr/>
          <p:nvPr/>
        </p:nvSpPr>
        <p:spPr>
          <a:xfrm>
            <a:off x="6402312" y="3110199"/>
            <a:ext cx="490174" cy="753378"/>
          </a:xfrm>
          <a:custGeom>
            <a:avLst/>
            <a:gdLst/>
            <a:ahLst/>
            <a:cxnLst/>
            <a:rect l="l" t="t" r="r" b="b"/>
            <a:pathLst>
              <a:path w="326157" h="501291">
                <a:moveTo>
                  <a:pt x="158391" y="0"/>
                </a:moveTo>
                <a:cubicBezTo>
                  <a:pt x="204602" y="0"/>
                  <a:pt x="241660" y="14734"/>
                  <a:pt x="269565" y="44202"/>
                </a:cubicBezTo>
                <a:cubicBezTo>
                  <a:pt x="292559" y="68312"/>
                  <a:pt x="304056" y="95548"/>
                  <a:pt x="304056" y="125909"/>
                </a:cubicBezTo>
                <a:cubicBezTo>
                  <a:pt x="304056" y="168995"/>
                  <a:pt x="280504" y="203374"/>
                  <a:pt x="233400" y="229047"/>
                </a:cubicBezTo>
                <a:cubicBezTo>
                  <a:pt x="261528" y="235074"/>
                  <a:pt x="284020" y="248581"/>
                  <a:pt x="300875" y="269565"/>
                </a:cubicBezTo>
                <a:cubicBezTo>
                  <a:pt x="317730" y="290550"/>
                  <a:pt x="326157" y="315888"/>
                  <a:pt x="326157" y="345579"/>
                </a:cubicBezTo>
                <a:cubicBezTo>
                  <a:pt x="326157" y="388665"/>
                  <a:pt x="310418" y="425388"/>
                  <a:pt x="278941" y="455749"/>
                </a:cubicBezTo>
                <a:cubicBezTo>
                  <a:pt x="247464" y="486110"/>
                  <a:pt x="208285" y="501291"/>
                  <a:pt x="161404" y="501291"/>
                </a:cubicBezTo>
                <a:cubicBezTo>
                  <a:pt x="116979" y="501291"/>
                  <a:pt x="80144" y="488510"/>
                  <a:pt x="50899" y="462949"/>
                </a:cubicBezTo>
                <a:cubicBezTo>
                  <a:pt x="21655" y="437388"/>
                  <a:pt x="4688" y="403957"/>
                  <a:pt x="0" y="362657"/>
                </a:cubicBezTo>
                <a:lnTo>
                  <a:pt x="91083" y="351607"/>
                </a:lnTo>
                <a:cubicBezTo>
                  <a:pt x="93985" y="374824"/>
                  <a:pt x="101799" y="392572"/>
                  <a:pt x="114523" y="404850"/>
                </a:cubicBezTo>
                <a:cubicBezTo>
                  <a:pt x="127248" y="417128"/>
                  <a:pt x="142652" y="423268"/>
                  <a:pt x="160735" y="423268"/>
                </a:cubicBezTo>
                <a:cubicBezTo>
                  <a:pt x="180157" y="423268"/>
                  <a:pt x="196509" y="415901"/>
                  <a:pt x="209792" y="401167"/>
                </a:cubicBezTo>
                <a:cubicBezTo>
                  <a:pt x="223075" y="386433"/>
                  <a:pt x="229716" y="366564"/>
                  <a:pt x="229716" y="341561"/>
                </a:cubicBezTo>
                <a:cubicBezTo>
                  <a:pt x="229716" y="317897"/>
                  <a:pt x="223354" y="299145"/>
                  <a:pt x="210629" y="285304"/>
                </a:cubicBezTo>
                <a:cubicBezTo>
                  <a:pt x="197904" y="271463"/>
                  <a:pt x="182389" y="264542"/>
                  <a:pt x="164083" y="264542"/>
                </a:cubicBezTo>
                <a:cubicBezTo>
                  <a:pt x="152028" y="264542"/>
                  <a:pt x="137629" y="266886"/>
                  <a:pt x="120886" y="271575"/>
                </a:cubicBezTo>
                <a:lnTo>
                  <a:pt x="131267" y="194891"/>
                </a:lnTo>
                <a:cubicBezTo>
                  <a:pt x="156716" y="195561"/>
                  <a:pt x="176138" y="190035"/>
                  <a:pt x="189533" y="178315"/>
                </a:cubicBezTo>
                <a:cubicBezTo>
                  <a:pt x="202927" y="166595"/>
                  <a:pt x="209625" y="151024"/>
                  <a:pt x="209625" y="131602"/>
                </a:cubicBezTo>
                <a:cubicBezTo>
                  <a:pt x="209625" y="115082"/>
                  <a:pt x="204713" y="101910"/>
                  <a:pt x="194891" y="92088"/>
                </a:cubicBezTo>
                <a:cubicBezTo>
                  <a:pt x="185068" y="82265"/>
                  <a:pt x="172008" y="77354"/>
                  <a:pt x="155712" y="77354"/>
                </a:cubicBezTo>
                <a:cubicBezTo>
                  <a:pt x="139638" y="77354"/>
                  <a:pt x="125909" y="82935"/>
                  <a:pt x="114523" y="94097"/>
                </a:cubicBezTo>
                <a:cubicBezTo>
                  <a:pt x="103138" y="105259"/>
                  <a:pt x="96217" y="121556"/>
                  <a:pt x="93762" y="142987"/>
                </a:cubicBezTo>
                <a:lnTo>
                  <a:pt x="7032" y="128253"/>
                </a:lnTo>
                <a:cubicBezTo>
                  <a:pt x="13060" y="98562"/>
                  <a:pt x="22157" y="74842"/>
                  <a:pt x="34324" y="57095"/>
                </a:cubicBezTo>
                <a:cubicBezTo>
                  <a:pt x="46490" y="39347"/>
                  <a:pt x="63457" y="25394"/>
                  <a:pt x="85223" y="15237"/>
                </a:cubicBezTo>
                <a:cubicBezTo>
                  <a:pt x="106989" y="5079"/>
                  <a:pt x="131378" y="0"/>
                  <a:pt x="15839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33">
            <a:extLst>
              <a:ext uri="{FF2B5EF4-FFF2-40B4-BE49-F238E27FC236}">
                <a16:creationId xmlns:a16="http://schemas.microsoft.com/office/drawing/2014/main" id="{A957B8A9-18FC-072C-CEA4-34AAEDC81F57}"/>
              </a:ext>
            </a:extLst>
          </p:cNvPr>
          <p:cNvSpPr/>
          <p:nvPr/>
        </p:nvSpPr>
        <p:spPr>
          <a:xfrm>
            <a:off x="6355099" y="4319356"/>
            <a:ext cx="530433" cy="740795"/>
          </a:xfrm>
          <a:custGeom>
            <a:avLst/>
            <a:gdLst/>
            <a:ahLst/>
            <a:cxnLst/>
            <a:rect l="l" t="t" r="r" b="b"/>
            <a:pathLst>
              <a:path w="352946" h="492919">
                <a:moveTo>
                  <a:pt x="200919" y="143657"/>
                </a:moveTo>
                <a:lnTo>
                  <a:pt x="88069" y="311423"/>
                </a:lnTo>
                <a:lnTo>
                  <a:pt x="200919" y="311423"/>
                </a:lnTo>
                <a:close/>
                <a:moveTo>
                  <a:pt x="212974" y="0"/>
                </a:moveTo>
                <a:lnTo>
                  <a:pt x="292001" y="0"/>
                </a:lnTo>
                <a:lnTo>
                  <a:pt x="292001" y="311423"/>
                </a:lnTo>
                <a:lnTo>
                  <a:pt x="352946" y="311423"/>
                </a:lnTo>
                <a:lnTo>
                  <a:pt x="352946" y="394135"/>
                </a:lnTo>
                <a:lnTo>
                  <a:pt x="292001" y="394135"/>
                </a:lnTo>
                <a:lnTo>
                  <a:pt x="292001" y="492919"/>
                </a:lnTo>
                <a:lnTo>
                  <a:pt x="200919" y="492919"/>
                </a:lnTo>
                <a:lnTo>
                  <a:pt x="200919" y="394135"/>
                </a:lnTo>
                <a:lnTo>
                  <a:pt x="0" y="394135"/>
                </a:lnTo>
                <a:lnTo>
                  <a:pt x="0" y="3117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38">
            <a:extLst>
              <a:ext uri="{FF2B5EF4-FFF2-40B4-BE49-F238E27FC236}">
                <a16:creationId xmlns:a16="http://schemas.microsoft.com/office/drawing/2014/main" id="{EA08421F-D4AA-B2BB-AFFD-FF9AA1E11F36}"/>
              </a:ext>
            </a:extLst>
          </p:cNvPr>
          <p:cNvSpPr/>
          <p:nvPr/>
        </p:nvSpPr>
        <p:spPr>
          <a:xfrm>
            <a:off x="6408367" y="5519913"/>
            <a:ext cx="496212" cy="740293"/>
          </a:xfrm>
          <a:custGeom>
            <a:avLst/>
            <a:gdLst/>
            <a:ahLst/>
            <a:cxnLst/>
            <a:rect l="l" t="t" r="r" b="b"/>
            <a:pathLst>
              <a:path w="330175" h="492584">
                <a:moveTo>
                  <a:pt x="59606" y="0"/>
                </a:moveTo>
                <a:lnTo>
                  <a:pt x="308409" y="0"/>
                </a:lnTo>
                <a:lnTo>
                  <a:pt x="308409" y="88069"/>
                </a:lnTo>
                <a:lnTo>
                  <a:pt x="130932" y="88069"/>
                </a:lnTo>
                <a:lnTo>
                  <a:pt x="116198" y="171450"/>
                </a:lnTo>
                <a:cubicBezTo>
                  <a:pt x="137183" y="160958"/>
                  <a:pt x="158614" y="155711"/>
                  <a:pt x="180492" y="155711"/>
                </a:cubicBezTo>
                <a:cubicBezTo>
                  <a:pt x="222238" y="155711"/>
                  <a:pt x="257622" y="170892"/>
                  <a:pt x="286643" y="201253"/>
                </a:cubicBezTo>
                <a:cubicBezTo>
                  <a:pt x="315665" y="231614"/>
                  <a:pt x="330175" y="271016"/>
                  <a:pt x="330175" y="319460"/>
                </a:cubicBezTo>
                <a:cubicBezTo>
                  <a:pt x="330175" y="359866"/>
                  <a:pt x="318455" y="395920"/>
                  <a:pt x="295015" y="427620"/>
                </a:cubicBezTo>
                <a:cubicBezTo>
                  <a:pt x="263091" y="470929"/>
                  <a:pt x="218778" y="492584"/>
                  <a:pt x="162074" y="492584"/>
                </a:cubicBezTo>
                <a:cubicBezTo>
                  <a:pt x="116756" y="492584"/>
                  <a:pt x="79809" y="480417"/>
                  <a:pt x="51234" y="456084"/>
                </a:cubicBezTo>
                <a:cubicBezTo>
                  <a:pt x="22659" y="431750"/>
                  <a:pt x="5581" y="399045"/>
                  <a:pt x="0" y="357969"/>
                </a:cubicBezTo>
                <a:lnTo>
                  <a:pt x="93762" y="348258"/>
                </a:lnTo>
                <a:cubicBezTo>
                  <a:pt x="96441" y="369466"/>
                  <a:pt x="104366" y="386265"/>
                  <a:pt x="117537" y="398655"/>
                </a:cubicBezTo>
                <a:cubicBezTo>
                  <a:pt x="130709" y="411045"/>
                  <a:pt x="145889" y="417240"/>
                  <a:pt x="163079" y="417240"/>
                </a:cubicBezTo>
                <a:cubicBezTo>
                  <a:pt x="182724" y="417240"/>
                  <a:pt x="199356" y="409259"/>
                  <a:pt x="212973" y="393297"/>
                </a:cubicBezTo>
                <a:cubicBezTo>
                  <a:pt x="226591" y="377335"/>
                  <a:pt x="233400" y="353281"/>
                  <a:pt x="233400" y="321134"/>
                </a:cubicBezTo>
                <a:cubicBezTo>
                  <a:pt x="233400" y="290996"/>
                  <a:pt x="226647" y="268393"/>
                  <a:pt x="213141" y="253324"/>
                </a:cubicBezTo>
                <a:cubicBezTo>
                  <a:pt x="199635" y="238255"/>
                  <a:pt x="182054" y="230721"/>
                  <a:pt x="160400" y="230721"/>
                </a:cubicBezTo>
                <a:cubicBezTo>
                  <a:pt x="133387" y="230721"/>
                  <a:pt x="109166" y="242664"/>
                  <a:pt x="87734" y="266551"/>
                </a:cubicBezTo>
                <a:lnTo>
                  <a:pt x="11386" y="2555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41">
            <a:extLst>
              <a:ext uri="{FF2B5EF4-FFF2-40B4-BE49-F238E27FC236}">
                <a16:creationId xmlns:a16="http://schemas.microsoft.com/office/drawing/2014/main" id="{C2E701B2-D0D1-C0BE-D167-DB60DDA425E2}"/>
              </a:ext>
            </a:extLst>
          </p:cNvPr>
          <p:cNvSpPr/>
          <p:nvPr/>
        </p:nvSpPr>
        <p:spPr>
          <a:xfrm>
            <a:off x="6399901" y="1878390"/>
            <a:ext cx="495708" cy="740795"/>
          </a:xfrm>
          <a:custGeom>
            <a:avLst/>
            <a:gdLst/>
            <a:ahLst/>
            <a:cxnLst/>
            <a:rect l="l" t="t" r="r" b="b"/>
            <a:pathLst>
              <a:path w="329840" h="492919">
                <a:moveTo>
                  <a:pt x="174129" y="0"/>
                </a:moveTo>
                <a:cubicBezTo>
                  <a:pt x="222572" y="0"/>
                  <a:pt x="260635" y="13060"/>
                  <a:pt x="288317" y="39179"/>
                </a:cubicBezTo>
                <a:cubicBezTo>
                  <a:pt x="315999" y="65299"/>
                  <a:pt x="329840" y="97780"/>
                  <a:pt x="329840" y="136625"/>
                </a:cubicBezTo>
                <a:cubicBezTo>
                  <a:pt x="329840" y="158726"/>
                  <a:pt x="325878" y="179766"/>
                  <a:pt x="317952" y="199746"/>
                </a:cubicBezTo>
                <a:cubicBezTo>
                  <a:pt x="310027" y="219727"/>
                  <a:pt x="297470" y="240655"/>
                  <a:pt x="280280" y="262533"/>
                </a:cubicBezTo>
                <a:cubicBezTo>
                  <a:pt x="268895" y="277044"/>
                  <a:pt x="248357" y="297917"/>
                  <a:pt x="218665" y="325153"/>
                </a:cubicBezTo>
                <a:cubicBezTo>
                  <a:pt x="188974" y="352388"/>
                  <a:pt x="170166" y="370471"/>
                  <a:pt x="162241" y="379401"/>
                </a:cubicBezTo>
                <a:cubicBezTo>
                  <a:pt x="154316" y="388330"/>
                  <a:pt x="147898" y="397037"/>
                  <a:pt x="142986" y="405520"/>
                </a:cubicBezTo>
                <a:lnTo>
                  <a:pt x="329840" y="405520"/>
                </a:lnTo>
                <a:lnTo>
                  <a:pt x="329840" y="492919"/>
                </a:lnTo>
                <a:lnTo>
                  <a:pt x="0" y="492919"/>
                </a:lnTo>
                <a:cubicBezTo>
                  <a:pt x="3572" y="459879"/>
                  <a:pt x="14287" y="428570"/>
                  <a:pt x="32147" y="398990"/>
                </a:cubicBezTo>
                <a:cubicBezTo>
                  <a:pt x="50006" y="369410"/>
                  <a:pt x="85278" y="330176"/>
                  <a:pt x="137963" y="281286"/>
                </a:cubicBezTo>
                <a:cubicBezTo>
                  <a:pt x="180379" y="241772"/>
                  <a:pt x="206387" y="214983"/>
                  <a:pt x="215987" y="200918"/>
                </a:cubicBezTo>
                <a:cubicBezTo>
                  <a:pt x="228935" y="181496"/>
                  <a:pt x="235409" y="162297"/>
                  <a:pt x="235409" y="143322"/>
                </a:cubicBezTo>
                <a:cubicBezTo>
                  <a:pt x="235409" y="122337"/>
                  <a:pt x="229772" y="106208"/>
                  <a:pt x="218498" y="94934"/>
                </a:cubicBezTo>
                <a:cubicBezTo>
                  <a:pt x="207224" y="83660"/>
                  <a:pt x="191653" y="78024"/>
                  <a:pt x="171785" y="78024"/>
                </a:cubicBezTo>
                <a:cubicBezTo>
                  <a:pt x="152139" y="78024"/>
                  <a:pt x="136512" y="83939"/>
                  <a:pt x="124904" y="95771"/>
                </a:cubicBezTo>
                <a:cubicBezTo>
                  <a:pt x="113295" y="107603"/>
                  <a:pt x="106598" y="127248"/>
                  <a:pt x="104812" y="154707"/>
                </a:cubicBezTo>
                <a:lnTo>
                  <a:pt x="11050" y="145331"/>
                </a:lnTo>
                <a:cubicBezTo>
                  <a:pt x="16631" y="93539"/>
                  <a:pt x="34156" y="56369"/>
                  <a:pt x="63624" y="33822"/>
                </a:cubicBezTo>
                <a:cubicBezTo>
                  <a:pt x="93092" y="11274"/>
                  <a:pt x="129927" y="0"/>
                  <a:pt x="1741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A85102-447F-D27A-1ABA-F87FFA481415}"/>
              </a:ext>
            </a:extLst>
          </p:cNvPr>
          <p:cNvGrpSpPr/>
          <p:nvPr/>
        </p:nvGrpSpPr>
        <p:grpSpPr>
          <a:xfrm>
            <a:off x="6856143" y="659646"/>
            <a:ext cx="5371295" cy="775253"/>
            <a:chOff x="6798993" y="678696"/>
            <a:chExt cx="5371295" cy="77525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955C16-792F-07DB-B60A-002DCECF86B6}"/>
                </a:ext>
              </a:extLst>
            </p:cNvPr>
            <p:cNvSpPr txBox="1"/>
            <p:nvPr/>
          </p:nvSpPr>
          <p:spPr bwMode="auto">
            <a:xfrm>
              <a:off x="6798993" y="930729"/>
              <a:ext cx="5371295" cy="523220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1400" dirty="0">
                  <a:solidFill>
                    <a:srgbClr val="FFC000"/>
                  </a:solidFill>
                  <a:cs typeface="Arial" pitchFamily="34" charset="0"/>
                </a:rPr>
                <a:t>CAA Inductive Reasoning (IndR) Approaches have been largely unexplored</a:t>
              </a:r>
              <a:endParaRPr lang="ko-KR" altLang="en-US" sz="1400" dirty="0">
                <a:solidFill>
                  <a:srgbClr val="FFC000"/>
                </a:solidFill>
                <a:cs typeface="Arial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BCF939-BD1B-D430-9B1D-036056C2E728}"/>
                </a:ext>
              </a:extLst>
            </p:cNvPr>
            <p:cNvSpPr txBox="1"/>
            <p:nvPr/>
          </p:nvSpPr>
          <p:spPr>
            <a:xfrm>
              <a:off x="6801161" y="678696"/>
              <a:ext cx="4880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  <a:ea typeface="FZShuTi" pitchFamily="2" charset="-122"/>
                  <a:cs typeface="Arial" pitchFamily="34" charset="0"/>
                </a:rPr>
                <a:t>Introduction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05133C-F599-ECF8-B355-4D799184BDAE}"/>
              </a:ext>
            </a:extLst>
          </p:cNvPr>
          <p:cNvGrpSpPr/>
          <p:nvPr/>
        </p:nvGrpSpPr>
        <p:grpSpPr>
          <a:xfrm>
            <a:off x="6902735" y="1875158"/>
            <a:ext cx="5268002" cy="997343"/>
            <a:chOff x="6834621" y="779951"/>
            <a:chExt cx="4880763" cy="99734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09D184-1DE1-58E1-53F0-B289833CDD3B}"/>
                </a:ext>
              </a:extLst>
            </p:cNvPr>
            <p:cNvSpPr txBox="1"/>
            <p:nvPr/>
          </p:nvSpPr>
          <p:spPr bwMode="auto">
            <a:xfrm>
              <a:off x="6834624" y="1038630"/>
              <a:ext cx="4880760" cy="738664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1400" dirty="0">
                  <a:solidFill>
                    <a:srgbClr val="FFC000"/>
                  </a:solidFill>
                  <a:cs typeface="Arial" pitchFamily="34" charset="0"/>
                </a:rPr>
                <a:t>A Pragmatic Reasoning Method and Reasoning Behavior for CAA:</a:t>
              </a:r>
            </a:p>
            <a:p>
              <a:pPr>
                <a:defRPr/>
              </a:pPr>
              <a:r>
                <a:rPr lang="en-US" altLang="ko-KR" sz="1400" dirty="0">
                  <a:solidFill>
                    <a:srgbClr val="FFC000"/>
                  </a:solidFill>
                  <a:cs typeface="Arial" pitchFamily="34" charset="0"/>
                </a:rPr>
                <a:t>Case-Based Reasoning (CBR)-&gt; Graph-Based Reasoning (GBR)</a:t>
              </a:r>
            </a:p>
            <a:p>
              <a:pPr>
                <a:defRPr/>
              </a:pPr>
              <a:endParaRPr lang="ko-KR" altLang="en-US" sz="1400" dirty="0">
                <a:solidFill>
                  <a:srgbClr val="FFC000"/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F2D4B68-954B-EBA2-0413-FC4EBF8C458F}"/>
                </a:ext>
              </a:extLst>
            </p:cNvPr>
            <p:cNvSpPr txBox="1"/>
            <p:nvPr/>
          </p:nvSpPr>
          <p:spPr>
            <a:xfrm>
              <a:off x="6834621" y="779951"/>
              <a:ext cx="4880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  <a:ea typeface="FZShuTi" pitchFamily="2" charset="-122"/>
                  <a:cs typeface="Arial" pitchFamily="34" charset="0"/>
                </a:rPr>
                <a:t>Background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57B8998-3A18-D904-25BE-50996E9AAC16}"/>
              </a:ext>
            </a:extLst>
          </p:cNvPr>
          <p:cNvSpPr txBox="1"/>
          <p:nvPr/>
        </p:nvSpPr>
        <p:spPr>
          <a:xfrm>
            <a:off x="6911475" y="3127203"/>
            <a:ext cx="5188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The Paradox  </a:t>
            </a:r>
            <a:endParaRPr lang="ko-KR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786DF2-FDCC-07A6-6137-9257E2EFA96B}"/>
              </a:ext>
            </a:extLst>
          </p:cNvPr>
          <p:cNvSpPr txBox="1"/>
          <p:nvPr/>
        </p:nvSpPr>
        <p:spPr>
          <a:xfrm>
            <a:off x="6911476" y="4310540"/>
            <a:ext cx="4880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Experimentation</a:t>
            </a:r>
            <a:endParaRPr lang="ko-KR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4BF6E49-3AE9-73B1-410C-B2DFF1447EB9}"/>
              </a:ext>
            </a:extLst>
          </p:cNvPr>
          <p:cNvGrpSpPr/>
          <p:nvPr/>
        </p:nvGrpSpPr>
        <p:grpSpPr>
          <a:xfrm>
            <a:off x="6911476" y="5518555"/>
            <a:ext cx="5294700" cy="601217"/>
            <a:chOff x="6854326" y="679743"/>
            <a:chExt cx="5294700" cy="60121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81E3CD4-0E82-75DD-09C8-61CDEE93B7BB}"/>
                </a:ext>
              </a:extLst>
            </p:cNvPr>
            <p:cNvSpPr txBox="1"/>
            <p:nvPr/>
          </p:nvSpPr>
          <p:spPr bwMode="auto">
            <a:xfrm>
              <a:off x="6866851" y="957795"/>
              <a:ext cx="5282175" cy="32316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ko-KR" sz="1500" dirty="0">
                  <a:solidFill>
                    <a:srgbClr val="FFC000"/>
                  </a:solidFill>
                  <a:cs typeface="Arial" pitchFamily="34" charset="0"/>
                </a:rPr>
                <a:t>IndR Possibilities and the Prospects for Enhanced Coherence </a:t>
              </a:r>
              <a:endParaRPr lang="ko-KR" altLang="en-US" sz="1500" dirty="0">
                <a:solidFill>
                  <a:srgbClr val="FFC000"/>
                </a:solidFill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D83BF0-F12B-E980-63E5-4304E0F13403}"/>
                </a:ext>
              </a:extLst>
            </p:cNvPr>
            <p:cNvSpPr txBox="1"/>
            <p:nvPr/>
          </p:nvSpPr>
          <p:spPr>
            <a:xfrm>
              <a:off x="6854326" y="679743"/>
              <a:ext cx="4880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bg1"/>
                  </a:solidFill>
                  <a:ea typeface="FZShuTi" pitchFamily="2" charset="-122"/>
                  <a:cs typeface="Arial" pitchFamily="34" charset="0"/>
                </a:rPr>
                <a:t>Conclusion</a:t>
              </a:r>
              <a:endParaRPr lang="ko-KR" altLang="en-US" sz="16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7" name="Slide Number Placeholder 5">
            <a:extLst>
              <a:ext uri="{FF2B5EF4-FFF2-40B4-BE49-F238E27FC236}">
                <a16:creationId xmlns:a16="http://schemas.microsoft.com/office/drawing/2014/main" id="{D2F74884-A3ED-0AAB-EDC9-AFAF2DF25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35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5B3180-AC7B-EDEB-E4A4-B74EB08AFB9F}"/>
              </a:ext>
            </a:extLst>
          </p:cNvPr>
          <p:cNvSpPr txBox="1"/>
          <p:nvPr/>
        </p:nvSpPr>
        <p:spPr>
          <a:xfrm>
            <a:off x="6923432" y="3468366"/>
            <a:ext cx="813702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en-US" altLang="ko-KR" sz="1400" dirty="0">
                <a:solidFill>
                  <a:srgbClr val="FFC000"/>
                </a:solidFill>
                <a:cs typeface="Arial" pitchFamily="34" charset="0"/>
              </a:rPr>
              <a:t>(Deductive) Top-Down versus (Inductive) Bottom-Up</a:t>
            </a:r>
            <a:endParaRPr lang="ko-KR" altLang="en-US" sz="1400" dirty="0">
              <a:solidFill>
                <a:srgbClr val="FFC000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822437-166A-34C0-0C86-DCC8E5285F7E}"/>
              </a:ext>
            </a:extLst>
          </p:cNvPr>
          <p:cNvSpPr txBox="1"/>
          <p:nvPr/>
        </p:nvSpPr>
        <p:spPr>
          <a:xfrm>
            <a:off x="6914148" y="4586449"/>
            <a:ext cx="5058112" cy="3231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500" dirty="0">
                <a:solidFill>
                  <a:srgbClr val="FFC000"/>
                </a:solidFill>
                <a:cs typeface="Arial" pitchFamily="34" charset="0"/>
              </a:rPr>
              <a:t>Explorations into a Prospective Metacognition Module (MM)</a:t>
            </a:r>
            <a:endParaRPr lang="ko-KR" altLang="en-US" sz="1500" dirty="0">
              <a:solidFill>
                <a:srgbClr val="FFC000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7773E8-380E-5916-8449-167B50DA61F1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D510F6-3F5A-7626-2404-807086A504BF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108799-E4AE-C3C1-3323-596FB6BBF7A9}"/>
              </a:ext>
            </a:extLst>
          </p:cNvPr>
          <p:cNvSpPr txBox="1"/>
          <p:nvPr/>
        </p:nvSpPr>
        <p:spPr>
          <a:xfrm>
            <a:off x="689364" y="-94268"/>
            <a:ext cx="804073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Recap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878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4F855-1194-B2DF-A4F4-E1C529478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4280E7-1330-B8D2-0947-7F3206D48C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0"/>
            <a:ext cx="609069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3D7BE5-88D5-C564-A5CE-63DF64D7F307}"/>
              </a:ext>
            </a:extLst>
          </p:cNvPr>
          <p:cNvSpPr/>
          <p:nvPr/>
        </p:nvSpPr>
        <p:spPr>
          <a:xfrm>
            <a:off x="3314700" y="2745303"/>
            <a:ext cx="8877300" cy="144359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300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ECDB99-2E1C-1D0A-8E3C-869A8E508827}"/>
              </a:ext>
            </a:extLst>
          </p:cNvPr>
          <p:cNvSpPr/>
          <p:nvPr/>
        </p:nvSpPr>
        <p:spPr>
          <a:xfrm>
            <a:off x="6082749" y="0"/>
            <a:ext cx="6109252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FD626-7281-6C44-E1A9-673946C7A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36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762EEA-9E70-3F2A-9721-5A5AD3D1BA20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2DC4B-15D6-39FF-D332-EED8C1BF2431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BB9E52-8B92-146A-99F2-7AB8371DC915}"/>
              </a:ext>
            </a:extLst>
          </p:cNvPr>
          <p:cNvSpPr/>
          <p:nvPr/>
        </p:nvSpPr>
        <p:spPr>
          <a:xfrm flipH="1">
            <a:off x="4394169" y="2658767"/>
            <a:ext cx="7797830" cy="1440989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055468-AB99-5D66-628D-05CFC3D7DBDF}"/>
              </a:ext>
            </a:extLst>
          </p:cNvPr>
          <p:cNvSpPr txBox="1"/>
          <p:nvPr/>
        </p:nvSpPr>
        <p:spPr>
          <a:xfrm>
            <a:off x="4693111" y="2845388"/>
            <a:ext cx="6936849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Thank you very much for your time and attention!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C7139C-6613-6E9E-78C7-30184ADF3E98}"/>
              </a:ext>
            </a:extLst>
          </p:cNvPr>
          <p:cNvSpPr txBox="1"/>
          <p:nvPr/>
        </p:nvSpPr>
        <p:spPr>
          <a:xfrm>
            <a:off x="4650114" y="3134506"/>
            <a:ext cx="691466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Questions?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307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AEB8D-9AAC-5756-AB82-85004227A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A91634-B458-C132-55B9-6033D45CE0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6090698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1A6516-BAF0-57E8-0BD0-E8AEA7D306E9}"/>
              </a:ext>
            </a:extLst>
          </p:cNvPr>
          <p:cNvSpPr/>
          <p:nvPr/>
        </p:nvSpPr>
        <p:spPr>
          <a:xfrm>
            <a:off x="6091707" y="0"/>
            <a:ext cx="6100294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787C455-971C-828A-875E-D2C343B7D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8CE3D9-7A9E-5849-90B0-8E1C76DD4003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FDF985-980B-CD2F-7663-41430B77405C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40BF1-2C8D-D0EC-23FE-7C5E9DBB110F}"/>
              </a:ext>
            </a:extLst>
          </p:cNvPr>
          <p:cNvSpPr/>
          <p:nvPr/>
        </p:nvSpPr>
        <p:spPr>
          <a:xfrm flipH="1">
            <a:off x="4457780" y="2658767"/>
            <a:ext cx="7734220" cy="1440989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42A57B-6FEB-CCCC-EB7C-6FEAD6113052}"/>
              </a:ext>
            </a:extLst>
          </p:cNvPr>
          <p:cNvSpPr txBox="1"/>
          <p:nvPr/>
        </p:nvSpPr>
        <p:spPr>
          <a:xfrm>
            <a:off x="4723040" y="2709100"/>
            <a:ext cx="555004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1 Introduction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BB858B-D0A3-89C8-F128-704AB56EA1D5}"/>
              </a:ext>
            </a:extLst>
          </p:cNvPr>
          <p:cNvSpPr txBox="1"/>
          <p:nvPr/>
        </p:nvSpPr>
        <p:spPr>
          <a:xfrm>
            <a:off x="5178681" y="3372398"/>
            <a:ext cx="821533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en-US" altLang="ko-KR" sz="2000" dirty="0">
                <a:solidFill>
                  <a:srgbClr val="FFC000"/>
                </a:solidFill>
                <a:cs typeface="Arial" pitchFamily="34" charset="0"/>
              </a:rPr>
              <a:t>CAA Inductive Reasoning (IndR) Approaches have been largely unexplored…</a:t>
            </a:r>
            <a:endParaRPr lang="ko-KR" altLang="en-US" sz="2000" dirty="0">
              <a:solidFill>
                <a:srgbClr val="FFC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500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45F18-D391-56B3-A2B9-262510076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81B54DB-D3DD-28B7-12CE-A57D25D5DC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02247" y="913271"/>
            <a:ext cx="4839246" cy="54488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D58D47-CE63-8141-7E42-47BDEC68EC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86C71-F421-B4AF-2156-32DCCFE2A2BE}"/>
              </a:ext>
            </a:extLst>
          </p:cNvPr>
          <p:cNvSpPr txBox="1"/>
          <p:nvPr/>
        </p:nvSpPr>
        <p:spPr>
          <a:xfrm>
            <a:off x="679937" y="0"/>
            <a:ext cx="594946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1 Introduction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464A158-5C0C-F517-C1F2-75F81471BA3D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1EC4F23-82A8-8CBF-4CD6-591F72EA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320248A-F17A-E61F-0965-D3819C3E5070}"/>
              </a:ext>
            </a:extLst>
          </p:cNvPr>
          <p:cNvSpPr/>
          <p:nvPr/>
        </p:nvSpPr>
        <p:spPr>
          <a:xfrm flipH="1">
            <a:off x="914396" y="914400"/>
            <a:ext cx="7469750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6684D1E-3B40-FA3A-77F2-8C5C08CF5206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FB885B6-59A9-F598-A00B-0D38B65C1DE1}"/>
              </a:ext>
            </a:extLst>
          </p:cNvPr>
          <p:cNvSpPr/>
          <p:nvPr/>
        </p:nvSpPr>
        <p:spPr>
          <a:xfrm flipH="1">
            <a:off x="922861" y="914400"/>
            <a:ext cx="7461285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1B95BA96-ABEC-ABEF-D5EA-5B68CC8E0F77}"/>
              </a:ext>
            </a:extLst>
          </p:cNvPr>
          <p:cNvSpPr txBox="1">
            <a:spLocks/>
          </p:cNvSpPr>
          <p:nvPr/>
        </p:nvSpPr>
        <p:spPr>
          <a:xfrm>
            <a:off x="1164473" y="1118715"/>
            <a:ext cx="707588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Aristotle/Ptolemy/Galileo &amp; Kepler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C000"/>
              </a:solidFill>
            </a:endParaRPr>
          </a:p>
          <a:p>
            <a:pPr marL="548640" lvl="1" indent="0">
              <a:buNone/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FE915-B819-0329-D4F5-23050E0990B7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F7E2C0-EC34-C51B-8DFE-B2C1EF0983D5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B2D561-B2FD-868B-50F6-302ABAA73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571223"/>
            <a:ext cx="7482626" cy="45007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C999C2-41BB-8486-93B6-505C54547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233" y="1572127"/>
            <a:ext cx="1661866" cy="17004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D6F7A7-9E40-B643-BF69-527C33B684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4146" y="1571223"/>
            <a:ext cx="3271233" cy="450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20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5255D-932F-5A0E-39BE-EFCACA4D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59D115-8608-46CD-B61F-2E60590981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6B1A97-DD4F-3CB3-0673-42031910E978}"/>
              </a:ext>
            </a:extLst>
          </p:cNvPr>
          <p:cNvSpPr txBox="1"/>
          <p:nvPr/>
        </p:nvSpPr>
        <p:spPr>
          <a:xfrm>
            <a:off x="679937" y="0"/>
            <a:ext cx="594946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1 Introduction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2E6C95-4DFD-363D-318D-C831CDD679F7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915B799-CA56-264C-A9F7-657BB95A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4372775-B673-D1D4-2684-2DCF37114000}"/>
              </a:ext>
            </a:extLst>
          </p:cNvPr>
          <p:cNvSpPr/>
          <p:nvPr/>
        </p:nvSpPr>
        <p:spPr>
          <a:xfrm flipH="1">
            <a:off x="914396" y="914400"/>
            <a:ext cx="7469749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838FE8F-9EA3-3BA4-A2E5-532999F81EF7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03B5D91-B114-AD82-AA11-717875816D29}"/>
              </a:ext>
            </a:extLst>
          </p:cNvPr>
          <p:cNvSpPr/>
          <p:nvPr/>
        </p:nvSpPr>
        <p:spPr>
          <a:xfrm flipH="1">
            <a:off x="922861" y="914400"/>
            <a:ext cx="7461285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84492E1-6F33-412A-3E9E-2DD58FD37C81}"/>
              </a:ext>
            </a:extLst>
          </p:cNvPr>
          <p:cNvSpPr txBox="1">
            <a:spLocks/>
          </p:cNvSpPr>
          <p:nvPr/>
        </p:nvSpPr>
        <p:spPr>
          <a:xfrm>
            <a:off x="1164473" y="1118715"/>
            <a:ext cx="707588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Aristotle &amp; Apollo 15 Hammer-Feather Drop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C000"/>
              </a:solidFill>
            </a:endParaRPr>
          </a:p>
          <a:p>
            <a:pPr marL="548640" lvl="1" indent="0">
              <a:buNone/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3B31CA-037F-07F0-53BE-970CF530C448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4B2C2-4697-D6CB-5EAF-53B3236047CD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C65AAC-0FE8-E149-E735-903F80E3D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528" y="1572127"/>
            <a:ext cx="7229746" cy="40863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687991-0B78-32A9-ED91-4E9209906AB4}"/>
              </a:ext>
            </a:extLst>
          </p:cNvPr>
          <p:cNvSpPr txBox="1"/>
          <p:nvPr/>
        </p:nvSpPr>
        <p:spPr>
          <a:xfrm>
            <a:off x="1165303" y="6086037"/>
            <a:ext cx="732899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i="1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Source: National Aeronautics and Space Administration (NASA)</a:t>
            </a:r>
            <a:endParaRPr lang="ko-KR" altLang="en-US" sz="1200" i="1" dirty="0">
              <a:solidFill>
                <a:schemeClr val="bg1">
                  <a:lumMod val="65000"/>
                </a:schemeClr>
              </a:solidFill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9AB280-273D-BB55-43C3-AB34CDC4B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16" y="1577296"/>
            <a:ext cx="3812005" cy="449612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929309D-A980-A88D-DF7C-8BF9B7E3CCCC}"/>
              </a:ext>
            </a:extLst>
          </p:cNvPr>
          <p:cNvSpPr/>
          <p:nvPr/>
        </p:nvSpPr>
        <p:spPr>
          <a:xfrm>
            <a:off x="4718756" y="1580147"/>
            <a:ext cx="3767517" cy="44858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9C6539-BD23-43A7-2FA7-FB97163EB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909" y="1974218"/>
            <a:ext cx="3429000" cy="3372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DF84E7-1CC8-930D-71B9-AC599DB90C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384146" y="1571223"/>
            <a:ext cx="3271233" cy="450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26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F346A-73EB-4247-402C-93E419F52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C8DA0AB-771D-6473-A793-F6CCD4C4B0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08EF0D-8434-224F-69F8-5FB0C568F7BD}"/>
              </a:ext>
            </a:extLst>
          </p:cNvPr>
          <p:cNvSpPr txBox="1"/>
          <p:nvPr/>
        </p:nvSpPr>
        <p:spPr>
          <a:xfrm>
            <a:off x="679937" y="0"/>
            <a:ext cx="594946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1 Introduction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2B253D2-4694-356E-C9DE-DD191B6170A7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4D08872-9F27-0C83-7D62-12ACF2DBC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6DAD6F2-41BE-9CB9-DC77-E0A3D229BCAF}"/>
              </a:ext>
            </a:extLst>
          </p:cNvPr>
          <p:cNvSpPr/>
          <p:nvPr/>
        </p:nvSpPr>
        <p:spPr>
          <a:xfrm flipH="1">
            <a:off x="914396" y="914400"/>
            <a:ext cx="7456871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F953CBC-A96E-1258-85EF-3ED13845CDE5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8F46674-D9BB-118D-D5C9-09A3EF98BCAB}"/>
              </a:ext>
            </a:extLst>
          </p:cNvPr>
          <p:cNvSpPr/>
          <p:nvPr/>
        </p:nvSpPr>
        <p:spPr>
          <a:xfrm flipH="1">
            <a:off x="922861" y="914400"/>
            <a:ext cx="7448407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44F761D-09B6-C16E-D2E2-D9683F20BA12}"/>
              </a:ext>
            </a:extLst>
          </p:cNvPr>
          <p:cNvSpPr txBox="1">
            <a:spLocks/>
          </p:cNvSpPr>
          <p:nvPr/>
        </p:nvSpPr>
        <p:spPr>
          <a:xfrm>
            <a:off x="1164473" y="1118715"/>
            <a:ext cx="758649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At the event horizon, even light cannot escape…</a:t>
            </a: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D78A5-2B4D-CD3F-8C71-C7B06B9BBF44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8A917D-14E1-E287-4EB9-37E9C4BB1957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31E0F-3D56-C73A-FA28-73345B10E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557867"/>
            <a:ext cx="7469747" cy="43535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5486808-8CC5-9E1B-A899-C8BDF6FFFC8B}"/>
              </a:ext>
            </a:extLst>
          </p:cNvPr>
          <p:cNvSpPr txBox="1"/>
          <p:nvPr/>
        </p:nvSpPr>
        <p:spPr>
          <a:xfrm>
            <a:off x="1178182" y="5903550"/>
            <a:ext cx="732899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i="1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Source: U.S. Department of Energy and Sophia Dagnello, National Radio Astronomy Observatory (NRAO)/Associated Universities (AUI)/National Science Foundation (NSF)</a:t>
            </a:r>
            <a:endParaRPr lang="ko-KR" altLang="en-US" sz="1200" i="1" dirty="0">
              <a:solidFill>
                <a:schemeClr val="bg1">
                  <a:lumMod val="65000"/>
                </a:schemeClr>
              </a:solidFill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1D275E-5B57-BC5B-E749-E86650E03A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146" y="1571224"/>
            <a:ext cx="3271233" cy="4340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B39485-95B2-43B4-9816-A39CBF365D4E}"/>
              </a:ext>
            </a:extLst>
          </p:cNvPr>
          <p:cNvSpPr txBox="1"/>
          <p:nvPr/>
        </p:nvSpPr>
        <p:spPr>
          <a:xfrm>
            <a:off x="1189822" y="1949985"/>
            <a:ext cx="420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Einstein, Schwarzschild, Oppenheimer…</a:t>
            </a:r>
          </a:p>
        </p:txBody>
      </p:sp>
    </p:spTree>
    <p:extLst>
      <p:ext uri="{BB962C8B-B14F-4D97-AF65-F5344CB8AC3E}">
        <p14:creationId xmlns:p14="http://schemas.microsoft.com/office/powerpoint/2010/main" val="2005043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ABD56-1B1F-2783-2FE5-E9BA6BF4F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000B31-3EB9-CCE6-A99D-35EF26239F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24EE18-178D-BEF3-424A-C51F32EB55E0}"/>
              </a:ext>
            </a:extLst>
          </p:cNvPr>
          <p:cNvSpPr txBox="1"/>
          <p:nvPr/>
        </p:nvSpPr>
        <p:spPr>
          <a:xfrm>
            <a:off x="679937" y="0"/>
            <a:ext cx="594946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1 Introduction cont’d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08701CF-D5C2-4739-3FB8-6E009FAEFAD8}"/>
              </a:ext>
            </a:extLst>
          </p:cNvPr>
          <p:cNvSpPr/>
          <p:nvPr/>
        </p:nvSpPr>
        <p:spPr>
          <a:xfrm>
            <a:off x="804334" y="812800"/>
            <a:ext cx="10922000" cy="5630332"/>
          </a:xfrm>
          <a:prstGeom prst="roundRect">
            <a:avLst>
              <a:gd name="adj" fmla="val 1150"/>
            </a:avLst>
          </a:prstGeom>
          <a:noFill/>
          <a:effectLst>
            <a:outerShdw blurRad="50800" dist="38100" dir="8100000" algn="tr" rotWithShape="0">
              <a:srgbClr val="FF8407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49CC8CA-BF48-E97E-0D99-EF86847E0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EF0FBCD-A401-976D-3D1B-ABDA570C9733}"/>
              </a:ext>
            </a:extLst>
          </p:cNvPr>
          <p:cNvSpPr/>
          <p:nvPr/>
        </p:nvSpPr>
        <p:spPr>
          <a:xfrm flipH="1">
            <a:off x="914396" y="914400"/>
            <a:ext cx="7456871" cy="5435599"/>
          </a:xfrm>
          <a:prstGeom prst="roundRect">
            <a:avLst>
              <a:gd name="adj" fmla="val 508"/>
            </a:avLst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E7C1431-3018-641B-0729-8E79BE206C2F}"/>
              </a:ext>
            </a:extLst>
          </p:cNvPr>
          <p:cNvSpPr/>
          <p:nvPr/>
        </p:nvSpPr>
        <p:spPr>
          <a:xfrm flipH="1">
            <a:off x="10921999" y="905933"/>
            <a:ext cx="702728" cy="5435599"/>
          </a:xfrm>
          <a:prstGeom prst="roundRect">
            <a:avLst>
              <a:gd name="adj" fmla="val 4123"/>
            </a:avLst>
          </a:prstGeom>
          <a:solidFill>
            <a:srgbClr val="0007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8176678-7FF6-3DA2-ADCE-9B5312E30D1E}"/>
              </a:ext>
            </a:extLst>
          </p:cNvPr>
          <p:cNvSpPr/>
          <p:nvPr/>
        </p:nvSpPr>
        <p:spPr>
          <a:xfrm flipH="1">
            <a:off x="922861" y="914400"/>
            <a:ext cx="7448407" cy="5435599"/>
          </a:xfrm>
          <a:prstGeom prst="roundRect">
            <a:avLst>
              <a:gd name="adj" fmla="val 508"/>
            </a:avLst>
          </a:prstGeom>
          <a:solidFill>
            <a:srgbClr val="06CFAD">
              <a:alpha val="10492"/>
            </a:srgbClr>
          </a:soli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E15869CD-C262-3B35-1428-E060D25319D7}"/>
              </a:ext>
            </a:extLst>
          </p:cNvPr>
          <p:cNvSpPr txBox="1">
            <a:spLocks/>
          </p:cNvSpPr>
          <p:nvPr/>
        </p:nvSpPr>
        <p:spPr>
          <a:xfrm>
            <a:off x="1164473" y="1118715"/>
            <a:ext cx="7586495" cy="839178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FFC000"/>
                </a:solidFill>
              </a:rPr>
              <a:t>Monotonic versus Non-monotonic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FFC000"/>
              </a:solidFill>
            </a:endParaRPr>
          </a:p>
          <a:p>
            <a:pPr marL="548640" lvl="1" indent="0">
              <a:buNone/>
            </a:pPr>
            <a:endParaRPr lang="en-US" sz="1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9376FD-9368-3D9F-7B43-6471DFBF7779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25EA2A-4B6D-49E4-33D4-AB9A322AE503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8DBB50-E4F8-5449-2B66-F868C3318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1557867"/>
            <a:ext cx="7469747" cy="4353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B77651-03C8-8F95-88B1-4D0E89DD39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84146" y="1571224"/>
            <a:ext cx="3271233" cy="43401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3F819C-C46B-32A9-AEC8-B26774AB8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565184"/>
            <a:ext cx="7461956" cy="39889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CE3E0D-8CA1-4023-F1E5-EC67C1FC338F}"/>
              </a:ext>
            </a:extLst>
          </p:cNvPr>
          <p:cNvSpPr/>
          <p:nvPr/>
        </p:nvSpPr>
        <p:spPr>
          <a:xfrm>
            <a:off x="914401" y="5531556"/>
            <a:ext cx="7461956" cy="37253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8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32E05-1BE6-7C11-EDF6-F1AEEE261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F1B20D-8A48-0AC1-0D64-0ED99F69E6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609069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6CB07B-1B9A-3224-7E15-8701195B5AE1}"/>
              </a:ext>
            </a:extLst>
          </p:cNvPr>
          <p:cNvSpPr/>
          <p:nvPr/>
        </p:nvSpPr>
        <p:spPr>
          <a:xfrm>
            <a:off x="3314700" y="2745303"/>
            <a:ext cx="8877300" cy="144359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3000">
                <a:schemeClr val="tx1">
                  <a:alpha val="40000"/>
                </a:schemeClr>
              </a:gs>
              <a:gs pos="100000">
                <a:schemeClr val="tx1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0F42A-2798-37D8-9FD9-D143A344E863}"/>
              </a:ext>
            </a:extLst>
          </p:cNvPr>
          <p:cNvSpPr/>
          <p:nvPr/>
        </p:nvSpPr>
        <p:spPr>
          <a:xfrm>
            <a:off x="6091707" y="0"/>
            <a:ext cx="6100294" cy="6858000"/>
          </a:xfrm>
          <a:prstGeom prst="rect">
            <a:avLst/>
          </a:prstGeom>
          <a:solidFill>
            <a:srgbClr val="0006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29199CD-47D5-138F-00B2-DFACC5055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7200" y="6492875"/>
            <a:ext cx="2743200" cy="365125"/>
          </a:xfrm>
        </p:spPr>
        <p:txBody>
          <a:bodyPr/>
          <a:lstStyle/>
          <a:p>
            <a:fld id="{8C0020F0-0980-6840-A195-5FFD22579C8E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272346-A24B-2EE3-AC29-50019187D8C0}"/>
              </a:ext>
            </a:extLst>
          </p:cNvPr>
          <p:cNvSpPr txBox="1"/>
          <p:nvPr/>
        </p:nvSpPr>
        <p:spPr>
          <a:xfrm>
            <a:off x="90482" y="6521206"/>
            <a:ext cx="600551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cs typeface="Arial" pitchFamily="34" charset="0"/>
              </a:rPr>
              <a:t>Future Computing 2026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511684-684D-9E90-CBD0-AF23BDBF037A}"/>
              </a:ext>
            </a:extLst>
          </p:cNvPr>
          <p:cNvSpPr txBox="1"/>
          <p:nvPr/>
        </p:nvSpPr>
        <p:spPr>
          <a:xfrm>
            <a:off x="3997842" y="6524772"/>
            <a:ext cx="417859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Prototype Pseudo-Metacognition Module for AI Reasoning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949EDE-2082-3BA2-5C35-D2B9A0643888}"/>
              </a:ext>
            </a:extLst>
          </p:cNvPr>
          <p:cNvSpPr/>
          <p:nvPr/>
        </p:nvSpPr>
        <p:spPr>
          <a:xfrm flipH="1">
            <a:off x="4457780" y="2658767"/>
            <a:ext cx="7734220" cy="1440989"/>
          </a:xfrm>
          <a:prstGeom prst="rect">
            <a:avLst/>
          </a:prstGeom>
          <a:gradFill flip="none" rotWithShape="0">
            <a:gsLst>
              <a:gs pos="0">
                <a:srgbClr val="0A0802"/>
              </a:gs>
              <a:gs pos="67023">
                <a:srgbClr val="1B5579">
                  <a:lumMod val="93127"/>
                  <a:lumOff val="6873"/>
                </a:srgbClr>
              </a:gs>
              <a:gs pos="36006">
                <a:srgbClr val="1F597C"/>
              </a:gs>
              <a:gs pos="51000">
                <a:srgbClr val="2779AC">
                  <a:lumMod val="98887"/>
                  <a:lumOff val="1113"/>
                  <a:alpha val="77260"/>
                </a:srgbClr>
              </a:gs>
              <a:gs pos="100000">
                <a:srgbClr val="000609"/>
              </a:gs>
            </a:gsLst>
            <a:lin ang="2700000" scaled="0"/>
            <a:tileRect/>
          </a:gradFill>
          <a:ln>
            <a:noFill/>
          </a:ln>
          <a:effectLst>
            <a:outerShdw blurRad="148436" dist="76199" dir="8220000" sx="99229" sy="99229" algn="tr" rotWithShape="0">
              <a:srgbClr val="D87007">
                <a:alpha val="73869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592" dirty="0">
              <a:solidFill>
                <a:srgbClr val="12608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F6609E-27E4-0CF3-FF93-D1C387FF216E}"/>
              </a:ext>
            </a:extLst>
          </p:cNvPr>
          <p:cNvSpPr txBox="1"/>
          <p:nvPr/>
        </p:nvSpPr>
        <p:spPr>
          <a:xfrm>
            <a:off x="4723040" y="2709100"/>
            <a:ext cx="555004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2 Background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7A4A8D-C607-99B5-DD45-5DC16AB16F02}"/>
              </a:ext>
            </a:extLst>
          </p:cNvPr>
          <p:cNvSpPr txBox="1"/>
          <p:nvPr/>
        </p:nvSpPr>
        <p:spPr>
          <a:xfrm>
            <a:off x="5179291" y="3375693"/>
            <a:ext cx="7012710" cy="995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en-US" altLang="ko-KR" sz="2000" dirty="0">
                <a:solidFill>
                  <a:srgbClr val="FFC000"/>
                </a:solidFill>
                <a:cs typeface="Arial" pitchFamily="34" charset="0"/>
              </a:rPr>
              <a:t>A Pragmatic Reasoning Method &amp; Reasoning Behavior for CAA: Case-Based Reasoning (CBR)-&gt;Graph-Based Reasoning (GBR)</a:t>
            </a:r>
          </a:p>
          <a:p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161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2035</Words>
  <Application>Microsoft Macintosh PowerPoint</Application>
  <PresentationFormat>Widescreen</PresentationFormat>
  <Paragraphs>471</Paragraphs>
  <Slides>36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Aptos</vt:lpstr>
      <vt:lpstr>Aptos Display</vt:lpstr>
      <vt:lpstr>Arial</vt:lpstr>
      <vt:lpstr>FZShuTi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Vit Tall</dc:creator>
  <cp:lastModifiedBy>Steve Chan</cp:lastModifiedBy>
  <cp:revision>75</cp:revision>
  <cp:lastPrinted>2026-04-21T12:59:56Z</cp:lastPrinted>
  <dcterms:created xsi:type="dcterms:W3CDTF">2026-04-16T21:51:39Z</dcterms:created>
  <dcterms:modified xsi:type="dcterms:W3CDTF">2026-04-21T13:04:28Z</dcterms:modified>
</cp:coreProperties>
</file>