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1"/>
  </p:notesMasterIdLst>
  <p:sldIdLst>
    <p:sldId id="256" r:id="rId2"/>
    <p:sldId id="257" r:id="rId3"/>
    <p:sldId id="258" r:id="rId4"/>
    <p:sldId id="259" r:id="rId5"/>
    <p:sldId id="260" r:id="rId6"/>
    <p:sldId id="261" r:id="rId7"/>
    <p:sldId id="263" r:id="rId8"/>
    <p:sldId id="262" r:id="rId9"/>
    <p:sldId id="267" r:id="rId10"/>
    <p:sldId id="268" r:id="rId11"/>
    <p:sldId id="264" r:id="rId12"/>
    <p:sldId id="269" r:id="rId13"/>
    <p:sldId id="265" r:id="rId14"/>
    <p:sldId id="266" r:id="rId15"/>
    <p:sldId id="270" r:id="rId16"/>
    <p:sldId id="271" r:id="rId17"/>
    <p:sldId id="272" r:id="rId18"/>
    <p:sldId id="274" r:id="rId19"/>
    <p:sldId id="275" r:id="rId2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25FF"/>
    <a:srgbClr val="0098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05"/>
    <p:restoredTop sz="90620"/>
  </p:normalViewPr>
  <p:slideViewPr>
    <p:cSldViewPr snapToGrid="0" snapToObjects="1">
      <p:cViewPr>
        <p:scale>
          <a:sx n="65" d="100"/>
          <a:sy n="65" d="100"/>
        </p:scale>
        <p:origin x="-2059" y="-39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5A643-3A72-CA40-B066-03E0A22E1909}" type="datetimeFigureOut">
              <a:rPr kumimoji="1" lang="ja-JP" altLang="en-US" smtClean="0"/>
              <a:t>2024/11/17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58B55-2AA0-FD4F-BD77-040B07902A0B}" type="slidenum">
              <a:rPr kumimoji="1" lang="ja-JP" altLang="en-US" smtClean="0"/>
              <a:t>‹#›</a:t>
            </a:fld>
            <a:endParaRPr kumimoji="1" lang="ja-JP" altLang="en-US"/>
          </a:p>
        </p:txBody>
      </p:sp>
    </p:spTree>
    <p:extLst>
      <p:ext uri="{BB962C8B-B14F-4D97-AF65-F5344CB8AC3E}">
        <p14:creationId xmlns:p14="http://schemas.microsoft.com/office/powerpoint/2010/main" val="14506127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7D58B55-2AA0-FD4F-BD77-040B07902A0B}" type="slidenum">
              <a:rPr kumimoji="1" lang="ja-JP" altLang="en-US" smtClean="0"/>
              <a:t>3</a:t>
            </a:fld>
            <a:endParaRPr kumimoji="1" lang="ja-JP" altLang="en-US"/>
          </a:p>
        </p:txBody>
      </p:sp>
    </p:spTree>
    <p:extLst>
      <p:ext uri="{BB962C8B-B14F-4D97-AF65-F5344CB8AC3E}">
        <p14:creationId xmlns:p14="http://schemas.microsoft.com/office/powerpoint/2010/main" val="1163071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7D58B55-2AA0-FD4F-BD77-040B07902A0B}" type="slidenum">
              <a:rPr kumimoji="1" lang="ja-JP" altLang="en-US" smtClean="0"/>
              <a:t>4</a:t>
            </a:fld>
            <a:endParaRPr kumimoji="1" lang="ja-JP" altLang="en-US"/>
          </a:p>
        </p:txBody>
      </p:sp>
    </p:spTree>
    <p:extLst>
      <p:ext uri="{BB962C8B-B14F-4D97-AF65-F5344CB8AC3E}">
        <p14:creationId xmlns:p14="http://schemas.microsoft.com/office/powerpoint/2010/main" val="3501534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81435C0-65C2-910C-9080-790428CC47C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xmlns="" id="{25A55C52-DDDB-0CDC-516F-AFF0F331FCA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xmlns="" id="{E96A5C59-31A4-FBDD-ED1C-966237B580C9}"/>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xmlns="" id="{0C2853B2-9321-7235-5896-66480E8414AD}"/>
              </a:ext>
            </a:extLst>
          </p:cNvPr>
          <p:cNvSpPr>
            <a:spLocks noGrp="1"/>
          </p:cNvSpPr>
          <p:nvPr>
            <p:ph type="sldNum" sz="quarter" idx="5"/>
          </p:nvPr>
        </p:nvSpPr>
        <p:spPr/>
        <p:txBody>
          <a:bodyPr/>
          <a:lstStyle/>
          <a:p>
            <a:fld id="{67D58B55-2AA0-FD4F-BD77-040B07902A0B}" type="slidenum">
              <a:rPr kumimoji="1" lang="ja-JP" altLang="en-US" smtClean="0"/>
              <a:t>5</a:t>
            </a:fld>
            <a:endParaRPr kumimoji="1" lang="ja-JP" altLang="en-US"/>
          </a:p>
        </p:txBody>
      </p:sp>
    </p:spTree>
    <p:extLst>
      <p:ext uri="{BB962C8B-B14F-4D97-AF65-F5344CB8AC3E}">
        <p14:creationId xmlns:p14="http://schemas.microsoft.com/office/powerpoint/2010/main" val="786744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7D58B55-2AA0-FD4F-BD77-040B07902A0B}" type="slidenum">
              <a:rPr kumimoji="1" lang="ja-JP" altLang="en-US" smtClean="0"/>
              <a:t>6</a:t>
            </a:fld>
            <a:endParaRPr kumimoji="1" lang="ja-JP" altLang="en-US"/>
          </a:p>
        </p:txBody>
      </p:sp>
    </p:spTree>
    <p:extLst>
      <p:ext uri="{BB962C8B-B14F-4D97-AF65-F5344CB8AC3E}">
        <p14:creationId xmlns:p14="http://schemas.microsoft.com/office/powerpoint/2010/main" val="1552309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7D58B55-2AA0-FD4F-BD77-040B07902A0B}" type="slidenum">
              <a:rPr kumimoji="1" lang="ja-JP" altLang="en-US" smtClean="0"/>
              <a:t>8</a:t>
            </a:fld>
            <a:endParaRPr kumimoji="1" lang="ja-JP" altLang="en-US"/>
          </a:p>
        </p:txBody>
      </p:sp>
    </p:spTree>
    <p:extLst>
      <p:ext uri="{BB962C8B-B14F-4D97-AF65-F5344CB8AC3E}">
        <p14:creationId xmlns:p14="http://schemas.microsoft.com/office/powerpoint/2010/main" val="1538259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185768F-306A-C87D-6408-F3D915907DF2}"/>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xmlns="" id="{3D9DB249-8F02-D7A0-42A9-8677AD17C26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xmlns="" id="{B6BAFC37-B38D-84E5-1B5F-ACE318DED827}"/>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5" name="フッター プレースホルダー 4">
            <a:extLst>
              <a:ext uri="{FF2B5EF4-FFF2-40B4-BE49-F238E27FC236}">
                <a16:creationId xmlns:a16="http://schemas.microsoft.com/office/drawing/2014/main" xmlns="" id="{31785593-96FE-F4BE-E0B7-B7813380DE5D}"/>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xmlns="" id="{B9E94CCD-CB51-2651-9E51-819C5F69DC6F}"/>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24456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D43A4663-CCFF-C0CD-274B-58BCFB2F764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E4423B37-4F81-3CCF-2E8E-6289447BFB6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64993471-AF7A-6795-97DB-8B643068FCA8}"/>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5" name="フッター プレースホルダー 4">
            <a:extLst>
              <a:ext uri="{FF2B5EF4-FFF2-40B4-BE49-F238E27FC236}">
                <a16:creationId xmlns:a16="http://schemas.microsoft.com/office/drawing/2014/main" xmlns="" id="{5DF9470B-0D00-0F0B-E379-D1471B1FB663}"/>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xmlns="" id="{36E170F8-CFF6-5A9F-0F8D-98A42DA70110}"/>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28592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xmlns="" id="{554B31A5-ABC2-E554-CD45-8B767EE0976D}"/>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FB630BAA-D8F7-E7E9-EC24-C9DE479B975C}"/>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B0F73351-640D-5D53-1FE8-8554AE9FC5B8}"/>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5" name="フッター プレースホルダー 4">
            <a:extLst>
              <a:ext uri="{FF2B5EF4-FFF2-40B4-BE49-F238E27FC236}">
                <a16:creationId xmlns:a16="http://schemas.microsoft.com/office/drawing/2014/main" xmlns="" id="{973A02D2-E2E8-632D-C2DD-2C0ECCC90DBD}"/>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xmlns="" id="{E7FD96CC-E5F0-509B-2ECF-D1AE71004230}"/>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10489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99FC431-C200-1E7F-F5A4-FE6AE5CBE6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1001933C-EA3C-AE98-7736-1F8DEB5E0D0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CEEE80E6-CC28-E144-B627-D4FF1BBA1220}"/>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5" name="フッター プレースホルダー 4">
            <a:extLst>
              <a:ext uri="{FF2B5EF4-FFF2-40B4-BE49-F238E27FC236}">
                <a16:creationId xmlns:a16="http://schemas.microsoft.com/office/drawing/2014/main" xmlns="" id="{C5D32D1A-749F-3F44-1C4A-C7AE43930C83}"/>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xmlns="" id="{5EDF2698-575F-99CD-77E3-9945C4E3D5DC}"/>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22088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6BBF5481-D7F7-8201-2C2E-82CA91E9D482}"/>
              </a:ext>
            </a:extLst>
          </p:cNvPr>
          <p:cNvSpPr>
            <a:spLocks noGrp="1"/>
          </p:cNvSpPr>
          <p:nvPr>
            <p:ph type="title"/>
          </p:nvPr>
        </p:nvSpPr>
        <p:spPr>
          <a:xfrm>
            <a:off x="623887" y="1709738"/>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C2FA6905-948E-F962-F0EE-E71DDBF8F07C}"/>
              </a:ext>
            </a:extLst>
          </p:cNvPr>
          <p:cNvSpPr>
            <a:spLocks noGrp="1"/>
          </p:cNvSpPr>
          <p:nvPr>
            <p:ph type="body" idx="1"/>
          </p:nvPr>
        </p:nvSpPr>
        <p:spPr>
          <a:xfrm>
            <a:off x="623887"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xmlns="" id="{AFD76196-C6E8-D708-89AB-865EE0B18567}"/>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5" name="フッター プレースホルダー 4">
            <a:extLst>
              <a:ext uri="{FF2B5EF4-FFF2-40B4-BE49-F238E27FC236}">
                <a16:creationId xmlns:a16="http://schemas.microsoft.com/office/drawing/2014/main" xmlns="" id="{B9548FF0-4BD4-18AC-D6C6-7B122D228A67}"/>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xmlns="" id="{40EFF06A-CDD9-3CB0-82DB-47026E6F72B6}"/>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84952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2DA31C9-7938-EF8C-8EB7-DE79CB01989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F8E999FE-A654-4E7C-C141-2CFC51B2978B}"/>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xmlns="" id="{A1C1D55A-7C41-D9FA-045C-AEA426DE77FA}"/>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xmlns="" id="{0AF41CF1-5D5C-4BA4-E49E-6E93D9272B64}"/>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6" name="フッター プレースホルダー 5">
            <a:extLst>
              <a:ext uri="{FF2B5EF4-FFF2-40B4-BE49-F238E27FC236}">
                <a16:creationId xmlns:a16="http://schemas.microsoft.com/office/drawing/2014/main" xmlns="" id="{76A09C8A-3611-8ACB-A6A9-C28FCE65FFFA}"/>
              </a:ext>
            </a:extLst>
          </p:cNvPr>
          <p:cNvSpPr>
            <a:spLocks noGrp="1"/>
          </p:cNvSpPr>
          <p:nvPr>
            <p:ph type="ftr" sz="quarter" idx="11"/>
          </p:nvPr>
        </p:nvSpPr>
        <p:spPr/>
        <p:txBody>
          <a:bodyPr/>
          <a:lstStyle/>
          <a:p>
            <a:endParaRPr lang="en-US"/>
          </a:p>
        </p:txBody>
      </p:sp>
      <p:sp>
        <p:nvSpPr>
          <p:cNvPr id="7" name="スライド番号プレースホルダー 6">
            <a:extLst>
              <a:ext uri="{FF2B5EF4-FFF2-40B4-BE49-F238E27FC236}">
                <a16:creationId xmlns:a16="http://schemas.microsoft.com/office/drawing/2014/main" xmlns="" id="{3D802E73-2603-587E-7B55-0BF0E46B2108}"/>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5727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B148166-49F0-6200-1859-7737E00F0B8E}"/>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62043C58-661B-CE4C-8D72-F6837B25B73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xmlns="" id="{F9C9DF25-CEEE-8112-ACAF-88EF4EC0A437}"/>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xmlns="" id="{1767EE2E-0EDB-3931-0C8E-7B136838462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xmlns="" id="{159FBDB7-CC40-AB83-F753-53149DC699CC}"/>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xmlns="" id="{6030F5B1-BF2C-4236-484E-E34F5E4ACD75}"/>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8" name="フッター プレースホルダー 7">
            <a:extLst>
              <a:ext uri="{FF2B5EF4-FFF2-40B4-BE49-F238E27FC236}">
                <a16:creationId xmlns:a16="http://schemas.microsoft.com/office/drawing/2014/main" xmlns="" id="{D1B8DD35-0AD5-D59A-FB2F-CA01AF6E1A47}"/>
              </a:ext>
            </a:extLst>
          </p:cNvPr>
          <p:cNvSpPr>
            <a:spLocks noGrp="1"/>
          </p:cNvSpPr>
          <p:nvPr>
            <p:ph type="ftr" sz="quarter" idx="11"/>
          </p:nvPr>
        </p:nvSpPr>
        <p:spPr/>
        <p:txBody>
          <a:bodyPr/>
          <a:lstStyle/>
          <a:p>
            <a:endParaRPr lang="en-US"/>
          </a:p>
        </p:txBody>
      </p:sp>
      <p:sp>
        <p:nvSpPr>
          <p:cNvPr id="9" name="スライド番号プレースホルダー 8">
            <a:extLst>
              <a:ext uri="{FF2B5EF4-FFF2-40B4-BE49-F238E27FC236}">
                <a16:creationId xmlns:a16="http://schemas.microsoft.com/office/drawing/2014/main" xmlns="" id="{4E260850-B19B-E171-9E98-4BEEEAB6EE32}"/>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07886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9CBA63EC-BE30-FE34-27CB-E36BC87914E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xmlns="" id="{AAB0C8C3-7906-2634-5D35-5B0F822D3C72}"/>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4" name="フッター プレースホルダー 3">
            <a:extLst>
              <a:ext uri="{FF2B5EF4-FFF2-40B4-BE49-F238E27FC236}">
                <a16:creationId xmlns:a16="http://schemas.microsoft.com/office/drawing/2014/main" xmlns="" id="{5048EF8B-635A-1A8E-292C-61E0C464B3DA}"/>
              </a:ext>
            </a:extLst>
          </p:cNvPr>
          <p:cNvSpPr>
            <a:spLocks noGrp="1"/>
          </p:cNvSpPr>
          <p:nvPr>
            <p:ph type="ftr" sz="quarter" idx="11"/>
          </p:nvPr>
        </p:nvSpPr>
        <p:spPr/>
        <p:txBody>
          <a:bodyPr/>
          <a:lstStyle/>
          <a:p>
            <a:endParaRPr lang="en-US"/>
          </a:p>
        </p:txBody>
      </p:sp>
      <p:sp>
        <p:nvSpPr>
          <p:cNvPr id="5" name="スライド番号プレースホルダー 4">
            <a:extLst>
              <a:ext uri="{FF2B5EF4-FFF2-40B4-BE49-F238E27FC236}">
                <a16:creationId xmlns:a16="http://schemas.microsoft.com/office/drawing/2014/main" xmlns="" id="{8DD9918C-8419-0FB8-B7AE-72B68FB16C1E}"/>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01003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xmlns="" id="{F0269C79-0A82-D81B-E3B6-59D939F1BC0C}"/>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3" name="フッター プレースホルダー 2">
            <a:extLst>
              <a:ext uri="{FF2B5EF4-FFF2-40B4-BE49-F238E27FC236}">
                <a16:creationId xmlns:a16="http://schemas.microsoft.com/office/drawing/2014/main" xmlns="" id="{BFA9E815-101E-265A-A2F1-1524B4398983}"/>
              </a:ext>
            </a:extLst>
          </p:cNvPr>
          <p:cNvSpPr>
            <a:spLocks noGrp="1"/>
          </p:cNvSpPr>
          <p:nvPr>
            <p:ph type="ftr" sz="quarter" idx="11"/>
          </p:nvPr>
        </p:nvSpPr>
        <p:spPr/>
        <p:txBody>
          <a:bodyPr/>
          <a:lstStyle/>
          <a:p>
            <a:endParaRPr lang="en-US"/>
          </a:p>
        </p:txBody>
      </p:sp>
      <p:sp>
        <p:nvSpPr>
          <p:cNvPr id="4" name="スライド番号プレースホルダー 3">
            <a:extLst>
              <a:ext uri="{FF2B5EF4-FFF2-40B4-BE49-F238E27FC236}">
                <a16:creationId xmlns:a16="http://schemas.microsoft.com/office/drawing/2014/main" xmlns="" id="{72015718-8D97-4FE7-4BAA-E14D9AF3859D}"/>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20167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AD24EB0-94FF-7CD0-3F87-5F6E889DC45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64AC3E55-754E-6A24-735C-80D42EE5538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xmlns="" id="{6CAA55C8-22AF-4897-CAE7-283FAB78E12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DDC4002A-3DC0-18BE-749E-A900B64A4BA6}"/>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6" name="フッター プレースホルダー 5">
            <a:extLst>
              <a:ext uri="{FF2B5EF4-FFF2-40B4-BE49-F238E27FC236}">
                <a16:creationId xmlns:a16="http://schemas.microsoft.com/office/drawing/2014/main" xmlns="" id="{6B2C06F1-CBB1-05C4-52DF-83C3449E1451}"/>
              </a:ext>
            </a:extLst>
          </p:cNvPr>
          <p:cNvSpPr>
            <a:spLocks noGrp="1"/>
          </p:cNvSpPr>
          <p:nvPr>
            <p:ph type="ftr" sz="quarter" idx="11"/>
          </p:nvPr>
        </p:nvSpPr>
        <p:spPr/>
        <p:txBody>
          <a:bodyPr/>
          <a:lstStyle/>
          <a:p>
            <a:endParaRPr lang="en-US"/>
          </a:p>
        </p:txBody>
      </p:sp>
      <p:sp>
        <p:nvSpPr>
          <p:cNvPr id="7" name="スライド番号プレースホルダー 6">
            <a:extLst>
              <a:ext uri="{FF2B5EF4-FFF2-40B4-BE49-F238E27FC236}">
                <a16:creationId xmlns:a16="http://schemas.microsoft.com/office/drawing/2014/main" xmlns="" id="{837C8E2A-9C03-6C76-5894-691BD2C62B13}"/>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6714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667EB0F-41FB-57BA-8A4B-B21C05B247C0}"/>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xmlns="" id="{4C2D28F7-3A14-92D4-808F-C1F3813D22D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xmlns="" id="{F0806D46-4AED-DDA0-8034-4124143EDDB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8159582A-4F0C-7B1E-17F0-F29C06527322}"/>
              </a:ext>
            </a:extLst>
          </p:cNvPr>
          <p:cNvSpPr>
            <a:spLocks noGrp="1"/>
          </p:cNvSpPr>
          <p:nvPr>
            <p:ph type="dt" sz="half" idx="10"/>
          </p:nvPr>
        </p:nvSpPr>
        <p:spPr/>
        <p:txBody>
          <a:bodyPr/>
          <a:lstStyle/>
          <a:p>
            <a:fld id="{5BCAD085-E8A6-8845-BD4E-CB4CCA059FC4}" type="datetimeFigureOut">
              <a:rPr lang="en-US" smtClean="0"/>
              <a:t>11/17/2024</a:t>
            </a:fld>
            <a:endParaRPr lang="en-US"/>
          </a:p>
        </p:txBody>
      </p:sp>
      <p:sp>
        <p:nvSpPr>
          <p:cNvPr id="6" name="フッター プレースホルダー 5">
            <a:extLst>
              <a:ext uri="{FF2B5EF4-FFF2-40B4-BE49-F238E27FC236}">
                <a16:creationId xmlns:a16="http://schemas.microsoft.com/office/drawing/2014/main" xmlns="" id="{B0560DE6-332A-D393-6AD5-32E745A6AF6B}"/>
              </a:ext>
            </a:extLst>
          </p:cNvPr>
          <p:cNvSpPr>
            <a:spLocks noGrp="1"/>
          </p:cNvSpPr>
          <p:nvPr>
            <p:ph type="ftr" sz="quarter" idx="11"/>
          </p:nvPr>
        </p:nvSpPr>
        <p:spPr/>
        <p:txBody>
          <a:bodyPr/>
          <a:lstStyle/>
          <a:p>
            <a:endParaRPr lang="en-US"/>
          </a:p>
        </p:txBody>
      </p:sp>
      <p:sp>
        <p:nvSpPr>
          <p:cNvPr id="7" name="スライド番号プレースホルダー 6">
            <a:extLst>
              <a:ext uri="{FF2B5EF4-FFF2-40B4-BE49-F238E27FC236}">
                <a16:creationId xmlns:a16="http://schemas.microsoft.com/office/drawing/2014/main" xmlns="" id="{C28880A6-FEA2-9C51-BED4-007222BC0281}"/>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6804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xmlns="" id="{029FC385-5798-E4C4-0C2D-E64EE237E52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BF52C748-C067-B0F8-4E79-B3060FE7D69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F84F1DEB-A093-EB2A-0398-335E9870583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5BCAD085-E8A6-8845-BD4E-CB4CCA059FC4}" type="datetimeFigureOut">
              <a:rPr lang="en-US" smtClean="0"/>
              <a:t>11/17/2024</a:t>
            </a:fld>
            <a:endParaRPr lang="en-US"/>
          </a:p>
        </p:txBody>
      </p:sp>
      <p:sp>
        <p:nvSpPr>
          <p:cNvPr id="5" name="フッター プレースホルダー 4">
            <a:extLst>
              <a:ext uri="{FF2B5EF4-FFF2-40B4-BE49-F238E27FC236}">
                <a16:creationId xmlns:a16="http://schemas.microsoft.com/office/drawing/2014/main" xmlns="" id="{DF2A04F6-F510-BEF5-DA73-03D66B1E8C4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スライド番号プレースホルダー 5">
            <a:extLst>
              <a:ext uri="{FF2B5EF4-FFF2-40B4-BE49-F238E27FC236}">
                <a16:creationId xmlns:a16="http://schemas.microsoft.com/office/drawing/2014/main" xmlns="" id="{CBEBFA9C-0F30-E91A-F786-CA1F2BFD9A5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35325903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sz="3200" dirty="0">
                <a:latin typeface="Meiryo" panose="020B0604030504040204" pitchFamily="34" charset="-128"/>
                <a:ea typeface="Meiryo" panose="020B0604030504040204" pitchFamily="34" charset="-128"/>
              </a:rPr>
              <a:t>Reducing Frame Synchronization Loss through Optimized Start Frame Delimiter</a:t>
            </a:r>
          </a:p>
        </p:txBody>
      </p:sp>
      <p:sp>
        <p:nvSpPr>
          <p:cNvPr id="3" name="Subtitle 2"/>
          <p:cNvSpPr>
            <a:spLocks noGrp="1"/>
          </p:cNvSpPr>
          <p:nvPr>
            <p:ph type="subTitle" idx="1"/>
          </p:nvPr>
        </p:nvSpPr>
        <p:spPr/>
        <p:txBody>
          <a:bodyPr>
            <a:normAutofit/>
          </a:bodyPr>
          <a:lstStyle/>
          <a:p>
            <a:r>
              <a:rPr dirty="0" err="1">
                <a:latin typeface="Meiryo" panose="020B0604030504040204" pitchFamily="34" charset="-128"/>
                <a:ea typeface="Meiryo" panose="020B0604030504040204" pitchFamily="34" charset="-128"/>
              </a:rPr>
              <a:t>Deyuku</a:t>
            </a:r>
            <a:r>
              <a:rPr dirty="0">
                <a:latin typeface="Meiryo" panose="020B0604030504040204" pitchFamily="34" charset="-128"/>
                <a:ea typeface="Meiryo" panose="020B0604030504040204" pitchFamily="34" charset="-128"/>
              </a:rPr>
              <a:t> Maeda, Naoki Morita</a:t>
            </a:r>
          </a:p>
          <a:p>
            <a:r>
              <a:rPr dirty="0">
                <a:latin typeface="Meiryo" panose="020B0604030504040204" pitchFamily="34" charset="-128"/>
                <a:ea typeface="Meiryo" panose="020B0604030504040204" pitchFamily="34" charset="-128"/>
              </a:rPr>
              <a:t>Presented by: </a:t>
            </a:r>
            <a:r>
              <a:rPr dirty="0" err="1">
                <a:latin typeface="Meiryo" panose="020B0604030504040204" pitchFamily="34" charset="-128"/>
                <a:ea typeface="Meiryo" panose="020B0604030504040204" pitchFamily="34" charset="-128"/>
              </a:rPr>
              <a:t>Deyuku</a:t>
            </a:r>
            <a:r>
              <a:rPr dirty="0">
                <a:latin typeface="Meiryo" panose="020B0604030504040204" pitchFamily="34" charset="-128"/>
                <a:ea typeface="Meiryo" panose="020B0604030504040204" pitchFamily="34" charset="-128"/>
              </a:rPr>
              <a:t> Maeda, Tokai University</a:t>
            </a:r>
          </a:p>
          <a:p>
            <a:r>
              <a:rPr dirty="0">
                <a:latin typeface="Meiryo" panose="020B0604030504040204" pitchFamily="34" charset="-128"/>
                <a:ea typeface="Meiryo" panose="020B0604030504040204" pitchFamily="34" charset="-128"/>
              </a:rPr>
              <a:t>Email: </a:t>
            </a:r>
            <a:r>
              <a:rPr dirty="0" err="1">
                <a:latin typeface="Meiryo" panose="020B0604030504040204" pitchFamily="34" charset="-128"/>
                <a:ea typeface="Meiryo" panose="020B0604030504040204" pitchFamily="34" charset="-128"/>
              </a:rPr>
              <a:t>maedaduke@gmail.com</a:t>
            </a:r>
            <a:endParaRPr dirty="0">
              <a:latin typeface="Meiryo" panose="020B0604030504040204" pitchFamily="34" charset="-128"/>
              <a:ea typeface="Meiryo" panose="020B0604030504040204" pitchFamily="34" charset="-128"/>
            </a:endParaRPr>
          </a:p>
        </p:txBody>
      </p:sp>
      <p:pic>
        <p:nvPicPr>
          <p:cNvPr id="4" name="Picture 3" descr="logo.png"/>
          <p:cNvPicPr>
            <a:picLocks noChangeAspect="1"/>
          </p:cNvPicPr>
          <p:nvPr/>
        </p:nvPicPr>
        <p:blipFill>
          <a:blip r:embed="rId2"/>
          <a:stretch>
            <a:fillRect/>
          </a:stretch>
        </p:blipFill>
        <p:spPr>
          <a:xfrm>
            <a:off x="242887" y="4805362"/>
            <a:ext cx="1371600" cy="1371600"/>
          </a:xfrm>
          <a:prstGeom prst="rect">
            <a:avLst/>
          </a:prstGeom>
        </p:spPr>
      </p:pic>
      <p:pic>
        <p:nvPicPr>
          <p:cNvPr id="5" name="Picture 4" descr="image.png"/>
          <p:cNvPicPr>
            <a:picLocks noChangeAspect="1"/>
          </p:cNvPicPr>
          <p:nvPr/>
        </p:nvPicPr>
        <p:blipFill>
          <a:blip r:embed="rId3"/>
          <a:stretch>
            <a:fillRect/>
          </a:stretch>
        </p:blipFill>
        <p:spPr>
          <a:xfrm>
            <a:off x="7643813" y="4805362"/>
            <a:ext cx="1028700" cy="1371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77BAE64-3D03-849C-F69F-FE7230438B68}"/>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69C0C5F4-472E-C421-2767-E902C985673F}"/>
              </a:ext>
            </a:extLst>
          </p:cNvPr>
          <p:cNvSpPr>
            <a:spLocks noGrp="1"/>
          </p:cNvSpPr>
          <p:nvPr>
            <p:ph idx="1"/>
          </p:nvPr>
        </p:nvSpPr>
        <p:spPr/>
        <p:txBody>
          <a:bodyPr>
            <a:normAutofit/>
          </a:bodyPr>
          <a:lstStyle/>
          <a:p>
            <a:r>
              <a:rPr kumimoji="1" lang="en" altLang="ja-JP" sz="2200" dirty="0">
                <a:latin typeface="Meiryo" panose="020B0604030504040204" pitchFamily="34" charset="-128"/>
                <a:ea typeface="Meiryo" panose="020B0604030504040204" pitchFamily="34" charset="-128"/>
              </a:rPr>
              <a:t>Shorter SFD reduces noise superimposition but increases accidental matches.</a:t>
            </a:r>
          </a:p>
          <a:p>
            <a:pPr marL="0" indent="0">
              <a:buNone/>
            </a:pPr>
            <a:endParaRPr kumimoji="1" lang="en-US" altLang="ja-JP" sz="3600" dirty="0">
              <a:solidFill>
                <a:srgbClr val="FF0000"/>
              </a:solidFill>
            </a:endParaRPr>
          </a:p>
          <a:p>
            <a:pPr marL="0" indent="0">
              <a:buNone/>
            </a:pPr>
            <a:endParaRPr kumimoji="1" lang="en-US" altLang="ja-JP" sz="3600" dirty="0">
              <a:solidFill>
                <a:srgbClr val="FF0000"/>
              </a:solidFill>
            </a:endParaRPr>
          </a:p>
          <a:p>
            <a:pPr marL="0" indent="0">
              <a:buNone/>
            </a:pPr>
            <a:r>
              <a:rPr kumimoji="1" lang="en-US" altLang="ja-JP" sz="3600" dirty="0">
                <a:solidFill>
                  <a:srgbClr val="FF0000"/>
                </a:solidFill>
              </a:rPr>
              <a:t>   </a:t>
            </a:r>
            <a:r>
              <a:rPr kumimoji="1" lang="en-US" altLang="ja-JP" sz="4400" dirty="0">
                <a:solidFill>
                  <a:schemeClr val="bg1">
                    <a:lumMod val="50000"/>
                  </a:schemeClr>
                </a:solidFill>
              </a:rPr>
              <a:t>110</a:t>
            </a:r>
            <a:r>
              <a:rPr kumimoji="1" lang="en-US" altLang="ja-JP" sz="4400" dirty="0">
                <a:solidFill>
                  <a:srgbClr val="FF0000"/>
                </a:solidFill>
              </a:rPr>
              <a:t>110</a:t>
            </a:r>
            <a:r>
              <a:rPr kumimoji="1" lang="en-US" altLang="ja-JP" sz="4400" dirty="0"/>
              <a:t>101111101011111010111</a:t>
            </a:r>
            <a:endParaRPr kumimoji="1" lang="en-US" altLang="ja-JP" sz="3600" dirty="0"/>
          </a:p>
          <a:p>
            <a:pPr marL="0" indent="0">
              <a:buNone/>
            </a:pPr>
            <a:endParaRPr kumimoji="1" lang="en-US" altLang="ja-JP" sz="3600" dirty="0"/>
          </a:p>
          <a:p>
            <a:pPr marL="0" indent="0">
              <a:buNone/>
            </a:pPr>
            <a:endParaRPr kumimoji="1" lang="en-US" altLang="ja-JP" sz="3600" dirty="0"/>
          </a:p>
          <a:p>
            <a:pPr marL="0" indent="0">
              <a:buNone/>
            </a:pPr>
            <a:endParaRPr kumimoji="1" lang="en-US" altLang="ja-JP" dirty="0"/>
          </a:p>
        </p:txBody>
      </p:sp>
      <p:cxnSp>
        <p:nvCxnSpPr>
          <p:cNvPr id="7" name="直線コネクタ 6">
            <a:extLst>
              <a:ext uri="{FF2B5EF4-FFF2-40B4-BE49-F238E27FC236}">
                <a16:creationId xmlns:a16="http://schemas.microsoft.com/office/drawing/2014/main" xmlns="" id="{31292934-E5A9-F17F-E42D-3937E0A0FDCB}"/>
              </a:ext>
            </a:extLst>
          </p:cNvPr>
          <p:cNvCxnSpPr>
            <a:cxnSpLocks/>
          </p:cNvCxnSpPr>
          <p:nvPr/>
        </p:nvCxnSpPr>
        <p:spPr>
          <a:xfrm>
            <a:off x="1506232" y="4262081"/>
            <a:ext cx="0" cy="1143000"/>
          </a:xfrm>
          <a:prstGeom prst="line">
            <a:avLst/>
          </a:prstGeom>
          <a:ln w="76200"/>
        </p:spPr>
        <p:style>
          <a:lnRef idx="3">
            <a:schemeClr val="accent2"/>
          </a:lnRef>
          <a:fillRef idx="0">
            <a:schemeClr val="accent2"/>
          </a:fillRef>
          <a:effectRef idx="2">
            <a:schemeClr val="accent2"/>
          </a:effectRef>
          <a:fontRef idx="minor">
            <a:schemeClr val="tx1"/>
          </a:fontRef>
        </p:style>
      </p:cxnSp>
      <p:sp>
        <p:nvSpPr>
          <p:cNvPr id="6" name="正方形/長方形 5">
            <a:extLst>
              <a:ext uri="{FF2B5EF4-FFF2-40B4-BE49-F238E27FC236}">
                <a16:creationId xmlns:a16="http://schemas.microsoft.com/office/drawing/2014/main" xmlns="" id="{71A33BCF-5E2A-9363-37BF-303D184A725C}"/>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 altLang="ja-JP" sz="3200" dirty="0">
                <a:latin typeface="Meiryo" panose="020B0604030504040204" pitchFamily="34" charset="-128"/>
                <a:ea typeface="Meiryo" panose="020B0604030504040204" pitchFamily="34" charset="-128"/>
              </a:rPr>
              <a:t>Methodology.                                            9</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523615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008B31E0-2732-C9B5-5614-3BD11F4E7BDD}"/>
              </a:ext>
            </a:extLst>
          </p:cNvPr>
          <p:cNvSpPr>
            <a:spLocks noGrp="1"/>
          </p:cNvSpPr>
          <p:nvPr>
            <p:ph idx="1"/>
          </p:nvPr>
        </p:nvSpPr>
        <p:spPr/>
        <p:txBody>
          <a:bodyPr>
            <a:normAutofit/>
          </a:bodyPr>
          <a:lstStyle/>
          <a:p>
            <a:r>
              <a:rPr kumimoji="1" lang="en" altLang="ja-JP" sz="2200" dirty="0">
                <a:latin typeface="Meiryo" panose="020B0604030504040204" pitchFamily="34" charset="-128"/>
                <a:ea typeface="Meiryo" panose="020B0604030504040204" pitchFamily="34" charset="-128"/>
              </a:rPr>
              <a:t> Longer SFD increases complexity and noise vulnerability.</a:t>
            </a:r>
            <a:endParaRPr kumimoji="1" lang="en-US" altLang="ja-JP" sz="2200" dirty="0">
              <a:latin typeface="Meiryo" panose="020B0604030504040204" pitchFamily="34" charset="-128"/>
              <a:ea typeface="Meiryo" panose="020B0604030504040204" pitchFamily="34" charset="-128"/>
            </a:endParaRPr>
          </a:p>
          <a:p>
            <a:pPr marL="0" indent="0">
              <a:buNone/>
            </a:pPr>
            <a:r>
              <a:rPr kumimoji="1" lang="en-US" altLang="ja-JP" sz="3600" dirty="0">
                <a:solidFill>
                  <a:srgbClr val="FF0000"/>
                </a:solidFill>
              </a:rPr>
              <a:t>      </a:t>
            </a:r>
          </a:p>
          <a:p>
            <a:pPr marL="0" indent="0">
              <a:buNone/>
            </a:pPr>
            <a:r>
              <a:rPr kumimoji="1" lang="en-US" altLang="ja-JP" sz="3600" dirty="0">
                <a:solidFill>
                  <a:srgbClr val="FF0000"/>
                </a:solidFill>
              </a:rPr>
              <a:t>      110</a:t>
            </a:r>
            <a:r>
              <a:rPr kumimoji="1" lang="en-US" altLang="ja-JP" sz="3600" dirty="0"/>
              <a:t>110101111101011111010111</a:t>
            </a:r>
          </a:p>
          <a:p>
            <a:pPr marL="0" indent="0">
              <a:buNone/>
            </a:pPr>
            <a:r>
              <a:rPr kumimoji="1" lang="en-US" altLang="ja-JP" sz="3600" dirty="0">
                <a:solidFill>
                  <a:srgbClr val="FF0000"/>
                </a:solidFill>
              </a:rPr>
              <a:t>      1111100110101</a:t>
            </a:r>
            <a:r>
              <a:rPr kumimoji="1" lang="en-US" altLang="ja-JP" sz="3600" dirty="0"/>
              <a:t>01011111010111</a:t>
            </a:r>
            <a:endParaRPr kumimoji="1" lang="en-US" altLang="ja-JP" dirty="0"/>
          </a:p>
          <a:p>
            <a:pPr marL="0" indent="0">
              <a:buNone/>
            </a:pPr>
            <a:endParaRPr kumimoji="1" lang="en-US" altLang="ja-JP" dirty="0"/>
          </a:p>
        </p:txBody>
      </p:sp>
      <p:cxnSp>
        <p:nvCxnSpPr>
          <p:cNvPr id="7" name="直線コネクタ 6">
            <a:extLst>
              <a:ext uri="{FF2B5EF4-FFF2-40B4-BE49-F238E27FC236}">
                <a16:creationId xmlns:a16="http://schemas.microsoft.com/office/drawing/2014/main" xmlns="" id="{1D101015-E4BB-6C89-9A6C-0030D26CA65B}"/>
              </a:ext>
            </a:extLst>
          </p:cNvPr>
          <p:cNvCxnSpPr>
            <a:cxnSpLocks/>
          </p:cNvCxnSpPr>
          <p:nvPr/>
        </p:nvCxnSpPr>
        <p:spPr>
          <a:xfrm>
            <a:off x="1854101" y="3170583"/>
            <a:ext cx="0" cy="1143000"/>
          </a:xfrm>
          <a:prstGeom prst="line">
            <a:avLst/>
          </a:prstGeom>
          <a:ln w="76200"/>
        </p:spPr>
        <p:style>
          <a:lnRef idx="3">
            <a:schemeClr val="accent2"/>
          </a:lnRef>
          <a:fillRef idx="0">
            <a:schemeClr val="accent2"/>
          </a:fillRef>
          <a:effectRef idx="2">
            <a:schemeClr val="accent2"/>
          </a:effectRef>
          <a:fontRef idx="minor">
            <a:schemeClr val="tx1"/>
          </a:fontRef>
        </p:style>
      </p:cxnSp>
      <p:sp>
        <p:nvSpPr>
          <p:cNvPr id="26" name="正方形/長方形 25">
            <a:extLst>
              <a:ext uri="{FF2B5EF4-FFF2-40B4-BE49-F238E27FC236}">
                <a16:creationId xmlns:a16="http://schemas.microsoft.com/office/drawing/2014/main" xmlns="" id="{BD3CECDE-159A-E564-FF59-BAAD79F60C76}"/>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 altLang="ja-JP" sz="3200" dirty="0">
                <a:latin typeface="Meiryo" panose="020B0604030504040204" pitchFamily="34" charset="-128"/>
                <a:ea typeface="Meiryo" panose="020B0604030504040204" pitchFamily="34" charset="-128"/>
              </a:rPr>
              <a:t>Methodology                                          10</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763321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F5A1622-F140-579C-9071-E8DB60E447F5}"/>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DA604B83-A5AA-308B-79EC-90A7A051C72E}"/>
              </a:ext>
            </a:extLst>
          </p:cNvPr>
          <p:cNvSpPr>
            <a:spLocks noGrp="1"/>
          </p:cNvSpPr>
          <p:nvPr>
            <p:ph idx="1"/>
          </p:nvPr>
        </p:nvSpPr>
        <p:spPr/>
        <p:txBody>
          <a:bodyPr>
            <a:normAutofit/>
          </a:bodyPr>
          <a:lstStyle/>
          <a:p>
            <a:r>
              <a:rPr kumimoji="1" lang="en" altLang="ja-JP" sz="2200" dirty="0"/>
              <a:t> Longer SFD increases complexity and noise vulnerability.</a:t>
            </a:r>
            <a:endParaRPr kumimoji="1" lang="en-US" altLang="ja-JP" sz="2200" dirty="0"/>
          </a:p>
          <a:p>
            <a:pPr marL="0" indent="0">
              <a:buNone/>
            </a:pPr>
            <a:r>
              <a:rPr kumimoji="1" lang="en-US" altLang="ja-JP" sz="3600" dirty="0">
                <a:solidFill>
                  <a:srgbClr val="FF0000"/>
                </a:solidFill>
              </a:rPr>
              <a:t>      </a:t>
            </a:r>
          </a:p>
          <a:p>
            <a:pPr marL="0" indent="0">
              <a:buNone/>
            </a:pPr>
            <a:r>
              <a:rPr kumimoji="1" lang="en-US" altLang="ja-JP" sz="3600" dirty="0">
                <a:solidFill>
                  <a:srgbClr val="FF0000"/>
                </a:solidFill>
              </a:rPr>
              <a:t>      110</a:t>
            </a:r>
            <a:r>
              <a:rPr kumimoji="1" lang="en-US" altLang="ja-JP" sz="3600" dirty="0"/>
              <a:t>110101111101011111010111</a:t>
            </a:r>
          </a:p>
          <a:p>
            <a:pPr marL="0" indent="0">
              <a:buNone/>
            </a:pPr>
            <a:r>
              <a:rPr kumimoji="1" lang="en-US" altLang="ja-JP" sz="3600" dirty="0">
                <a:solidFill>
                  <a:srgbClr val="FF0000"/>
                </a:solidFill>
              </a:rPr>
              <a:t>      </a:t>
            </a:r>
            <a:r>
              <a:rPr kumimoji="1" lang="en-US" altLang="ja-JP" sz="3600" dirty="0">
                <a:solidFill>
                  <a:schemeClr val="bg1">
                    <a:lumMod val="50000"/>
                  </a:schemeClr>
                </a:solidFill>
              </a:rPr>
              <a:t>1111100110101</a:t>
            </a:r>
            <a:r>
              <a:rPr kumimoji="1" lang="en-US" altLang="ja-JP" sz="3600" dirty="0"/>
              <a:t>01011111010111</a:t>
            </a:r>
            <a:endParaRPr kumimoji="1" lang="en-US" altLang="ja-JP" dirty="0"/>
          </a:p>
          <a:p>
            <a:pPr marL="0" indent="0">
              <a:buNone/>
            </a:pPr>
            <a:endParaRPr kumimoji="1" lang="en-US" altLang="ja-JP" dirty="0"/>
          </a:p>
        </p:txBody>
      </p:sp>
      <p:cxnSp>
        <p:nvCxnSpPr>
          <p:cNvPr id="7" name="直線コネクタ 6">
            <a:extLst>
              <a:ext uri="{FF2B5EF4-FFF2-40B4-BE49-F238E27FC236}">
                <a16:creationId xmlns:a16="http://schemas.microsoft.com/office/drawing/2014/main" xmlns="" id="{7306EDC4-CC44-B0AB-39DD-7DFFB11591A8}"/>
              </a:ext>
            </a:extLst>
          </p:cNvPr>
          <p:cNvCxnSpPr>
            <a:cxnSpLocks/>
          </p:cNvCxnSpPr>
          <p:nvPr/>
        </p:nvCxnSpPr>
        <p:spPr>
          <a:xfrm>
            <a:off x="2132396" y="2857500"/>
            <a:ext cx="0" cy="1143000"/>
          </a:xfrm>
          <a:prstGeom prst="line">
            <a:avLst/>
          </a:prstGeom>
          <a:ln w="76200"/>
        </p:spPr>
        <p:style>
          <a:lnRef idx="3">
            <a:schemeClr val="accent2"/>
          </a:lnRef>
          <a:fillRef idx="0">
            <a:schemeClr val="accent2"/>
          </a:fillRef>
          <a:effectRef idx="2">
            <a:schemeClr val="accent2"/>
          </a:effectRef>
          <a:fontRef idx="minor">
            <a:schemeClr val="tx1"/>
          </a:fontRef>
        </p:style>
      </p:cxnSp>
      <p:sp>
        <p:nvSpPr>
          <p:cNvPr id="6" name="正方形/長方形 5">
            <a:extLst>
              <a:ext uri="{FF2B5EF4-FFF2-40B4-BE49-F238E27FC236}">
                <a16:creationId xmlns:a16="http://schemas.microsoft.com/office/drawing/2014/main" xmlns="" id="{9C7DF3D6-85DA-A6C8-50E1-63836305F1C3}"/>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 altLang="ja-JP" sz="3200" dirty="0">
                <a:latin typeface="Meiryo" panose="020B0604030504040204" pitchFamily="34" charset="-128"/>
                <a:ea typeface="Meiryo" panose="020B0604030504040204" pitchFamily="34" charset="-128"/>
              </a:rPr>
              <a:t>Methodology                                          11 </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4054233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5612058E-550C-BD60-2B0F-F7059E2E15FE}"/>
              </a:ext>
            </a:extLst>
          </p:cNvPr>
          <p:cNvSpPr>
            <a:spLocks noGrp="1"/>
          </p:cNvSpPr>
          <p:nvPr>
            <p:ph idx="1"/>
          </p:nvPr>
        </p:nvSpPr>
        <p:spPr/>
        <p:txBody>
          <a:bodyPr>
            <a:normAutofit/>
          </a:bodyPr>
          <a:lstStyle/>
          <a:p>
            <a:r>
              <a:rPr kumimoji="1" lang="en" altLang="ja-JP" sz="2200" dirty="0">
                <a:latin typeface="Meiryo" panose="020B0604030504040204" pitchFamily="34" charset="-128"/>
                <a:ea typeface="Meiryo" panose="020B0604030504040204" pitchFamily="34" charset="-128"/>
              </a:rPr>
              <a:t>We conducted Monte Carlo simulations to evaluate the impact of each Barker code used as the SFD on frame synchronization loss.</a:t>
            </a:r>
            <a:endParaRPr kumimoji="1" lang="ja-JP" altLang="en-US" sz="2200">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xmlns="" id="{207ADE03-FDB1-4B91-02CB-5364FC99426F}"/>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 altLang="ja-JP" sz="3200" dirty="0">
                <a:latin typeface="Meiryo" panose="020B0604030504040204" pitchFamily="34" charset="-128"/>
                <a:ea typeface="Meiryo" panose="020B0604030504040204" pitchFamily="34" charset="-128"/>
              </a:rPr>
              <a:t>Methodology                                          12</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048550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xmlns="" id="{03BA99F1-9477-D066-B2C7-B2475B3572EA}"/>
              </a:ext>
            </a:extLst>
          </p:cNvPr>
          <p:cNvSpPr/>
          <p:nvPr/>
        </p:nvSpPr>
        <p:spPr>
          <a:xfrm>
            <a:off x="3719945" y="1695955"/>
            <a:ext cx="5070764"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5400" dirty="0"/>
              <a:t>DATA</a:t>
            </a:r>
            <a:endParaRPr kumimoji="1" lang="ja-JP" altLang="en-US" sz="5400"/>
          </a:p>
        </p:txBody>
      </p:sp>
      <p:sp>
        <p:nvSpPr>
          <p:cNvPr id="5" name="正方形/長方形 4">
            <a:extLst>
              <a:ext uri="{FF2B5EF4-FFF2-40B4-BE49-F238E27FC236}">
                <a16:creationId xmlns:a16="http://schemas.microsoft.com/office/drawing/2014/main" xmlns="" id="{3977D75A-4B0A-61F1-39BA-4F8D8BEA368E}"/>
              </a:ext>
            </a:extLst>
          </p:cNvPr>
          <p:cNvSpPr/>
          <p:nvPr/>
        </p:nvSpPr>
        <p:spPr>
          <a:xfrm>
            <a:off x="685800" y="1695955"/>
            <a:ext cx="3034145" cy="13716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5400" dirty="0"/>
              <a:t>SFD</a:t>
            </a:r>
            <a:endParaRPr kumimoji="1" lang="ja-JP" altLang="en-US" sz="5400"/>
          </a:p>
        </p:txBody>
      </p:sp>
      <p:sp>
        <p:nvSpPr>
          <p:cNvPr id="6" name="右中かっこ 5">
            <a:extLst>
              <a:ext uri="{FF2B5EF4-FFF2-40B4-BE49-F238E27FC236}">
                <a16:creationId xmlns:a16="http://schemas.microsoft.com/office/drawing/2014/main" xmlns="" id="{610FBD1A-F6EA-264D-804F-0E0D048DFA7F}"/>
              </a:ext>
            </a:extLst>
          </p:cNvPr>
          <p:cNvSpPr/>
          <p:nvPr/>
        </p:nvSpPr>
        <p:spPr>
          <a:xfrm rot="5400000">
            <a:off x="4266585" y="-741832"/>
            <a:ext cx="901775" cy="8520548"/>
          </a:xfrm>
          <a:prstGeom prst="rightBrace">
            <a:avLst>
              <a:gd name="adj1" fmla="val 0"/>
              <a:gd name="adj2" fmla="val 50000"/>
            </a:avLst>
          </a:prstGeom>
          <a:ln w="38100"/>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xmlns="" id="{C9FFB8CE-9005-2BCE-F06A-4C19C0FA59C5}"/>
              </a:ext>
            </a:extLst>
          </p:cNvPr>
          <p:cNvSpPr txBox="1"/>
          <p:nvPr/>
        </p:nvSpPr>
        <p:spPr>
          <a:xfrm>
            <a:off x="4003196" y="3937104"/>
            <a:ext cx="1366208" cy="646331"/>
          </a:xfrm>
          <a:prstGeom prst="rect">
            <a:avLst/>
          </a:prstGeom>
          <a:noFill/>
        </p:spPr>
        <p:txBody>
          <a:bodyPr wrap="none" rtlCol="0">
            <a:spAutoFit/>
          </a:bodyPr>
          <a:lstStyle/>
          <a:p>
            <a:r>
              <a:rPr kumimoji="1" lang="en-US" altLang="ja-JP" sz="3600" dirty="0"/>
              <a:t>Frame</a:t>
            </a:r>
            <a:endParaRPr kumimoji="1" lang="ja-JP" altLang="en-US" sz="3600"/>
          </a:p>
        </p:txBody>
      </p:sp>
      <p:sp>
        <p:nvSpPr>
          <p:cNvPr id="9" name="線吹き出し 2 (枠付き) 8">
            <a:extLst>
              <a:ext uri="{FF2B5EF4-FFF2-40B4-BE49-F238E27FC236}">
                <a16:creationId xmlns:a16="http://schemas.microsoft.com/office/drawing/2014/main" xmlns="" id="{185F7275-5A34-F450-6B76-045F083D58F4}"/>
              </a:ext>
            </a:extLst>
          </p:cNvPr>
          <p:cNvSpPr/>
          <p:nvPr/>
        </p:nvSpPr>
        <p:spPr>
          <a:xfrm>
            <a:off x="457198" y="4717471"/>
            <a:ext cx="2153614" cy="831272"/>
          </a:xfrm>
          <a:prstGeom prst="borderCallout2">
            <a:avLst>
              <a:gd name="adj1" fmla="val 36250"/>
              <a:gd name="adj2" fmla="val -6403"/>
              <a:gd name="adj3" fmla="val -226250"/>
              <a:gd name="adj4" fmla="val -6053"/>
              <a:gd name="adj5" fmla="val -290000"/>
              <a:gd name="adj6" fmla="val 1026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1400" dirty="0">
                <a:latin typeface="Meiryo" panose="020B0604030504040204" pitchFamily="34" charset="-128"/>
                <a:ea typeface="Meiryo" panose="020B0604030504040204" pitchFamily="34" charset="-128"/>
              </a:rPr>
              <a:t>Barker code </a:t>
            </a:r>
            <a:endParaRPr kumimoji="1" lang="ja-JP" altLang="en-US" sz="1400">
              <a:latin typeface="Meiryo" panose="020B0604030504040204" pitchFamily="34" charset="-128"/>
              <a:ea typeface="Meiryo" panose="020B0604030504040204" pitchFamily="34" charset="-128"/>
            </a:endParaRPr>
          </a:p>
        </p:txBody>
      </p:sp>
      <p:sp>
        <p:nvSpPr>
          <p:cNvPr id="10" name="線吹き出し 2 (枠付き) 9">
            <a:extLst>
              <a:ext uri="{FF2B5EF4-FFF2-40B4-BE49-F238E27FC236}">
                <a16:creationId xmlns:a16="http://schemas.microsoft.com/office/drawing/2014/main" xmlns="" id="{88C65CB0-06A3-9FB4-1255-E1B2C5C96C96}"/>
              </a:ext>
            </a:extLst>
          </p:cNvPr>
          <p:cNvSpPr/>
          <p:nvPr/>
        </p:nvSpPr>
        <p:spPr>
          <a:xfrm>
            <a:off x="5133109" y="4557560"/>
            <a:ext cx="3657600" cy="1790848"/>
          </a:xfrm>
          <a:prstGeom prst="borderCallout2">
            <a:avLst>
              <a:gd name="adj1" fmla="val 36250"/>
              <a:gd name="adj2" fmla="val -6403"/>
              <a:gd name="adj3" fmla="val -40804"/>
              <a:gd name="adj4" fmla="val -6018"/>
              <a:gd name="adj5" fmla="val -108188"/>
              <a:gd name="adj6" fmla="val 454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1400" dirty="0">
                <a:latin typeface="Meiryo" panose="020B0604030504040204" pitchFamily="34" charset="-128"/>
                <a:ea typeface="Meiryo" panose="020B0604030504040204" pitchFamily="34" charset="-128"/>
              </a:rPr>
              <a:t> Randomly generated data </a:t>
            </a:r>
          </a:p>
          <a:p>
            <a:pPr algn="ctr"/>
            <a:r>
              <a:rPr kumimoji="1" lang="ja-JP" altLang="en-US" sz="1400">
                <a:latin typeface="Meiryo" panose="020B0604030504040204" pitchFamily="34" charset="-128"/>
                <a:ea typeface="Meiryo" panose="020B0604030504040204" pitchFamily="34" charset="-128"/>
              </a:rPr>
              <a:t>⇩</a:t>
            </a:r>
            <a:endParaRPr kumimoji="1" lang="en-US" altLang="ja-JP" sz="1400" dirty="0">
              <a:latin typeface="Meiryo" panose="020B0604030504040204" pitchFamily="34" charset="-128"/>
              <a:ea typeface="Meiryo" panose="020B0604030504040204" pitchFamily="34" charset="-128"/>
            </a:endParaRPr>
          </a:p>
          <a:p>
            <a:pPr algn="ctr"/>
            <a:r>
              <a:rPr kumimoji="1" lang="en-US" altLang="ja-JP" sz="1400" dirty="0">
                <a:latin typeface="Meiryo" panose="020B0604030504040204" pitchFamily="34" charset="-128"/>
                <a:ea typeface="Meiryo" panose="020B0604030504040204" pitchFamily="34" charset="-128"/>
              </a:rPr>
              <a:t>Forward Error Correction (FEC)  using Reed-Solomon code</a:t>
            </a:r>
          </a:p>
          <a:p>
            <a:pPr algn="ctr"/>
            <a:r>
              <a:rPr kumimoji="1" lang="en-US" altLang="ja-JP" sz="1400" dirty="0">
                <a:latin typeface="Meiryo" panose="020B0604030504040204" pitchFamily="34" charset="-128"/>
                <a:ea typeface="Meiryo" panose="020B0604030504040204" pitchFamily="34" charset="-128"/>
              </a:rPr>
              <a:t>255 Byte length</a:t>
            </a:r>
            <a:endParaRPr kumimoji="1" lang="ja-JP" altLang="en-US" sz="1400">
              <a:latin typeface="Meiryo" panose="020B0604030504040204" pitchFamily="34" charset="-128"/>
              <a:ea typeface="Meiryo" panose="020B0604030504040204" pitchFamily="34" charset="-128"/>
            </a:endParaRPr>
          </a:p>
        </p:txBody>
      </p:sp>
      <p:sp>
        <p:nvSpPr>
          <p:cNvPr id="11" name="正方形/長方形 10">
            <a:extLst>
              <a:ext uri="{FF2B5EF4-FFF2-40B4-BE49-F238E27FC236}">
                <a16:creationId xmlns:a16="http://schemas.microsoft.com/office/drawing/2014/main" xmlns="" id="{46312BDB-0E88-45CD-BAE1-5D9EBAE0AA2B}"/>
              </a:ext>
            </a:extLst>
          </p:cNvPr>
          <p:cNvSpPr/>
          <p:nvPr/>
        </p:nvSpPr>
        <p:spPr>
          <a:xfrm>
            <a:off x="0" y="-90967"/>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 altLang="ja-JP" sz="3200" dirty="0">
                <a:latin typeface="Meiryo" panose="020B0604030504040204" pitchFamily="34" charset="-128"/>
                <a:ea typeface="Meiryo" panose="020B0604030504040204" pitchFamily="34" charset="-128"/>
              </a:rPr>
              <a:t>Simulation : Simulation setup                  13</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075195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9B73D01-9BE4-3FF5-0CBE-E33B335D08FE}"/>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xmlns="" id="{F43D514A-D110-EB94-C5C2-9A52C05F2016}"/>
              </a:ext>
            </a:extLst>
          </p:cNvPr>
          <p:cNvSpPr/>
          <p:nvPr/>
        </p:nvSpPr>
        <p:spPr>
          <a:xfrm>
            <a:off x="1587116" y="2433862"/>
            <a:ext cx="890928" cy="6141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2200" dirty="0"/>
              <a:t>Idling </a:t>
            </a:r>
            <a:endParaRPr kumimoji="1" lang="ja-JP" altLang="en-US" sz="2200"/>
          </a:p>
        </p:txBody>
      </p:sp>
      <p:sp>
        <p:nvSpPr>
          <p:cNvPr id="5" name="正方形/長方形 4">
            <a:extLst>
              <a:ext uri="{FF2B5EF4-FFF2-40B4-BE49-F238E27FC236}">
                <a16:creationId xmlns:a16="http://schemas.microsoft.com/office/drawing/2014/main" xmlns="" id="{4B34DB5B-300A-5C4A-6966-8B400D08E5B7}"/>
              </a:ext>
            </a:extLst>
          </p:cNvPr>
          <p:cNvSpPr/>
          <p:nvPr/>
        </p:nvSpPr>
        <p:spPr>
          <a:xfrm>
            <a:off x="166254" y="2433862"/>
            <a:ext cx="1420862" cy="614106"/>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2200" dirty="0"/>
              <a:t>Frame</a:t>
            </a:r>
            <a:endParaRPr kumimoji="1" lang="ja-JP" altLang="en-US" sz="2200"/>
          </a:p>
        </p:txBody>
      </p:sp>
      <p:sp>
        <p:nvSpPr>
          <p:cNvPr id="7" name="テキスト ボックス 6">
            <a:extLst>
              <a:ext uri="{FF2B5EF4-FFF2-40B4-BE49-F238E27FC236}">
                <a16:creationId xmlns:a16="http://schemas.microsoft.com/office/drawing/2014/main" xmlns="" id="{B89CF67A-997E-7981-8922-5BDAAEEE0BF8}"/>
              </a:ext>
            </a:extLst>
          </p:cNvPr>
          <p:cNvSpPr txBox="1"/>
          <p:nvPr/>
        </p:nvSpPr>
        <p:spPr>
          <a:xfrm>
            <a:off x="3489576" y="3101357"/>
            <a:ext cx="1662635" cy="646331"/>
          </a:xfrm>
          <a:prstGeom prst="rect">
            <a:avLst/>
          </a:prstGeom>
          <a:noFill/>
        </p:spPr>
        <p:txBody>
          <a:bodyPr wrap="none" rtlCol="0">
            <a:spAutoFit/>
          </a:bodyPr>
          <a:lstStyle/>
          <a:p>
            <a:r>
              <a:rPr kumimoji="1" lang="en-US" altLang="ja-JP" sz="3600" dirty="0"/>
              <a:t>channel</a:t>
            </a:r>
            <a:endParaRPr kumimoji="1" lang="ja-JP" altLang="en-US" sz="3600"/>
          </a:p>
        </p:txBody>
      </p:sp>
      <p:sp>
        <p:nvSpPr>
          <p:cNvPr id="3" name="正方形/長方形 2">
            <a:extLst>
              <a:ext uri="{FF2B5EF4-FFF2-40B4-BE49-F238E27FC236}">
                <a16:creationId xmlns:a16="http://schemas.microsoft.com/office/drawing/2014/main" xmlns="" id="{B2975895-31F9-AFA5-6871-CC1432A452AC}"/>
              </a:ext>
            </a:extLst>
          </p:cNvPr>
          <p:cNvSpPr/>
          <p:nvPr/>
        </p:nvSpPr>
        <p:spPr>
          <a:xfrm>
            <a:off x="5699999" y="2433862"/>
            <a:ext cx="927489" cy="6141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2200" dirty="0"/>
              <a:t>Idling </a:t>
            </a:r>
            <a:endParaRPr kumimoji="1" lang="ja-JP" altLang="en-US" sz="2200"/>
          </a:p>
        </p:txBody>
      </p:sp>
      <p:sp>
        <p:nvSpPr>
          <p:cNvPr id="11" name="正方形/長方形 10">
            <a:extLst>
              <a:ext uri="{FF2B5EF4-FFF2-40B4-BE49-F238E27FC236}">
                <a16:creationId xmlns:a16="http://schemas.microsoft.com/office/drawing/2014/main" xmlns="" id="{27BFE170-6862-BEF2-4320-A355846EB385}"/>
              </a:ext>
            </a:extLst>
          </p:cNvPr>
          <p:cNvSpPr/>
          <p:nvPr/>
        </p:nvSpPr>
        <p:spPr>
          <a:xfrm>
            <a:off x="3875430" y="2433862"/>
            <a:ext cx="890928" cy="6141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2200" dirty="0"/>
              <a:t>Idling </a:t>
            </a:r>
            <a:endParaRPr kumimoji="1" lang="ja-JP" altLang="en-US" sz="2200"/>
          </a:p>
        </p:txBody>
      </p:sp>
      <p:sp>
        <p:nvSpPr>
          <p:cNvPr id="12" name="正方形/長方形 11">
            <a:extLst>
              <a:ext uri="{FF2B5EF4-FFF2-40B4-BE49-F238E27FC236}">
                <a16:creationId xmlns:a16="http://schemas.microsoft.com/office/drawing/2014/main" xmlns="" id="{0B9575CA-6943-6EEC-7FF9-3F50E80344BE}"/>
              </a:ext>
            </a:extLst>
          </p:cNvPr>
          <p:cNvSpPr/>
          <p:nvPr/>
        </p:nvSpPr>
        <p:spPr>
          <a:xfrm>
            <a:off x="2454568" y="2433862"/>
            <a:ext cx="1420862" cy="614106"/>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2200" dirty="0"/>
              <a:t>Frame</a:t>
            </a:r>
            <a:endParaRPr kumimoji="1" lang="ja-JP" altLang="en-US" sz="2200"/>
          </a:p>
        </p:txBody>
      </p:sp>
      <p:sp>
        <p:nvSpPr>
          <p:cNvPr id="13" name="テキスト ボックス 12">
            <a:extLst>
              <a:ext uri="{FF2B5EF4-FFF2-40B4-BE49-F238E27FC236}">
                <a16:creationId xmlns:a16="http://schemas.microsoft.com/office/drawing/2014/main" xmlns="" id="{BE540B20-81D7-ECE4-26EB-7101CF3D86E9}"/>
              </a:ext>
            </a:extLst>
          </p:cNvPr>
          <p:cNvSpPr txBox="1"/>
          <p:nvPr/>
        </p:nvSpPr>
        <p:spPr>
          <a:xfrm>
            <a:off x="5007358" y="2556249"/>
            <a:ext cx="530915" cy="369332"/>
          </a:xfrm>
          <a:prstGeom prst="rect">
            <a:avLst/>
          </a:prstGeom>
          <a:noFill/>
        </p:spPr>
        <p:txBody>
          <a:bodyPr wrap="none" rtlCol="0">
            <a:spAutoFit/>
          </a:bodyPr>
          <a:lstStyle/>
          <a:p>
            <a:r>
              <a:rPr kumimoji="1" lang="ja-JP" altLang="en-US"/>
              <a:t>・・・</a:t>
            </a:r>
          </a:p>
        </p:txBody>
      </p:sp>
      <p:sp>
        <p:nvSpPr>
          <p:cNvPr id="14" name="正方形/長方形 13">
            <a:extLst>
              <a:ext uri="{FF2B5EF4-FFF2-40B4-BE49-F238E27FC236}">
                <a16:creationId xmlns:a16="http://schemas.microsoft.com/office/drawing/2014/main" xmlns="" id="{2F3BD902-9F50-ADDC-0656-E71ADEC4B5D4}"/>
              </a:ext>
            </a:extLst>
          </p:cNvPr>
          <p:cNvSpPr/>
          <p:nvPr/>
        </p:nvSpPr>
        <p:spPr>
          <a:xfrm>
            <a:off x="6627488" y="2433862"/>
            <a:ext cx="1420862" cy="614106"/>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2200" dirty="0"/>
              <a:t>Frame</a:t>
            </a:r>
            <a:endParaRPr kumimoji="1" lang="ja-JP" altLang="en-US" sz="2200"/>
          </a:p>
        </p:txBody>
      </p:sp>
      <p:sp>
        <p:nvSpPr>
          <p:cNvPr id="15" name="線吹き出し 2 (枠付き) 14">
            <a:extLst>
              <a:ext uri="{FF2B5EF4-FFF2-40B4-BE49-F238E27FC236}">
                <a16:creationId xmlns:a16="http://schemas.microsoft.com/office/drawing/2014/main" xmlns="" id="{9691F9F1-B2A3-E3BA-E4A9-CD2A88B91182}"/>
              </a:ext>
            </a:extLst>
          </p:cNvPr>
          <p:cNvSpPr/>
          <p:nvPr/>
        </p:nvSpPr>
        <p:spPr>
          <a:xfrm>
            <a:off x="1391243" y="4064192"/>
            <a:ext cx="2178434" cy="646331"/>
          </a:xfrm>
          <a:prstGeom prst="borderCallout2">
            <a:avLst>
              <a:gd name="adj1" fmla="val 36250"/>
              <a:gd name="adj2" fmla="val -6403"/>
              <a:gd name="adj3" fmla="val -26250"/>
              <a:gd name="adj4" fmla="val -7018"/>
              <a:gd name="adj5" fmla="val -166800"/>
              <a:gd name="adj6" fmla="val 24675"/>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dirty="0"/>
              <a:t>Random length</a:t>
            </a:r>
            <a:endParaRPr kumimoji="1" lang="ja-JP" altLang="en-US"/>
          </a:p>
        </p:txBody>
      </p:sp>
      <p:sp>
        <p:nvSpPr>
          <p:cNvPr id="19" name="テキスト ボックス 18">
            <a:extLst>
              <a:ext uri="{FF2B5EF4-FFF2-40B4-BE49-F238E27FC236}">
                <a16:creationId xmlns:a16="http://schemas.microsoft.com/office/drawing/2014/main" xmlns="" id="{8DA1BFC2-8994-02EE-B465-3205D4E87138}"/>
              </a:ext>
            </a:extLst>
          </p:cNvPr>
          <p:cNvSpPr txBox="1"/>
          <p:nvPr/>
        </p:nvSpPr>
        <p:spPr>
          <a:xfrm>
            <a:off x="4551218" y="4509655"/>
            <a:ext cx="3782291" cy="1384995"/>
          </a:xfrm>
          <a:prstGeom prst="rect">
            <a:avLst/>
          </a:prstGeom>
          <a:noFill/>
        </p:spPr>
        <p:txBody>
          <a:bodyPr wrap="square" rtlCol="0">
            <a:spAutoFit/>
          </a:bodyPr>
          <a:lstStyle/>
          <a:p>
            <a:r>
              <a:rPr kumimoji="1" lang="en-US" altLang="ja-JP" sz="1400" dirty="0">
                <a:latin typeface="Meiryo" panose="020B0604030504040204" pitchFamily="34" charset="-128"/>
                <a:ea typeface="Meiryo" panose="020B0604030504040204" pitchFamily="34" charset="-128"/>
              </a:rPr>
              <a:t>Channel : </a:t>
            </a:r>
            <a:r>
              <a:rPr lang="en-US" altLang="ja-JP" sz="1400" dirty="0">
                <a:effectLst/>
                <a:latin typeface="Meiryo" panose="020B0604030504040204" pitchFamily="34" charset="-128"/>
                <a:ea typeface="Meiryo" panose="020B0604030504040204" pitchFamily="34" charset="-128"/>
              </a:rPr>
              <a:t>The transmission channel is modeled as an Additive White Gaussian Noise (AWGN) channel</a:t>
            </a:r>
            <a:r>
              <a:rPr lang="ja-JP" altLang="ja-JP" sz="1400">
                <a:effectLst/>
                <a:latin typeface="Meiryo" panose="020B0604030504040204" pitchFamily="34" charset="-128"/>
                <a:ea typeface="Meiryo" panose="020B0604030504040204" pitchFamily="34" charset="-128"/>
              </a:rPr>
              <a:t> </a:t>
            </a:r>
            <a:endParaRPr kumimoji="1" lang="en-US" altLang="ja-JP" sz="1400" dirty="0">
              <a:effectLst/>
              <a:latin typeface="Meiryo" panose="020B0604030504040204" pitchFamily="34" charset="-128"/>
              <a:ea typeface="Meiryo" panose="020B0604030504040204" pitchFamily="34" charset="-128"/>
            </a:endParaRPr>
          </a:p>
          <a:p>
            <a:endParaRPr kumimoji="1" lang="en-US" altLang="ja-JP" sz="1400" dirty="0">
              <a:latin typeface="Meiryo" panose="020B0604030504040204" pitchFamily="34" charset="-128"/>
              <a:ea typeface="Meiryo" panose="020B0604030504040204" pitchFamily="34" charset="-128"/>
            </a:endParaRPr>
          </a:p>
          <a:p>
            <a:r>
              <a:rPr kumimoji="1" lang="en-US" altLang="ja-JP" sz="1400" dirty="0">
                <a:latin typeface="Meiryo" panose="020B0604030504040204" pitchFamily="34" charset="-128"/>
                <a:ea typeface="Meiryo" panose="020B0604030504040204" pitchFamily="34" charset="-128"/>
              </a:rPr>
              <a:t>Packet : 1000 packets </a:t>
            </a:r>
          </a:p>
          <a:p>
            <a:endParaRPr lang="en-US" altLang="ja-JP" sz="1400" dirty="0">
              <a:effectLst/>
              <a:latin typeface="Meiryo" panose="020B0604030504040204" pitchFamily="34" charset="-128"/>
              <a:ea typeface="Meiryo" panose="020B0604030504040204" pitchFamily="34" charset="-128"/>
            </a:endParaRPr>
          </a:p>
        </p:txBody>
      </p:sp>
      <p:sp>
        <p:nvSpPr>
          <p:cNvPr id="22" name="正方形/長方形 21">
            <a:extLst>
              <a:ext uri="{FF2B5EF4-FFF2-40B4-BE49-F238E27FC236}">
                <a16:creationId xmlns:a16="http://schemas.microsoft.com/office/drawing/2014/main" xmlns="" id="{6C5ECE0E-2D75-036D-F26C-90A2EE3F13E6}"/>
              </a:ext>
            </a:extLst>
          </p:cNvPr>
          <p:cNvSpPr/>
          <p:nvPr/>
        </p:nvSpPr>
        <p:spPr>
          <a:xfrm>
            <a:off x="-20782" y="4987"/>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 altLang="ja-JP" sz="3200" dirty="0">
                <a:latin typeface="Meiryo" panose="020B0604030504040204" pitchFamily="34" charset="-128"/>
                <a:ea typeface="Meiryo" panose="020B0604030504040204" pitchFamily="34" charset="-128"/>
              </a:rPr>
              <a:t>Simulation : Simulation setup.                 14</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1362563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ー 3" descr="グラフ, 折れ線グラフ&#10;&#10;自動的に生成された説明">
            <a:extLst>
              <a:ext uri="{FF2B5EF4-FFF2-40B4-BE49-F238E27FC236}">
                <a16:creationId xmlns:a16="http://schemas.microsoft.com/office/drawing/2014/main" xmlns="" id="{A036D755-F0CC-8C7E-4A6B-A48DDED5E358}"/>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395" y="1172817"/>
            <a:ext cx="8839605" cy="5287618"/>
          </a:xfrm>
          <a:prstGeom prst="rect">
            <a:avLst/>
          </a:prstGeom>
        </p:spPr>
      </p:pic>
      <p:sp>
        <p:nvSpPr>
          <p:cNvPr id="6" name="正方形/長方形 5">
            <a:extLst>
              <a:ext uri="{FF2B5EF4-FFF2-40B4-BE49-F238E27FC236}">
                <a16:creationId xmlns:a16="http://schemas.microsoft.com/office/drawing/2014/main" xmlns="" id="{2740AA7C-0C60-5CB2-718E-E754A10E1D48}"/>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3200" dirty="0">
                <a:latin typeface="Meiryo" panose="020B0604030504040204" pitchFamily="34" charset="-128"/>
                <a:ea typeface="Meiryo" panose="020B0604030504040204" pitchFamily="34" charset="-128"/>
              </a:rPr>
              <a:t>Result                                                    15</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836228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xmlns="" id="{06019A13-0191-4578-F8F8-16DB979867E8}"/>
              </a:ext>
            </a:extLst>
          </p:cNvPr>
          <p:cNvPicPr>
            <a:picLocks noChangeAspect="1"/>
          </p:cNvPicPr>
          <p:nvPr/>
        </p:nvPicPr>
        <p:blipFill>
          <a:blip r:embed="rId2"/>
          <a:stretch>
            <a:fillRect/>
          </a:stretch>
        </p:blipFill>
        <p:spPr>
          <a:xfrm>
            <a:off x="-3348309" y="1620981"/>
            <a:ext cx="16054234" cy="4649190"/>
          </a:xfrm>
          <a:prstGeom prst="rect">
            <a:avLst/>
          </a:prstGeom>
        </p:spPr>
      </p:pic>
      <p:sp>
        <p:nvSpPr>
          <p:cNvPr id="8" name="正方形/長方形 7">
            <a:extLst>
              <a:ext uri="{FF2B5EF4-FFF2-40B4-BE49-F238E27FC236}">
                <a16:creationId xmlns:a16="http://schemas.microsoft.com/office/drawing/2014/main" xmlns="" id="{5122A051-7BF9-EC6B-CD60-BAA03A87EDBA}"/>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3200" dirty="0">
                <a:latin typeface="Meiryo" panose="020B0604030504040204" pitchFamily="34" charset="-128"/>
                <a:ea typeface="Meiryo" panose="020B0604030504040204" pitchFamily="34" charset="-128"/>
              </a:rPr>
              <a:t>Result                                                    16</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178562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281A7573-2623-9785-7892-333ABB689D2E}"/>
              </a:ext>
            </a:extLst>
          </p:cNvPr>
          <p:cNvSpPr>
            <a:spLocks noGrp="1"/>
          </p:cNvSpPr>
          <p:nvPr>
            <p:ph idx="1"/>
          </p:nvPr>
        </p:nvSpPr>
        <p:spPr>
          <a:xfrm>
            <a:off x="337931" y="1391479"/>
            <a:ext cx="8468138" cy="5466521"/>
          </a:xfrm>
        </p:spPr>
        <p:txBody>
          <a:bodyPr>
            <a:noAutofit/>
          </a:bodyPr>
          <a:lstStyle/>
          <a:p>
            <a:r>
              <a:rPr lang="en" altLang="ja-JP" sz="1400" dirty="0">
                <a:latin typeface="Meiryo" panose="020B0604030504040204" pitchFamily="34" charset="-128"/>
                <a:ea typeface="Meiryo" panose="020B0604030504040204" pitchFamily="34" charset="-128"/>
              </a:rPr>
              <a:t> In an environment with BER10^(-5), no noise superimposition on the SFD was observed.</a:t>
            </a:r>
          </a:p>
          <a:p>
            <a:r>
              <a:rPr lang="en" altLang="ja-JP" sz="1400" dirty="0">
                <a:latin typeface="Meiryo" panose="020B0604030504040204" pitchFamily="34" charset="-128"/>
                <a:ea typeface="Meiryo" panose="020B0604030504040204" pitchFamily="34" charset="-128"/>
              </a:rPr>
              <a:t>For the SFD pattern "110," frame synchronization errors occurred even in favorable communication environments.</a:t>
            </a:r>
          </a:p>
          <a:p>
            <a:r>
              <a:rPr lang="en" altLang="ja-JP" sz="1400" dirty="0">
                <a:latin typeface="Meiryo" panose="020B0604030504040204" pitchFamily="34" charset="-128"/>
                <a:ea typeface="Meiryo" panose="020B0604030504040204" pitchFamily="34" charset="-128"/>
              </a:rPr>
              <a:t>By comparing the number of noise superimpositions on the SFD with the number of false recognitions, it was considered possible to identify the optimal SFD that minimizes the risk of accidental matches.</a:t>
            </a:r>
          </a:p>
          <a:p>
            <a:r>
              <a:rPr lang="en" altLang="ja-JP" sz="1400" dirty="0">
                <a:latin typeface="Meiryo" panose="020B0604030504040204" pitchFamily="34" charset="-128"/>
                <a:ea typeface="Meiryo" panose="020B0604030504040204" pitchFamily="34" charset="-128"/>
              </a:rPr>
              <a:t>Simulation results revealed that SFD patterns "1110," "11100010010," and "1111100110101" had a higher number of noise superimpositions than false detections.</a:t>
            </a:r>
          </a:p>
          <a:p>
            <a:r>
              <a:rPr lang="en" altLang="ja-JP" sz="1400" dirty="0">
                <a:latin typeface="Meiryo" panose="020B0604030504040204" pitchFamily="34" charset="-128"/>
                <a:ea typeface="Meiryo" panose="020B0604030504040204" pitchFamily="34" charset="-128"/>
              </a:rPr>
              <a:t>In the environment with BER10^(-3), the noise superimposition counts were observed in the order of "1111100110101 &gt; 11100010010 &gt; 1110," suggesting that reducing the occupancy rate of the SFD in the transmission channel can lower the probability of noise superimposition on the SFD.</a:t>
            </a:r>
          </a:p>
          <a:p>
            <a:r>
              <a:rPr lang="en" altLang="ja-JP" sz="1400" dirty="0">
                <a:latin typeface="Meiryo" panose="020B0604030504040204" pitchFamily="34" charset="-128"/>
                <a:ea typeface="Meiryo" panose="020B0604030504040204" pitchFamily="34" charset="-128"/>
              </a:rPr>
              <a:t>It was confirmed that as the SFD length increases, the false detection rate decreases.</a:t>
            </a:r>
          </a:p>
          <a:p>
            <a:r>
              <a:rPr lang="en" altLang="ja-JP" sz="1400" dirty="0">
                <a:latin typeface="Meiryo" panose="020B0604030504040204" pitchFamily="34" charset="-128"/>
                <a:ea typeface="Meiryo" panose="020B0604030504040204" pitchFamily="34" charset="-128"/>
              </a:rPr>
              <a:t>When comparing the number of successful receptions in the environment with BER10^(-3), the results showed "1110 &gt; 11100010010 &gt; 1111100110101."</a:t>
            </a:r>
          </a:p>
          <a:p>
            <a:pPr marL="0" indent="0">
              <a:buNone/>
            </a:pPr>
            <a:endParaRPr lang="en" altLang="ja-JP" sz="1400" dirty="0">
              <a:latin typeface="Meiryo" panose="020B0604030504040204" pitchFamily="34" charset="-128"/>
              <a:ea typeface="Meiryo" panose="020B0604030504040204" pitchFamily="34" charset="-128"/>
            </a:endParaRPr>
          </a:p>
          <a:p>
            <a:pPr marL="0" indent="0" algn="ctr">
              <a:buNone/>
            </a:pPr>
            <a:r>
              <a:rPr lang="en" altLang="ja-JP" sz="1400" b="1" dirty="0">
                <a:latin typeface="Meiryo" panose="020B0604030504040204" pitchFamily="34" charset="-128"/>
                <a:ea typeface="Meiryo" panose="020B0604030504040204" pitchFamily="34" charset="-128"/>
              </a:rPr>
              <a:t>Therefore, the most optimal SFD is “1110,” which has the shortest bit length and mitigates synchronization errors while maintaining a high success rate.</a:t>
            </a:r>
            <a:endParaRPr kumimoji="1" lang="ja-JP" altLang="en-US" sz="1400" b="1">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xmlns="" id="{9D517122-9453-D23D-C1B1-C7D52051FC1E}"/>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3200" dirty="0">
                <a:latin typeface="Meiryo" panose="020B0604030504040204" pitchFamily="34" charset="-128"/>
                <a:ea typeface="Meiryo" panose="020B0604030504040204" pitchFamily="34" charset="-128"/>
              </a:rPr>
              <a:t>Result and Consideration                         17</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584240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FA2E3384-3374-349F-654E-E4D2B7E81375}"/>
              </a:ext>
            </a:extLst>
          </p:cNvPr>
          <p:cNvSpPr>
            <a:spLocks noGrp="1"/>
          </p:cNvSpPr>
          <p:nvPr>
            <p:ph idx="1"/>
          </p:nvPr>
        </p:nvSpPr>
        <p:spPr/>
        <p:txBody>
          <a:bodyPr>
            <a:normAutofit lnSpcReduction="10000"/>
          </a:bodyPr>
          <a:lstStyle/>
          <a:p>
            <a:pPr algn="just"/>
            <a:r>
              <a:rPr lang="en" altLang="ja-JP" sz="1800" dirty="0">
                <a:effectLst/>
                <a:latin typeface="Meiryo" panose="020B0604030504040204" pitchFamily="34" charset="-128"/>
                <a:ea typeface="Meiryo" panose="020B0604030504040204" pitchFamily="34" charset="-128"/>
              </a:rPr>
              <a:t>In this study, simulations were conducted to evaluate the impact of noise superimposition on SFD and frame synchronization errors to identify the optimal SFD pattern.</a:t>
            </a:r>
          </a:p>
          <a:p>
            <a:pPr algn="just"/>
            <a:endParaRPr lang="en" altLang="ja-JP" sz="1800" dirty="0">
              <a:effectLst/>
              <a:latin typeface="Meiryo" panose="020B0604030504040204" pitchFamily="34" charset="-128"/>
              <a:ea typeface="Meiryo" panose="020B0604030504040204" pitchFamily="34" charset="-128"/>
            </a:endParaRPr>
          </a:p>
          <a:p>
            <a:pPr algn="just"/>
            <a:r>
              <a:rPr lang="en" altLang="ja-JP" sz="1800" dirty="0">
                <a:effectLst/>
                <a:latin typeface="Meiryo" panose="020B0604030504040204" pitchFamily="34" charset="-128"/>
                <a:ea typeface="Meiryo" panose="020B0604030504040204" pitchFamily="34" charset="-128"/>
              </a:rPr>
              <a:t>The simulation results revealed that reducing the occupancy rate of the SFD effectively suppresses the probability of noise superimposition.</a:t>
            </a:r>
          </a:p>
          <a:p>
            <a:pPr algn="just"/>
            <a:endParaRPr lang="en" altLang="ja-JP" sz="1800" dirty="0">
              <a:effectLst/>
              <a:latin typeface="Meiryo" panose="020B0604030504040204" pitchFamily="34" charset="-128"/>
              <a:ea typeface="Meiryo" panose="020B0604030504040204" pitchFamily="34" charset="-128"/>
            </a:endParaRPr>
          </a:p>
          <a:p>
            <a:pPr algn="just"/>
            <a:r>
              <a:rPr lang="en" altLang="ja-JP" sz="1800" dirty="0">
                <a:effectLst/>
                <a:latin typeface="Meiryo" panose="020B0604030504040204" pitchFamily="34" charset="-128"/>
                <a:ea typeface="Meiryo" panose="020B0604030504040204" pitchFamily="34" charset="-128"/>
              </a:rPr>
              <a:t>Particularly, the SFD pattern "1110" demonstrated excellent results, being the shortest in bit length while reducing false recognitions and improving frame synchronization success rates. </a:t>
            </a:r>
          </a:p>
          <a:p>
            <a:pPr algn="just"/>
            <a:endParaRPr lang="en" altLang="ja-JP" sz="1800" dirty="0">
              <a:effectLst/>
              <a:latin typeface="Meiryo" panose="020B0604030504040204" pitchFamily="34" charset="-128"/>
              <a:ea typeface="Meiryo" panose="020B0604030504040204" pitchFamily="34" charset="-128"/>
            </a:endParaRPr>
          </a:p>
          <a:p>
            <a:pPr algn="just"/>
            <a:r>
              <a:rPr lang="en" altLang="ja-JP" sz="1800" dirty="0">
                <a:effectLst/>
                <a:latin typeface="Meiryo" panose="020B0604030504040204" pitchFamily="34" charset="-128"/>
                <a:ea typeface="Meiryo" panose="020B0604030504040204" pitchFamily="34" charset="-128"/>
              </a:rPr>
              <a:t>While the optimal SFD was identified in this study, the problem of frame synchronization errors has not been fully resolved. Further research is necessary to explore different approaches to address this issue.</a:t>
            </a:r>
          </a:p>
          <a:p>
            <a:endParaRPr kumimoji="1" lang="ja-JP" altLang="en-US" sz="2200">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xmlns="" id="{ED597ED6-11E9-9E93-062F-3780C20170E7}"/>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sz="3200" dirty="0">
                <a:latin typeface="Meiryo" panose="020B0604030504040204" pitchFamily="34" charset="-128"/>
                <a:ea typeface="Meiryo" panose="020B0604030504040204" pitchFamily="34" charset="-128"/>
              </a:rPr>
              <a:t>C</a:t>
            </a:r>
            <a:r>
              <a:rPr kumimoji="1" lang="en" altLang="ja-JP" sz="3200" dirty="0">
                <a:latin typeface="Meiryo" panose="020B0604030504040204" pitchFamily="34" charset="-128"/>
                <a:ea typeface="Meiryo" panose="020B0604030504040204" pitchFamily="34" charset="-128"/>
              </a:rPr>
              <a:t>onclusion and future work                     18</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1191576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86138" y="1600200"/>
            <a:ext cx="5300662" cy="4525963"/>
          </a:xfrm>
        </p:spPr>
        <p:txBody>
          <a:bodyPr>
            <a:noAutofit/>
          </a:bodyPr>
          <a:lstStyle/>
          <a:p>
            <a:pPr marL="0" indent="0" algn="l">
              <a:buNone/>
            </a:pPr>
            <a:r>
              <a:rPr lang="en" altLang="ja-JP" b="1" i="0" u="none" strike="noStrike" dirty="0">
                <a:solidFill>
                  <a:srgbClr val="000000"/>
                </a:solidFill>
                <a:effectLst/>
                <a:latin typeface="Meiryo" panose="020B0604030504040204" pitchFamily="34" charset="-128"/>
                <a:ea typeface="Meiryo" panose="020B0604030504040204" pitchFamily="34" charset="-128"/>
              </a:rPr>
              <a:t>Biography</a:t>
            </a:r>
            <a:endParaRPr lang="en" altLang="ja-JP" sz="1050" b="1" i="0" u="none" strike="noStrike" dirty="0">
              <a:solidFill>
                <a:srgbClr val="000000"/>
              </a:solidFill>
              <a:effectLst/>
              <a:latin typeface="Meiryo" panose="020B0604030504040204" pitchFamily="34" charset="-128"/>
              <a:ea typeface="Meiryo" panose="020B0604030504040204" pitchFamily="34" charset="-128"/>
            </a:endParaRPr>
          </a:p>
          <a:p>
            <a:r>
              <a:rPr lang="en" altLang="ja-JP" sz="1400" b="0" i="0" u="none" strike="noStrike" dirty="0">
                <a:solidFill>
                  <a:srgbClr val="000000"/>
                </a:solidFill>
                <a:effectLst/>
                <a:latin typeface="Meiryo" panose="020B0604030504040204" pitchFamily="34" charset="-128"/>
                <a:ea typeface="Meiryo" panose="020B0604030504040204" pitchFamily="34" charset="-128"/>
              </a:rPr>
              <a:t>I earned my Bachelor's degree in Communication and Network Engineering from the School of Information and Telecommunication Engineering at Tokai University in 2022. Currently, I am pursuing a Master's degree at the same institution.</a:t>
            </a:r>
          </a:p>
          <a:p>
            <a:pPr marL="0" indent="0">
              <a:buNone/>
            </a:pPr>
            <a:endParaRPr lang="en" altLang="ja-JP" sz="1400" b="0" i="0" u="none" strike="noStrike" dirty="0">
              <a:solidFill>
                <a:srgbClr val="000000"/>
              </a:solidFill>
              <a:effectLst/>
              <a:latin typeface="Meiryo" panose="020B0604030504040204" pitchFamily="34" charset="-128"/>
              <a:ea typeface="Meiryo" panose="020B0604030504040204" pitchFamily="34" charset="-128"/>
            </a:endParaRPr>
          </a:p>
          <a:p>
            <a:r>
              <a:rPr lang="en" altLang="ja-JP" sz="1400" b="0" i="0" u="none" strike="noStrike" dirty="0">
                <a:solidFill>
                  <a:srgbClr val="000000"/>
                </a:solidFill>
                <a:effectLst/>
                <a:latin typeface="Meiryo" panose="020B0604030504040204" pitchFamily="34" charset="-128"/>
                <a:ea typeface="Meiryo" panose="020B0604030504040204" pitchFamily="34" charset="-128"/>
              </a:rPr>
              <a:t>From 2022 to July 2024, I worked at a publicly traded IT company, contributing to the development of a railway management system for two and a half years. My research focuses on telecommunications and AI-based image recognition.</a:t>
            </a:r>
          </a:p>
          <a:p>
            <a:pPr marL="0" indent="0">
              <a:buNone/>
            </a:pPr>
            <a:endParaRPr lang="en" altLang="ja-JP" sz="1400" b="0" i="0" u="none" strike="noStrike" dirty="0">
              <a:solidFill>
                <a:srgbClr val="000000"/>
              </a:solidFill>
              <a:effectLst/>
              <a:latin typeface="Meiryo" panose="020B0604030504040204" pitchFamily="34" charset="-128"/>
              <a:ea typeface="Meiryo" panose="020B0604030504040204" pitchFamily="34" charset="-128"/>
            </a:endParaRPr>
          </a:p>
          <a:p>
            <a:r>
              <a:rPr lang="en" altLang="ja-JP" sz="1400" b="0" i="0" u="none" strike="noStrike" dirty="0">
                <a:solidFill>
                  <a:srgbClr val="000000"/>
                </a:solidFill>
                <a:effectLst/>
                <a:latin typeface="Meiryo" panose="020B0604030504040204" pitchFamily="34" charset="-128"/>
                <a:ea typeface="Meiryo" panose="020B0604030504040204" pitchFamily="34" charset="-128"/>
              </a:rPr>
              <a:t>I have presented my work at </a:t>
            </a:r>
            <a:r>
              <a:rPr lang="en" altLang="ja-JP" sz="1400" b="0" i="0" u="none" strike="noStrike" dirty="0" err="1">
                <a:solidFill>
                  <a:srgbClr val="000000"/>
                </a:solidFill>
                <a:effectLst/>
                <a:latin typeface="Meiryo" panose="020B0604030504040204" pitchFamily="34" charset="-128"/>
                <a:ea typeface="Meiryo" panose="020B0604030504040204" pitchFamily="34" charset="-128"/>
              </a:rPr>
              <a:t>eKNOW</a:t>
            </a:r>
            <a:r>
              <a:rPr lang="en" altLang="ja-JP" sz="1400" b="0" i="0" u="none" strike="noStrike" dirty="0">
                <a:solidFill>
                  <a:srgbClr val="000000"/>
                </a:solidFill>
                <a:effectLst/>
                <a:latin typeface="Meiryo" panose="020B0604030504040204" pitchFamily="34" charset="-128"/>
                <a:ea typeface="Meiryo" panose="020B0604030504040204" pitchFamily="34" charset="-128"/>
              </a:rPr>
              <a:t> 2020, including topics such as </a:t>
            </a:r>
            <a:r>
              <a:rPr lang="en" altLang="ja-JP" sz="1400" b="1" i="0" u="none" strike="noStrike" dirty="0">
                <a:solidFill>
                  <a:srgbClr val="000000"/>
                </a:solidFill>
                <a:effectLst/>
                <a:latin typeface="Meiryo" panose="020B0604030504040204" pitchFamily="34" charset="-128"/>
                <a:ea typeface="Meiryo" panose="020B0604030504040204" pitchFamily="34" charset="-128"/>
              </a:rPr>
              <a:t>"Efficient Parameters for Rotation Processing of Data Augmentation"</a:t>
            </a:r>
            <a:r>
              <a:rPr lang="en" altLang="ja-JP" sz="1400" b="0" i="0" u="none" strike="noStrike" dirty="0">
                <a:solidFill>
                  <a:srgbClr val="000000"/>
                </a:solidFill>
                <a:effectLst/>
                <a:latin typeface="Meiryo" panose="020B0604030504040204" pitchFamily="34" charset="-128"/>
                <a:ea typeface="Meiryo" panose="020B0604030504040204" pitchFamily="34" charset="-128"/>
              </a:rPr>
              <a:t> and </a:t>
            </a:r>
            <a:r>
              <a:rPr lang="en" altLang="ja-JP" sz="1400" b="1" i="0" u="none" strike="noStrike" dirty="0">
                <a:solidFill>
                  <a:srgbClr val="000000"/>
                </a:solidFill>
                <a:effectLst/>
                <a:latin typeface="Meiryo" panose="020B0604030504040204" pitchFamily="34" charset="-128"/>
                <a:ea typeface="Meiryo" panose="020B0604030504040204" pitchFamily="34" charset="-128"/>
              </a:rPr>
              <a:t>"Shoot Counting System Based on </a:t>
            </a:r>
            <a:r>
              <a:rPr lang="en" altLang="ja-JP" sz="1400" b="1" i="0" u="none" strike="noStrike" dirty="0" err="1">
                <a:solidFill>
                  <a:srgbClr val="000000"/>
                </a:solidFill>
                <a:effectLst/>
                <a:latin typeface="Meiryo" panose="020B0604030504040204" pitchFamily="34" charset="-128"/>
                <a:ea typeface="Meiryo" panose="020B0604030504040204" pitchFamily="34" charset="-128"/>
              </a:rPr>
              <a:t>SegNet</a:t>
            </a:r>
            <a:r>
              <a:rPr lang="en" altLang="ja-JP" sz="1400" b="1" i="0" u="none" strike="noStrike" dirty="0">
                <a:solidFill>
                  <a:srgbClr val="000000"/>
                </a:solidFill>
                <a:effectLst/>
                <a:latin typeface="Meiryo" panose="020B0604030504040204" pitchFamily="34" charset="-128"/>
                <a:ea typeface="Meiryo" panose="020B0604030504040204" pitchFamily="34" charset="-128"/>
              </a:rPr>
              <a:t>"</a:t>
            </a:r>
            <a:r>
              <a:rPr lang="en" altLang="ja-JP" sz="1400" b="0" i="0" u="none" strike="noStrike" dirty="0">
                <a:solidFill>
                  <a:srgbClr val="000000"/>
                </a:solidFill>
                <a:effectLst/>
                <a:latin typeface="Meiryo" panose="020B0604030504040204" pitchFamily="34" charset="-128"/>
                <a:ea typeface="Meiryo" panose="020B0604030504040204" pitchFamily="34" charset="-128"/>
              </a:rPr>
              <a:t>.</a:t>
            </a:r>
          </a:p>
          <a:p>
            <a:endParaRPr sz="1600" dirty="0">
              <a:latin typeface="Meiryo" panose="020B0604030504040204" pitchFamily="34" charset="-128"/>
              <a:ea typeface="Meiryo" panose="020B0604030504040204" pitchFamily="34" charset="-128"/>
            </a:endParaRPr>
          </a:p>
        </p:txBody>
      </p:sp>
      <p:pic>
        <p:nvPicPr>
          <p:cNvPr id="4" name="図 3">
            <a:extLst>
              <a:ext uri="{FF2B5EF4-FFF2-40B4-BE49-F238E27FC236}">
                <a16:creationId xmlns:a16="http://schemas.microsoft.com/office/drawing/2014/main" xmlns="" id="{A46CBCA8-C046-9FE9-476C-92E336C7DCFD}"/>
              </a:ext>
            </a:extLst>
          </p:cNvPr>
          <p:cNvPicPr>
            <a:picLocks noChangeAspect="1"/>
          </p:cNvPicPr>
          <p:nvPr/>
        </p:nvPicPr>
        <p:blipFill>
          <a:blip r:embed="rId2"/>
          <a:stretch>
            <a:fillRect/>
          </a:stretch>
        </p:blipFill>
        <p:spPr>
          <a:xfrm>
            <a:off x="457200" y="1600200"/>
            <a:ext cx="2794000" cy="3302000"/>
          </a:xfrm>
          <a:prstGeom prst="rect">
            <a:avLst/>
          </a:prstGeom>
        </p:spPr>
      </p:pic>
      <p:sp>
        <p:nvSpPr>
          <p:cNvPr id="5" name="正方形/長方形 4">
            <a:extLst>
              <a:ext uri="{FF2B5EF4-FFF2-40B4-BE49-F238E27FC236}">
                <a16:creationId xmlns:a16="http://schemas.microsoft.com/office/drawing/2014/main" xmlns="" id="{6444DD51-2B08-AB99-863B-31F5ED2C34BD}"/>
              </a:ext>
            </a:extLst>
          </p:cNvPr>
          <p:cNvSpPr/>
          <p:nvPr/>
        </p:nvSpPr>
        <p:spPr>
          <a:xfrm>
            <a:off x="0" y="20915"/>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sz="3200" dirty="0">
                <a:latin typeface="Meiryo" panose="020B0604030504040204" pitchFamily="34" charset="-128"/>
                <a:ea typeface="Meiryo" panose="020B0604030504040204" pitchFamily="34" charset="-128"/>
              </a:rPr>
              <a:t>Presenter's Short Resume.                      1</a:t>
            </a:r>
            <a:endParaRPr kumimoji="1" lang="ja-JP" altLang="en-US" sz="3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5B9D02A5-E381-9BC0-6760-D4634F33ED2E}"/>
              </a:ext>
            </a:extLst>
          </p:cNvPr>
          <p:cNvSpPr>
            <a:spLocks noGrp="1"/>
          </p:cNvSpPr>
          <p:nvPr>
            <p:ph idx="1"/>
          </p:nvPr>
        </p:nvSpPr>
        <p:spPr>
          <a:xfrm>
            <a:off x="685800" y="5162045"/>
            <a:ext cx="8001000" cy="964118"/>
          </a:xfrm>
        </p:spPr>
        <p:txBody>
          <a:bodyPr>
            <a:noAutofit/>
          </a:bodyPr>
          <a:lstStyle/>
          <a:p>
            <a:r>
              <a:rPr kumimoji="1" lang="en" altLang="ja-JP" sz="2200" dirty="0">
                <a:latin typeface="Meiryo" panose="020B0604030504040204" pitchFamily="34" charset="-128"/>
                <a:ea typeface="Meiryo" panose="020B0604030504040204" pitchFamily="34" charset="-128"/>
              </a:rPr>
              <a:t>Start Frame Delimiter (SFD) is most important part of the frame synchronization. Frame synchronization is achieved by the transmitter sending a frame in which SFD is injected at the beginning of each transmission data. </a:t>
            </a:r>
          </a:p>
        </p:txBody>
      </p:sp>
      <p:sp>
        <p:nvSpPr>
          <p:cNvPr id="6" name="正方形/長方形 5">
            <a:extLst>
              <a:ext uri="{FF2B5EF4-FFF2-40B4-BE49-F238E27FC236}">
                <a16:creationId xmlns:a16="http://schemas.microsoft.com/office/drawing/2014/main" xmlns="" id="{FEF572F6-E662-56F0-E0F9-150D5C58AC47}"/>
              </a:ext>
            </a:extLst>
          </p:cNvPr>
          <p:cNvSpPr/>
          <p:nvPr/>
        </p:nvSpPr>
        <p:spPr>
          <a:xfrm>
            <a:off x="3719945" y="1695955"/>
            <a:ext cx="5070764"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5400" dirty="0"/>
              <a:t>DATA</a:t>
            </a:r>
            <a:endParaRPr kumimoji="1" lang="ja-JP" altLang="en-US" sz="5400"/>
          </a:p>
        </p:txBody>
      </p:sp>
      <p:sp>
        <p:nvSpPr>
          <p:cNvPr id="7" name="正方形/長方形 6">
            <a:extLst>
              <a:ext uri="{FF2B5EF4-FFF2-40B4-BE49-F238E27FC236}">
                <a16:creationId xmlns:a16="http://schemas.microsoft.com/office/drawing/2014/main" xmlns="" id="{28349C93-DBAF-BB03-FA03-3F191238E973}"/>
              </a:ext>
            </a:extLst>
          </p:cNvPr>
          <p:cNvSpPr/>
          <p:nvPr/>
        </p:nvSpPr>
        <p:spPr>
          <a:xfrm>
            <a:off x="685800" y="1695955"/>
            <a:ext cx="3034145" cy="13716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5400" dirty="0"/>
              <a:t>SFD</a:t>
            </a:r>
            <a:endParaRPr kumimoji="1" lang="ja-JP" altLang="en-US" sz="5400"/>
          </a:p>
        </p:txBody>
      </p:sp>
      <p:sp>
        <p:nvSpPr>
          <p:cNvPr id="9" name="右中かっこ 8">
            <a:extLst>
              <a:ext uri="{FF2B5EF4-FFF2-40B4-BE49-F238E27FC236}">
                <a16:creationId xmlns:a16="http://schemas.microsoft.com/office/drawing/2014/main" xmlns="" id="{7331858C-99F3-66FD-60CA-5A7AACCC661F}"/>
              </a:ext>
            </a:extLst>
          </p:cNvPr>
          <p:cNvSpPr/>
          <p:nvPr/>
        </p:nvSpPr>
        <p:spPr>
          <a:xfrm rot="5400000">
            <a:off x="4266585" y="-741832"/>
            <a:ext cx="901775" cy="8520548"/>
          </a:xfrm>
          <a:prstGeom prst="rightBrace">
            <a:avLst>
              <a:gd name="adj1" fmla="val 0"/>
              <a:gd name="adj2" fmla="val 50000"/>
            </a:avLst>
          </a:prstGeom>
          <a:ln w="38100"/>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xmlns="" id="{BA88BEEB-3A9F-6466-D620-C1854EBBD2D0}"/>
              </a:ext>
            </a:extLst>
          </p:cNvPr>
          <p:cNvSpPr txBox="1"/>
          <p:nvPr/>
        </p:nvSpPr>
        <p:spPr>
          <a:xfrm>
            <a:off x="4003196" y="3937104"/>
            <a:ext cx="1366208" cy="646331"/>
          </a:xfrm>
          <a:prstGeom prst="rect">
            <a:avLst/>
          </a:prstGeom>
          <a:noFill/>
        </p:spPr>
        <p:txBody>
          <a:bodyPr wrap="none" rtlCol="0">
            <a:spAutoFit/>
          </a:bodyPr>
          <a:lstStyle/>
          <a:p>
            <a:r>
              <a:rPr kumimoji="1" lang="en-US" altLang="ja-JP" sz="3600" dirty="0"/>
              <a:t>Frame</a:t>
            </a:r>
            <a:endParaRPr kumimoji="1" lang="ja-JP" altLang="en-US" sz="3600"/>
          </a:p>
        </p:txBody>
      </p:sp>
      <p:sp>
        <p:nvSpPr>
          <p:cNvPr id="11" name="正方形/長方形 10">
            <a:extLst>
              <a:ext uri="{FF2B5EF4-FFF2-40B4-BE49-F238E27FC236}">
                <a16:creationId xmlns:a16="http://schemas.microsoft.com/office/drawing/2014/main" xmlns="" id="{02531A0D-01B5-7536-E3DE-8B8F60343342}"/>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3200" dirty="0">
                <a:latin typeface="Meiryo" panose="020B0604030504040204" pitchFamily="34" charset="-128"/>
                <a:ea typeface="Meiryo" panose="020B0604030504040204" pitchFamily="34" charset="-128"/>
              </a:rPr>
              <a:t> Introduction  :  About SFD                      2</a:t>
            </a:r>
            <a:endParaRPr kumimoji="1" lang="ja-JP" altLang="en-US" sz="3200"/>
          </a:p>
        </p:txBody>
      </p:sp>
    </p:spTree>
    <p:extLst>
      <p:ext uri="{BB962C8B-B14F-4D97-AF65-F5344CB8AC3E}">
        <p14:creationId xmlns:p14="http://schemas.microsoft.com/office/powerpoint/2010/main" val="741034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89000"/>
          </a:schemeClr>
        </a:solidFill>
        <a:effectLst/>
      </p:bgPr>
    </p:bg>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928DFB88-A795-93AA-EFA9-FE535D339AF4}"/>
              </a:ext>
            </a:extLst>
          </p:cNvPr>
          <p:cNvSpPr>
            <a:spLocks noGrp="1"/>
          </p:cNvSpPr>
          <p:nvPr>
            <p:ph idx="1"/>
          </p:nvPr>
        </p:nvSpPr>
        <p:spPr/>
        <p:txBody>
          <a:bodyPr>
            <a:normAutofit/>
          </a:bodyPr>
          <a:lstStyle/>
          <a:p>
            <a:pPr marL="0" indent="0">
              <a:buNone/>
            </a:pPr>
            <a:r>
              <a:rPr kumimoji="1" lang="en-US" altLang="ja-JP" sz="2200" dirty="0">
                <a:latin typeface="Meiryo" panose="020B0604030504040204" pitchFamily="34" charset="-128"/>
                <a:ea typeface="Meiryo" panose="020B0604030504040204" pitchFamily="34" charset="-128"/>
              </a:rPr>
              <a:t>EX.</a:t>
            </a:r>
          </a:p>
          <a:p>
            <a:pPr marL="0" indent="0">
              <a:buNone/>
            </a:pPr>
            <a:r>
              <a:rPr kumimoji="1" lang="en-US" altLang="ja-JP" sz="2200" dirty="0">
                <a:latin typeface="Meiryo" panose="020B0604030504040204" pitchFamily="34" charset="-128"/>
                <a:ea typeface="Meiryo" panose="020B0604030504040204" pitchFamily="34" charset="-128"/>
              </a:rPr>
              <a:t>1111111111100111010101011111…</a:t>
            </a:r>
          </a:p>
          <a:p>
            <a:pPr marL="0" indent="0">
              <a:buNone/>
            </a:pPr>
            <a:endParaRPr kumimoji="1" lang="en-US" altLang="ja-JP" sz="2200" dirty="0">
              <a:latin typeface="Meiryo" panose="020B0604030504040204" pitchFamily="34" charset="-128"/>
              <a:ea typeface="Meiryo" panose="020B0604030504040204" pitchFamily="34" charset="-128"/>
            </a:endParaRPr>
          </a:p>
          <a:p>
            <a:pPr marL="0" indent="0">
              <a:buNone/>
            </a:pPr>
            <a:r>
              <a:rPr kumimoji="1" lang="en-US" altLang="ja-JP" sz="2200" dirty="0">
                <a:latin typeface="Meiryo" panose="020B0604030504040204" pitchFamily="34" charset="-128"/>
                <a:ea typeface="Meiryo" panose="020B0604030504040204" pitchFamily="34" charset="-128"/>
              </a:rPr>
              <a:t>The SFD for now is 110  </a:t>
            </a:r>
          </a:p>
          <a:p>
            <a:pPr marL="0" indent="0">
              <a:buNone/>
            </a:pPr>
            <a:endParaRPr kumimoji="1" lang="en-US" altLang="ja-JP" sz="2200" dirty="0">
              <a:latin typeface="Meiryo" panose="020B0604030504040204" pitchFamily="34" charset="-128"/>
              <a:ea typeface="Meiryo" panose="020B0604030504040204" pitchFamily="34" charset="-128"/>
            </a:endParaRPr>
          </a:p>
        </p:txBody>
      </p:sp>
      <p:sp>
        <p:nvSpPr>
          <p:cNvPr id="10" name="正方形/長方形 9">
            <a:extLst>
              <a:ext uri="{FF2B5EF4-FFF2-40B4-BE49-F238E27FC236}">
                <a16:creationId xmlns:a16="http://schemas.microsoft.com/office/drawing/2014/main" xmlns="" id="{CA2F558D-BB84-54E6-296C-59D26B8440AB}"/>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3200" dirty="0">
                <a:latin typeface="Meiryo" panose="020B0604030504040204" pitchFamily="34" charset="-128"/>
                <a:ea typeface="Meiryo" panose="020B0604030504040204" pitchFamily="34" charset="-128"/>
              </a:rPr>
              <a:t> Introduction  :  About SFD                      3</a:t>
            </a:r>
            <a:endParaRPr kumimoji="1" lang="ja-JP" altLang="en-US" sz="3200"/>
          </a:p>
        </p:txBody>
      </p:sp>
    </p:spTree>
    <p:extLst>
      <p:ext uri="{BB962C8B-B14F-4D97-AF65-F5344CB8AC3E}">
        <p14:creationId xmlns:p14="http://schemas.microsoft.com/office/powerpoint/2010/main" val="2931433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C1D124B-6DC6-1D2E-2861-4D145C31DD7F}"/>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32236920-8CA5-1DB5-3626-4AE2EB368E56}"/>
              </a:ext>
            </a:extLst>
          </p:cNvPr>
          <p:cNvSpPr>
            <a:spLocks noGrp="1"/>
          </p:cNvSpPr>
          <p:nvPr>
            <p:ph idx="1"/>
          </p:nvPr>
        </p:nvSpPr>
        <p:spPr/>
        <p:txBody>
          <a:bodyPr>
            <a:normAutofit/>
          </a:bodyPr>
          <a:lstStyle/>
          <a:p>
            <a:pPr marL="0" indent="0">
              <a:buNone/>
            </a:pPr>
            <a:r>
              <a:rPr kumimoji="1" lang="en-US" altLang="ja-JP" dirty="0">
                <a:latin typeface="Meiryo" panose="020B0604030504040204" pitchFamily="34" charset="-128"/>
                <a:ea typeface="Meiryo" panose="020B0604030504040204" pitchFamily="34" charset="-128"/>
              </a:rPr>
              <a:t>EX.</a:t>
            </a:r>
          </a:p>
          <a:p>
            <a:pPr marL="0" indent="0">
              <a:buNone/>
            </a:pPr>
            <a:r>
              <a:rPr kumimoji="1" lang="en-US" altLang="ja-JP" dirty="0">
                <a:latin typeface="Meiryo" panose="020B0604030504040204" pitchFamily="34" charset="-128"/>
                <a:ea typeface="Meiryo" panose="020B0604030504040204" pitchFamily="34" charset="-128"/>
              </a:rPr>
              <a:t>111111111</a:t>
            </a:r>
            <a:r>
              <a:rPr kumimoji="1" lang="en-US" altLang="ja-JP" dirty="0">
                <a:solidFill>
                  <a:srgbClr val="FF0000"/>
                </a:solidFill>
                <a:latin typeface="Meiryo" panose="020B0604030504040204" pitchFamily="34" charset="-128"/>
                <a:ea typeface="Meiryo" panose="020B0604030504040204" pitchFamily="34" charset="-128"/>
              </a:rPr>
              <a:t>110</a:t>
            </a:r>
            <a:r>
              <a:rPr kumimoji="1" lang="en-US" altLang="ja-JP" dirty="0">
                <a:solidFill>
                  <a:schemeClr val="tx2"/>
                </a:solidFill>
                <a:latin typeface="Meiryo" panose="020B0604030504040204" pitchFamily="34" charset="-128"/>
                <a:ea typeface="Meiryo" panose="020B0604030504040204" pitchFamily="34" charset="-128"/>
              </a:rPr>
              <a:t>01110101010</a:t>
            </a:r>
            <a:r>
              <a:rPr kumimoji="1" lang="en-US" altLang="ja-JP" dirty="0">
                <a:latin typeface="Meiryo" panose="020B0604030504040204" pitchFamily="34" charset="-128"/>
                <a:ea typeface="Meiryo" panose="020B0604030504040204" pitchFamily="34" charset="-128"/>
              </a:rPr>
              <a:t>11111…</a:t>
            </a:r>
          </a:p>
          <a:p>
            <a:pPr marL="0" indent="0">
              <a:buNone/>
            </a:pPr>
            <a:endParaRPr kumimoji="1" lang="en-US" altLang="ja-JP" dirty="0">
              <a:latin typeface="Meiryo" panose="020B0604030504040204" pitchFamily="34" charset="-128"/>
              <a:ea typeface="Meiryo" panose="020B0604030504040204" pitchFamily="34" charset="-128"/>
            </a:endParaRPr>
          </a:p>
          <a:p>
            <a:pPr marL="0" indent="0">
              <a:buNone/>
            </a:pPr>
            <a:r>
              <a:rPr kumimoji="1" lang="en-US" altLang="ja-JP" sz="2200" dirty="0">
                <a:latin typeface="Meiryo" panose="020B0604030504040204" pitchFamily="34" charset="-128"/>
                <a:ea typeface="Meiryo" panose="020B0604030504040204" pitchFamily="34" charset="-128"/>
              </a:rPr>
              <a:t>The receiver detects the arrival of a packet by searching for the SFD, then removes the SFD from the data stream to restore the transmitted message </a:t>
            </a:r>
          </a:p>
          <a:p>
            <a:pPr marL="0" indent="0">
              <a:buNone/>
            </a:pPr>
            <a:endParaRPr kumimoji="1" lang="en-US" altLang="ja-JP" dirty="0">
              <a:latin typeface="Meiryo" panose="020B0604030504040204" pitchFamily="34" charset="-128"/>
              <a:ea typeface="Meiryo" panose="020B0604030504040204" pitchFamily="34" charset="-128"/>
            </a:endParaRPr>
          </a:p>
        </p:txBody>
      </p:sp>
      <p:sp>
        <p:nvSpPr>
          <p:cNvPr id="5" name="正方形/長方形 4">
            <a:extLst>
              <a:ext uri="{FF2B5EF4-FFF2-40B4-BE49-F238E27FC236}">
                <a16:creationId xmlns:a16="http://schemas.microsoft.com/office/drawing/2014/main" xmlns="" id="{57835EEA-B6C0-E694-9142-7D804678A0B4}"/>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3200" dirty="0">
                <a:latin typeface="Meiryo" panose="020B0604030504040204" pitchFamily="34" charset="-128"/>
                <a:ea typeface="Meiryo" panose="020B0604030504040204" pitchFamily="34" charset="-128"/>
              </a:rPr>
              <a:t> Introduction  :  About SFD.                      4   </a:t>
            </a:r>
            <a:endParaRPr kumimoji="1" lang="ja-JP" altLang="en-US" sz="3200"/>
          </a:p>
        </p:txBody>
      </p:sp>
    </p:spTree>
    <p:extLst>
      <p:ext uri="{BB962C8B-B14F-4D97-AF65-F5344CB8AC3E}">
        <p14:creationId xmlns:p14="http://schemas.microsoft.com/office/powerpoint/2010/main" val="247166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AA95EBD5-C7BC-BF27-4B67-B34F11564734}"/>
              </a:ext>
            </a:extLst>
          </p:cNvPr>
          <p:cNvSpPr>
            <a:spLocks noGrp="1"/>
          </p:cNvSpPr>
          <p:nvPr>
            <p:ph idx="1"/>
          </p:nvPr>
        </p:nvSpPr>
        <p:spPr>
          <a:xfrm>
            <a:off x="457200" y="1417638"/>
            <a:ext cx="8229600" cy="4525963"/>
          </a:xfrm>
        </p:spPr>
        <p:txBody>
          <a:bodyPr>
            <a:normAutofit/>
          </a:bodyPr>
          <a:lstStyle/>
          <a:p>
            <a:pPr marL="0" indent="0" algn="ctr">
              <a:buNone/>
            </a:pPr>
            <a:r>
              <a:rPr kumimoji="1" lang="en-US" altLang="ja-JP" sz="2200" dirty="0">
                <a:latin typeface="Meiryo" panose="020B0604030504040204" pitchFamily="34" charset="-128"/>
                <a:ea typeface="Meiryo" panose="020B0604030504040204" pitchFamily="34" charset="-128"/>
              </a:rPr>
              <a:t>111111111</a:t>
            </a:r>
            <a:r>
              <a:rPr kumimoji="1" lang="en-US" altLang="ja-JP" sz="2200" dirty="0">
                <a:solidFill>
                  <a:schemeClr val="bg2"/>
                </a:solidFill>
                <a:latin typeface="Meiryo" panose="020B0604030504040204" pitchFamily="34" charset="-128"/>
                <a:ea typeface="Meiryo" panose="020B0604030504040204" pitchFamily="34" charset="-128"/>
              </a:rPr>
              <a:t>1</a:t>
            </a:r>
            <a:r>
              <a:rPr kumimoji="1" lang="en-US" altLang="ja-JP" sz="2200" strike="sngStrike" dirty="0">
                <a:solidFill>
                  <a:schemeClr val="bg2"/>
                </a:solidFill>
                <a:latin typeface="Meiryo" panose="020B0604030504040204" pitchFamily="34" charset="-128"/>
                <a:ea typeface="Meiryo" panose="020B0604030504040204" pitchFamily="34" charset="-128"/>
              </a:rPr>
              <a:t>1</a:t>
            </a:r>
            <a:r>
              <a:rPr kumimoji="1" lang="en-US" altLang="ja-JP" sz="2200" dirty="0">
                <a:solidFill>
                  <a:schemeClr val="bg2"/>
                </a:solidFill>
                <a:latin typeface="Meiryo" panose="020B0604030504040204" pitchFamily="34" charset="-128"/>
                <a:ea typeface="Meiryo" panose="020B0604030504040204" pitchFamily="34" charset="-128"/>
              </a:rPr>
              <a:t>0</a:t>
            </a:r>
            <a:r>
              <a:rPr kumimoji="1" lang="en-US" altLang="ja-JP" sz="2200" dirty="0">
                <a:solidFill>
                  <a:schemeClr val="tx2"/>
                </a:solidFill>
                <a:latin typeface="Meiryo" panose="020B0604030504040204" pitchFamily="34" charset="-128"/>
                <a:ea typeface="Meiryo" panose="020B0604030504040204" pitchFamily="34" charset="-128"/>
              </a:rPr>
              <a:t>01</a:t>
            </a:r>
            <a:r>
              <a:rPr kumimoji="1" lang="en-US" altLang="ja-JP" sz="2200" dirty="0">
                <a:solidFill>
                  <a:srgbClr val="FFC000"/>
                </a:solidFill>
                <a:latin typeface="Meiryo" panose="020B0604030504040204" pitchFamily="34" charset="-128"/>
                <a:ea typeface="Meiryo" panose="020B0604030504040204" pitchFamily="34" charset="-128"/>
              </a:rPr>
              <a:t>110</a:t>
            </a:r>
            <a:r>
              <a:rPr kumimoji="1" lang="en-US" altLang="ja-JP" sz="2200" dirty="0">
                <a:solidFill>
                  <a:schemeClr val="tx2"/>
                </a:solidFill>
                <a:latin typeface="Meiryo" panose="020B0604030504040204" pitchFamily="34" charset="-128"/>
                <a:ea typeface="Meiryo" panose="020B0604030504040204" pitchFamily="34" charset="-128"/>
              </a:rPr>
              <a:t>101010</a:t>
            </a:r>
            <a:r>
              <a:rPr kumimoji="1" lang="en-US" altLang="ja-JP" sz="2200" dirty="0">
                <a:latin typeface="Meiryo" panose="020B0604030504040204" pitchFamily="34" charset="-128"/>
                <a:ea typeface="Meiryo" panose="020B0604030504040204" pitchFamily="34" charset="-128"/>
              </a:rPr>
              <a:t>11111…</a:t>
            </a:r>
          </a:p>
          <a:p>
            <a:endParaRPr lang="en" altLang="ja-JP" sz="2200" b="0" i="0" u="none" strike="noStrike" dirty="0">
              <a:solidFill>
                <a:srgbClr val="000000"/>
              </a:solidFill>
              <a:effectLst/>
              <a:latin typeface="Meiryo" panose="020B0604030504040204" pitchFamily="34" charset="-128"/>
              <a:ea typeface="Meiryo" panose="020B0604030504040204" pitchFamily="34" charset="-128"/>
            </a:endParaRPr>
          </a:p>
          <a:p>
            <a:r>
              <a:rPr lang="en" altLang="ja-JP" sz="2200" b="0" i="0" u="none" strike="noStrike" dirty="0">
                <a:solidFill>
                  <a:srgbClr val="000000"/>
                </a:solidFill>
                <a:effectLst/>
                <a:latin typeface="Meiryo" panose="020B0604030504040204" pitchFamily="34" charset="-128"/>
                <a:ea typeface="Meiryo" panose="020B0604030504040204" pitchFamily="34" charset="-128"/>
              </a:rPr>
              <a:t>Frame synchronization loss occurs when noise superimposed on the SFD causes synchronization failure, resulting in incorrect detection and requiring time to resynchronize. This loss directly affects the reliability of the entire communication channel, necessitating solutions to further reduce its occurrence frequency.</a:t>
            </a:r>
            <a:endParaRPr kumimoji="1" lang="ja-JP" altLang="en-US" sz="2200">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xmlns="" id="{62E76C49-B38F-DAEC-03D6-F5B13B11FB65}"/>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3200" dirty="0">
                <a:latin typeface="Meiryo" panose="020B0604030504040204" pitchFamily="34" charset="-128"/>
                <a:ea typeface="Meiryo" panose="020B0604030504040204" pitchFamily="34" charset="-128"/>
              </a:rPr>
              <a:t>Introduction : Problem.                             5</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506961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A3C872E6-8165-8CC8-EA02-B88FBB415F5B}"/>
              </a:ext>
            </a:extLst>
          </p:cNvPr>
          <p:cNvSpPr>
            <a:spLocks noGrp="1"/>
          </p:cNvSpPr>
          <p:nvPr>
            <p:ph idx="1"/>
          </p:nvPr>
        </p:nvSpPr>
        <p:spPr/>
        <p:txBody>
          <a:bodyPr>
            <a:normAutofit/>
          </a:bodyPr>
          <a:lstStyle/>
          <a:p>
            <a:r>
              <a:rPr kumimoji="1" lang="en" altLang="ja-JP" sz="2200" dirty="0">
                <a:latin typeface="Meiryo" panose="020B0604030504040204" pitchFamily="34" charset="-128"/>
                <a:ea typeface="Meiryo" panose="020B0604030504040204" pitchFamily="34" charset="-128"/>
              </a:rPr>
              <a:t>Purpose of this study is to optimal SFD that can mitigate the issue of synchronization loss. </a:t>
            </a:r>
            <a:endParaRPr kumimoji="1" lang="ja-JP" altLang="en-US" sz="2200">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xmlns="" id="{EBB2B317-8F4A-A61D-CAF5-D03D19FDD4DC}"/>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 altLang="ja-JP" sz="3200" dirty="0">
                <a:latin typeface="Meiryo" panose="020B0604030504040204" pitchFamily="34" charset="-128"/>
                <a:ea typeface="Meiryo" panose="020B0604030504040204" pitchFamily="34" charset="-128"/>
              </a:rPr>
              <a:t>The Purpose of this study                          6</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4237997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xmlns="" id="{ABE0ABEB-E024-FED0-5B34-B845D5D82BA3}"/>
              </a:ext>
            </a:extLst>
          </p:cNvPr>
          <p:cNvPicPr>
            <a:picLocks noChangeAspect="1"/>
          </p:cNvPicPr>
          <p:nvPr/>
        </p:nvPicPr>
        <p:blipFill>
          <a:blip r:embed="rId3"/>
          <a:srcRect l="3425" t="-4836" r="46321" b="6941"/>
          <a:stretch/>
        </p:blipFill>
        <p:spPr>
          <a:xfrm>
            <a:off x="457200" y="1633609"/>
            <a:ext cx="8229600" cy="3590781"/>
          </a:xfrm>
          <a:prstGeom prst="rect">
            <a:avLst/>
          </a:prstGeom>
        </p:spPr>
      </p:pic>
      <p:sp>
        <p:nvSpPr>
          <p:cNvPr id="6" name="テキスト ボックス 5">
            <a:extLst>
              <a:ext uri="{FF2B5EF4-FFF2-40B4-BE49-F238E27FC236}">
                <a16:creationId xmlns:a16="http://schemas.microsoft.com/office/drawing/2014/main" xmlns="" id="{795533E4-86D8-7302-62F7-4DCD98BF9817}"/>
              </a:ext>
            </a:extLst>
          </p:cNvPr>
          <p:cNvSpPr txBox="1"/>
          <p:nvPr/>
        </p:nvSpPr>
        <p:spPr>
          <a:xfrm>
            <a:off x="810490" y="5224390"/>
            <a:ext cx="7523019" cy="769441"/>
          </a:xfrm>
          <a:prstGeom prst="rect">
            <a:avLst/>
          </a:prstGeom>
          <a:noFill/>
        </p:spPr>
        <p:txBody>
          <a:bodyPr wrap="square" rtlCol="0">
            <a:spAutoFit/>
          </a:bodyPr>
          <a:lstStyle/>
          <a:p>
            <a:r>
              <a:rPr lang="en-US" altLang="ja-JP" sz="2200" dirty="0">
                <a:effectLst/>
                <a:latin typeface="Meiryo" panose="020B0604030504040204" pitchFamily="34" charset="-128"/>
                <a:ea typeface="Meiryo" panose="020B0604030504040204" pitchFamily="34" charset="-128"/>
              </a:rPr>
              <a:t>The Barker sequences serve as a known reference signal that we used for frame synchronization.</a:t>
            </a:r>
            <a:r>
              <a:rPr lang="ja-JP" altLang="ja-JP" sz="2200">
                <a:effectLst/>
                <a:latin typeface="Meiryo" panose="020B0604030504040204" pitchFamily="34" charset="-128"/>
                <a:ea typeface="Meiryo" panose="020B0604030504040204" pitchFamily="34" charset="-128"/>
              </a:rPr>
              <a:t> </a:t>
            </a:r>
            <a:endParaRPr kumimoji="1" lang="ja-JP" altLang="en-US" sz="2200">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xmlns="" id="{D8B7D0F3-AC7B-4D04-3969-E53E5DED744D}"/>
              </a:ext>
            </a:extLst>
          </p:cNvPr>
          <p:cNvSpPr/>
          <p:nvPr/>
        </p:nvSpPr>
        <p:spPr>
          <a:xfrm>
            <a:off x="-1"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3200" dirty="0">
                <a:latin typeface="Meiryo" panose="020B0604030504040204" pitchFamily="34" charset="-128"/>
                <a:ea typeface="Meiryo" panose="020B0604030504040204" pitchFamily="34" charset="-128"/>
              </a:rPr>
              <a:t>About barker code.                                   7</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557271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22C13F8-DE90-39F2-53CB-4857C1A67BF6}"/>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BF593012-0830-7031-F8D4-A000D7B4539E}"/>
              </a:ext>
            </a:extLst>
          </p:cNvPr>
          <p:cNvSpPr>
            <a:spLocks noGrp="1"/>
          </p:cNvSpPr>
          <p:nvPr>
            <p:ph idx="1"/>
          </p:nvPr>
        </p:nvSpPr>
        <p:spPr/>
        <p:txBody>
          <a:bodyPr>
            <a:normAutofit/>
          </a:bodyPr>
          <a:lstStyle/>
          <a:p>
            <a:r>
              <a:rPr kumimoji="1" lang="en" altLang="ja-JP" sz="2200" dirty="0">
                <a:latin typeface="Meiryo" panose="020B0604030504040204" pitchFamily="34" charset="-128"/>
                <a:ea typeface="Meiryo" panose="020B0604030504040204" pitchFamily="34" charset="-128"/>
              </a:rPr>
              <a:t> Shorter SFD reduces noise superimposition but increases accidental matches.</a:t>
            </a:r>
          </a:p>
          <a:p>
            <a:pPr marL="0" indent="0">
              <a:buNone/>
            </a:pPr>
            <a:endParaRPr kumimoji="1" lang="en-US" altLang="ja-JP" sz="3600" dirty="0">
              <a:solidFill>
                <a:srgbClr val="FF0000"/>
              </a:solidFill>
            </a:endParaRPr>
          </a:p>
          <a:p>
            <a:pPr marL="0" indent="0">
              <a:buNone/>
            </a:pPr>
            <a:endParaRPr kumimoji="1" lang="en-US" altLang="ja-JP" sz="3600" dirty="0">
              <a:solidFill>
                <a:srgbClr val="FF0000"/>
              </a:solidFill>
            </a:endParaRPr>
          </a:p>
          <a:p>
            <a:pPr marL="0" indent="0">
              <a:buNone/>
            </a:pPr>
            <a:r>
              <a:rPr kumimoji="1" lang="en-US" altLang="ja-JP" sz="3600" dirty="0">
                <a:solidFill>
                  <a:srgbClr val="FF0000"/>
                </a:solidFill>
              </a:rPr>
              <a:t>   </a:t>
            </a:r>
            <a:r>
              <a:rPr kumimoji="1" lang="en-US" altLang="ja-JP" sz="4400" dirty="0">
                <a:solidFill>
                  <a:srgbClr val="FF0000"/>
                </a:solidFill>
              </a:rPr>
              <a:t>110</a:t>
            </a:r>
            <a:r>
              <a:rPr kumimoji="1" lang="en-US" altLang="ja-JP" sz="4400" dirty="0"/>
              <a:t>110101111101011111010111</a:t>
            </a:r>
            <a:endParaRPr kumimoji="1" lang="en-US" altLang="ja-JP" sz="3600" dirty="0"/>
          </a:p>
          <a:p>
            <a:pPr marL="0" indent="0">
              <a:buNone/>
            </a:pPr>
            <a:endParaRPr kumimoji="1" lang="en-US" altLang="ja-JP" sz="3600" dirty="0"/>
          </a:p>
          <a:p>
            <a:pPr marL="0" indent="0">
              <a:buNone/>
            </a:pPr>
            <a:endParaRPr kumimoji="1" lang="en-US" altLang="ja-JP" sz="3600" dirty="0"/>
          </a:p>
          <a:p>
            <a:pPr marL="0" indent="0">
              <a:buNone/>
            </a:pPr>
            <a:endParaRPr kumimoji="1" lang="en-US" altLang="ja-JP" dirty="0"/>
          </a:p>
        </p:txBody>
      </p:sp>
      <p:cxnSp>
        <p:nvCxnSpPr>
          <p:cNvPr id="7" name="直線コネクタ 6">
            <a:extLst>
              <a:ext uri="{FF2B5EF4-FFF2-40B4-BE49-F238E27FC236}">
                <a16:creationId xmlns:a16="http://schemas.microsoft.com/office/drawing/2014/main" xmlns="" id="{5F53F599-EDC2-B6BF-37E4-56094E43C95D}"/>
              </a:ext>
            </a:extLst>
          </p:cNvPr>
          <p:cNvCxnSpPr>
            <a:cxnSpLocks/>
          </p:cNvCxnSpPr>
          <p:nvPr/>
        </p:nvCxnSpPr>
        <p:spPr>
          <a:xfrm>
            <a:off x="1188180" y="4222325"/>
            <a:ext cx="0" cy="1143000"/>
          </a:xfrm>
          <a:prstGeom prst="line">
            <a:avLst/>
          </a:prstGeom>
          <a:ln w="76200"/>
        </p:spPr>
        <p:style>
          <a:lnRef idx="3">
            <a:schemeClr val="accent2"/>
          </a:lnRef>
          <a:fillRef idx="0">
            <a:schemeClr val="accent2"/>
          </a:fillRef>
          <a:effectRef idx="2">
            <a:schemeClr val="accent2"/>
          </a:effectRef>
          <a:fontRef idx="minor">
            <a:schemeClr val="tx1"/>
          </a:fontRef>
        </p:style>
      </p:cxnSp>
      <p:sp>
        <p:nvSpPr>
          <p:cNvPr id="4" name="正方形/長方形 3">
            <a:extLst>
              <a:ext uri="{FF2B5EF4-FFF2-40B4-BE49-F238E27FC236}">
                <a16:creationId xmlns:a16="http://schemas.microsoft.com/office/drawing/2014/main" xmlns="" id="{5C541FBC-4A68-69DC-E580-DCE85403F1FC}"/>
              </a:ext>
            </a:extLst>
          </p:cNvPr>
          <p:cNvSpPr/>
          <p:nvPr/>
        </p:nvSpPr>
        <p:spPr>
          <a:xfrm>
            <a:off x="0" y="0"/>
            <a:ext cx="9144000" cy="1172817"/>
          </a:xfrm>
          <a:prstGeom prst="rect">
            <a:avLst/>
          </a:prstGeom>
          <a:solidFill>
            <a:srgbClr val="3325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 altLang="ja-JP" sz="3200" dirty="0">
                <a:latin typeface="Meiryo" panose="020B0604030504040204" pitchFamily="34" charset="-128"/>
                <a:ea typeface="Meiryo" panose="020B0604030504040204" pitchFamily="34" charset="-128"/>
              </a:rPr>
              <a:t>Methodology.                                            8</a:t>
            </a:r>
            <a:endParaRPr kumimoji="1" lang="ja-JP" altLang="en-US" sz="320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408361316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3623</TotalTime>
  <Words>777</Words>
  <Application>Microsoft Office PowerPoint</Application>
  <PresentationFormat>On-screen Show (4:3)</PresentationFormat>
  <Paragraphs>105</Paragraphs>
  <Slides>19</Slides>
  <Notes>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テーマ</vt:lpstr>
      <vt:lpstr>Reducing Frame Synchronization Loss through Optimized Start Frame Delimiter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Reducing Frame Synchronization Loss through Optimized Start Frame Delimiter</dc:title>
  <dc:creator>owner</dc:creator>
  <dc:description>generated using python-pptx</dc:description>
  <cp:lastModifiedBy>owner</cp:lastModifiedBy>
  <cp:revision>9</cp:revision>
  <dcterms:created xsi:type="dcterms:W3CDTF">2013-01-27T09:14:16Z</dcterms:created>
  <dcterms:modified xsi:type="dcterms:W3CDTF">2024-11-17T22:23:51Z</dcterms:modified>
</cp:coreProperties>
</file>