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 id="2147483684" r:id="rId5"/>
  </p:sldMasterIdLst>
  <p:notesMasterIdLst>
    <p:notesMasterId r:id="rId29"/>
  </p:notesMasterIdLst>
  <p:handoutMasterIdLst>
    <p:handoutMasterId r:id="rId30"/>
  </p:handoutMasterIdLst>
  <p:sldIdLst>
    <p:sldId id="269" r:id="rId6"/>
    <p:sldId id="264" r:id="rId7"/>
    <p:sldId id="557" r:id="rId8"/>
    <p:sldId id="587" r:id="rId9"/>
    <p:sldId id="590" r:id="rId10"/>
    <p:sldId id="589" r:id="rId11"/>
    <p:sldId id="582" r:id="rId12"/>
    <p:sldId id="501" r:id="rId13"/>
    <p:sldId id="576" r:id="rId14"/>
    <p:sldId id="555" r:id="rId15"/>
    <p:sldId id="591" r:id="rId16"/>
    <p:sldId id="284" r:id="rId17"/>
    <p:sldId id="595" r:id="rId18"/>
    <p:sldId id="580" r:id="rId19"/>
    <p:sldId id="596" r:id="rId20"/>
    <p:sldId id="505" r:id="rId21"/>
    <p:sldId id="567" r:id="rId22"/>
    <p:sldId id="517" r:id="rId23"/>
    <p:sldId id="548" r:id="rId24"/>
    <p:sldId id="566" r:id="rId25"/>
    <p:sldId id="588" r:id="rId26"/>
    <p:sldId id="516" r:id="rId27"/>
    <p:sldId id="265" r:id="rId28"/>
  </p:sldIdLst>
  <p:sldSz cx="12192000" cy="6858000"/>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32FF"/>
    <a:srgbClr val="73FDD6"/>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701A34-4F1B-2942-BB51-743A10E865C3}" v="109" dt="2023-09-22T05:17:41.890"/>
    <p1510:client id="{D6D1EB7F-17CC-49BC-A774-96C5CB1F5AA0}" v="37" dt="2023-09-22T06:24:41.378"/>
  </p1510:revLst>
</p1510:revInfo>
</file>

<file path=ppt/tableStyles.xml><?xml version="1.0" encoding="utf-8"?>
<a:tblStyleLst xmlns:a="http://schemas.openxmlformats.org/drawingml/2006/main" def="{5C22544A-7EE6-4342-B048-85BDC9FD1C3A}">
  <a:tblStyle styleId="{2D5ABB26-0587-4C30-8999-92F81FD0307C}" styleName="スタイル/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テーマ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12C8C85-51F0-491E-9774-3900AFEF0FD7}" styleName="淡色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D27102A9-8310-4765-A935-A1911B00CA55}" styleName="淡色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0A1B5D5-9B99-4C35-A422-299274C87663}" styleName="中間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A488322-F2BA-4B5B-9748-0D474271808F}" styleName="中間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D7AC3CCA-C797-4891-BE02-D94E43425B78}" styleName="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034E78-7F5D-4C2E-B375-FC64B27BC917}" styleName="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テーマ スタイル 2 - アクセント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75446" autoAdjust="0"/>
  </p:normalViewPr>
  <p:slideViewPr>
    <p:cSldViewPr snapToGrid="0">
      <p:cViewPr varScale="1">
        <p:scale>
          <a:sx n="84" d="100"/>
          <a:sy n="84" d="100"/>
        </p:scale>
        <p:origin x="-1344"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handoutMaster" Target="handoutMasters/handoutMaster1.xml"/><Relationship Id="rId35"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C7F8B0-5023-1C4D-878C-9E79D026EB25}" type="doc">
      <dgm:prSet loTypeId="urn:microsoft.com/office/officeart/2005/8/layout/process4" loCatId="" qsTypeId="urn:microsoft.com/office/officeart/2005/8/quickstyle/simple4" qsCatId="simple" csTypeId="urn:microsoft.com/office/officeart/2005/8/colors/accent1_2" csCatId="accent1" phldr="1"/>
      <dgm:spPr/>
      <dgm:t>
        <a:bodyPr/>
        <a:lstStyle/>
        <a:p>
          <a:endParaRPr kumimoji="1" lang="ja-JP" altLang="en-US"/>
        </a:p>
      </dgm:t>
    </dgm:pt>
    <dgm:pt modelId="{A0AF0708-8AB6-7947-B431-8C9E506D1D00}">
      <dgm:prSet phldrT="[テキスト]" custT="1"/>
      <dgm:spPr/>
      <dgm:t>
        <a:bodyPr/>
        <a:lstStyle/>
        <a:p>
          <a:r>
            <a:rPr kumimoji="1" lang="en-US" altLang="ja-JP" sz="1800">
              <a:solidFill>
                <a:schemeClr val="tx1"/>
              </a:solidFill>
            </a:rPr>
            <a:t>Layer B</a:t>
          </a:r>
          <a:endParaRPr kumimoji="1" lang="ja-JP" altLang="en-US" sz="1800">
            <a:solidFill>
              <a:schemeClr val="tx1"/>
            </a:solidFill>
          </a:endParaRPr>
        </a:p>
      </dgm:t>
    </dgm:pt>
    <dgm:pt modelId="{92EADBF7-6108-DD47-8509-FBB23B28E7C0}" type="parTrans" cxnId="{951BAF79-7385-BD46-847A-1DC64635B976}">
      <dgm:prSet/>
      <dgm:spPr/>
      <dgm:t>
        <a:bodyPr/>
        <a:lstStyle/>
        <a:p>
          <a:endParaRPr kumimoji="1" lang="ja-JP" altLang="en-US"/>
        </a:p>
      </dgm:t>
    </dgm:pt>
    <dgm:pt modelId="{B4BBDBB3-C6E9-664D-B489-020C84B9D444}" type="sibTrans" cxnId="{951BAF79-7385-BD46-847A-1DC64635B976}">
      <dgm:prSet/>
      <dgm:spPr/>
      <dgm:t>
        <a:bodyPr/>
        <a:lstStyle/>
        <a:p>
          <a:endParaRPr kumimoji="1" lang="ja-JP" altLang="en-US"/>
        </a:p>
      </dgm:t>
    </dgm:pt>
    <dgm:pt modelId="{D13EF2E5-76DE-6A45-96CE-5D6D9EE4455B}">
      <dgm:prSet phldrT="[テキスト]"/>
      <dgm:spPr/>
      <dgm:t>
        <a:bodyPr/>
        <a:lstStyle/>
        <a:p>
          <a:r>
            <a:rPr kumimoji="1" lang="en-US" altLang="ja-JP"/>
            <a:t>Component B1</a:t>
          </a:r>
        </a:p>
      </dgm:t>
    </dgm:pt>
    <dgm:pt modelId="{22D78142-F1DB-3E4F-9BD3-D9CB04E7137B}" type="parTrans" cxnId="{75031BB8-B3B4-E449-8A31-168E01184C8A}">
      <dgm:prSet/>
      <dgm:spPr/>
      <dgm:t>
        <a:bodyPr/>
        <a:lstStyle/>
        <a:p>
          <a:endParaRPr kumimoji="1" lang="ja-JP" altLang="en-US"/>
        </a:p>
      </dgm:t>
    </dgm:pt>
    <dgm:pt modelId="{A7202D4D-EF16-F048-89E5-C627B3E9368B}" type="sibTrans" cxnId="{75031BB8-B3B4-E449-8A31-168E01184C8A}">
      <dgm:prSet/>
      <dgm:spPr/>
      <dgm:t>
        <a:bodyPr/>
        <a:lstStyle/>
        <a:p>
          <a:endParaRPr kumimoji="1" lang="ja-JP" altLang="en-US"/>
        </a:p>
      </dgm:t>
    </dgm:pt>
    <dgm:pt modelId="{1109A421-BA12-0F4A-86FF-6644CD67BDF2}">
      <dgm:prSet phldrT="[テキスト]"/>
      <dgm:spPr/>
      <dgm:t>
        <a:bodyPr/>
        <a:lstStyle/>
        <a:p>
          <a:r>
            <a:rPr kumimoji="1" lang="en-US" altLang="ja-JP"/>
            <a:t>Component B4</a:t>
          </a:r>
          <a:endParaRPr kumimoji="1" lang="ja-JP" altLang="en-US"/>
        </a:p>
      </dgm:t>
    </dgm:pt>
    <dgm:pt modelId="{E1A3FD2B-3AB6-1942-8D4B-1116590A051E}" type="parTrans" cxnId="{D2D0FD44-D1D2-A542-9AF3-105A3ACFAB80}">
      <dgm:prSet/>
      <dgm:spPr/>
      <dgm:t>
        <a:bodyPr/>
        <a:lstStyle/>
        <a:p>
          <a:endParaRPr kumimoji="1" lang="ja-JP" altLang="en-US"/>
        </a:p>
      </dgm:t>
    </dgm:pt>
    <dgm:pt modelId="{2AC803A5-A560-E54B-8357-505F3D3BB33D}" type="sibTrans" cxnId="{D2D0FD44-D1D2-A542-9AF3-105A3ACFAB80}">
      <dgm:prSet/>
      <dgm:spPr/>
      <dgm:t>
        <a:bodyPr/>
        <a:lstStyle/>
        <a:p>
          <a:endParaRPr kumimoji="1" lang="ja-JP" altLang="en-US"/>
        </a:p>
      </dgm:t>
    </dgm:pt>
    <dgm:pt modelId="{2C1EF4DE-B516-5D4A-9100-6D658E68A0A7}">
      <dgm:prSet/>
      <dgm:spPr/>
      <dgm:t>
        <a:bodyPr/>
        <a:lstStyle/>
        <a:p>
          <a:r>
            <a:rPr kumimoji="1" lang="en-US" altLang="ja-JP" b="0"/>
            <a:t>Component A1</a:t>
          </a:r>
        </a:p>
      </dgm:t>
    </dgm:pt>
    <dgm:pt modelId="{2D1EF10E-9A5C-3840-B5E0-786F56CA4EEE}" type="parTrans" cxnId="{43C05379-08B3-C743-9187-67458BF5A94A}">
      <dgm:prSet/>
      <dgm:spPr/>
      <dgm:t>
        <a:bodyPr/>
        <a:lstStyle/>
        <a:p>
          <a:endParaRPr kumimoji="1" lang="ja-JP" altLang="en-US"/>
        </a:p>
      </dgm:t>
    </dgm:pt>
    <dgm:pt modelId="{E393A17D-94CD-8F41-A6C4-1D1E7C1D6110}" type="sibTrans" cxnId="{43C05379-08B3-C743-9187-67458BF5A94A}">
      <dgm:prSet/>
      <dgm:spPr/>
      <dgm:t>
        <a:bodyPr/>
        <a:lstStyle/>
        <a:p>
          <a:endParaRPr kumimoji="1" lang="ja-JP" altLang="en-US"/>
        </a:p>
      </dgm:t>
    </dgm:pt>
    <dgm:pt modelId="{E5809CAA-9E6E-9346-8858-E451558A7F3B}">
      <dgm:prSet/>
      <dgm:spPr/>
      <dgm:t>
        <a:bodyPr/>
        <a:lstStyle/>
        <a:p>
          <a:r>
            <a:rPr kumimoji="1" lang="en-US" altLang="ja-JP"/>
            <a:t>Component A2</a:t>
          </a:r>
          <a:endParaRPr kumimoji="1" lang="ja-JP" altLang="en-US"/>
        </a:p>
      </dgm:t>
    </dgm:pt>
    <dgm:pt modelId="{CF024E9B-D8C4-2E4F-A9B5-BA19875A1019}" type="parTrans" cxnId="{5BB14BD0-2B7A-6E4A-9B35-781D20F68077}">
      <dgm:prSet/>
      <dgm:spPr/>
      <dgm:t>
        <a:bodyPr/>
        <a:lstStyle/>
        <a:p>
          <a:endParaRPr kumimoji="1" lang="ja-JP" altLang="en-US"/>
        </a:p>
      </dgm:t>
    </dgm:pt>
    <dgm:pt modelId="{406C9252-E46A-B840-849B-B80850A028F6}" type="sibTrans" cxnId="{5BB14BD0-2B7A-6E4A-9B35-781D20F68077}">
      <dgm:prSet/>
      <dgm:spPr/>
      <dgm:t>
        <a:bodyPr/>
        <a:lstStyle/>
        <a:p>
          <a:endParaRPr kumimoji="1" lang="ja-JP" altLang="en-US"/>
        </a:p>
      </dgm:t>
    </dgm:pt>
    <dgm:pt modelId="{6574F1C7-085A-2649-B94B-7176D8647E78}">
      <dgm:prSet/>
      <dgm:spPr/>
      <dgm:t>
        <a:bodyPr/>
        <a:lstStyle/>
        <a:p>
          <a:r>
            <a:rPr kumimoji="1" lang="en-US" altLang="ja-JP"/>
            <a:t>Component A3</a:t>
          </a:r>
          <a:endParaRPr kumimoji="1" lang="ja-JP" altLang="en-US"/>
        </a:p>
      </dgm:t>
    </dgm:pt>
    <dgm:pt modelId="{17EE506A-5F66-D94B-98E0-EE050569DAE0}" type="parTrans" cxnId="{A0CEF2A6-0590-914A-8616-501F016EFA43}">
      <dgm:prSet/>
      <dgm:spPr/>
      <dgm:t>
        <a:bodyPr/>
        <a:lstStyle/>
        <a:p>
          <a:endParaRPr kumimoji="1" lang="ja-JP" altLang="en-US"/>
        </a:p>
      </dgm:t>
    </dgm:pt>
    <dgm:pt modelId="{2843B290-D27B-C447-AE7F-CF35D085C567}" type="sibTrans" cxnId="{A0CEF2A6-0590-914A-8616-501F016EFA43}">
      <dgm:prSet/>
      <dgm:spPr/>
      <dgm:t>
        <a:bodyPr/>
        <a:lstStyle/>
        <a:p>
          <a:endParaRPr kumimoji="1" lang="ja-JP" altLang="en-US"/>
        </a:p>
      </dgm:t>
    </dgm:pt>
    <dgm:pt modelId="{47061431-086A-8546-9041-FE00396CD124}">
      <dgm:prSet/>
      <dgm:spPr/>
      <dgm:t>
        <a:bodyPr/>
        <a:lstStyle/>
        <a:p>
          <a:r>
            <a:rPr kumimoji="1" lang="en-US" altLang="ja-JP"/>
            <a:t>Component A4</a:t>
          </a:r>
          <a:endParaRPr kumimoji="1" lang="ja-JP" altLang="en-US"/>
        </a:p>
      </dgm:t>
    </dgm:pt>
    <dgm:pt modelId="{57DB1541-D6A7-5540-A82E-4BAE77D43F66}" type="parTrans" cxnId="{9CC513B4-379C-AC4D-8C9E-9F6ADDD06567}">
      <dgm:prSet/>
      <dgm:spPr/>
      <dgm:t>
        <a:bodyPr/>
        <a:lstStyle/>
        <a:p>
          <a:endParaRPr kumimoji="1" lang="ja-JP" altLang="en-US"/>
        </a:p>
      </dgm:t>
    </dgm:pt>
    <dgm:pt modelId="{0BF1A4B8-7AA5-B844-8A26-2B1C0F040356}" type="sibTrans" cxnId="{9CC513B4-379C-AC4D-8C9E-9F6ADDD06567}">
      <dgm:prSet/>
      <dgm:spPr/>
      <dgm:t>
        <a:bodyPr/>
        <a:lstStyle/>
        <a:p>
          <a:endParaRPr kumimoji="1" lang="ja-JP" altLang="en-US"/>
        </a:p>
      </dgm:t>
    </dgm:pt>
    <dgm:pt modelId="{FA453AED-9ED5-9D4D-B883-FDF8AE14B1C1}">
      <dgm:prSet/>
      <dgm:spPr/>
      <dgm:t>
        <a:bodyPr/>
        <a:lstStyle/>
        <a:p>
          <a:r>
            <a:rPr kumimoji="1" lang="en-US" altLang="ja-JP"/>
            <a:t>Component B2</a:t>
          </a:r>
          <a:endParaRPr kumimoji="1" lang="ja-JP" altLang="en-US"/>
        </a:p>
      </dgm:t>
    </dgm:pt>
    <dgm:pt modelId="{F2160893-8184-294B-B577-9E3EF6447ADD}" type="parTrans" cxnId="{C00BE54F-3064-C249-9766-AF049E6A9F32}">
      <dgm:prSet/>
      <dgm:spPr/>
      <dgm:t>
        <a:bodyPr/>
        <a:lstStyle/>
        <a:p>
          <a:endParaRPr kumimoji="1" lang="ja-JP" altLang="en-US"/>
        </a:p>
      </dgm:t>
    </dgm:pt>
    <dgm:pt modelId="{28EB751F-5964-7B46-AE80-8922791D0062}" type="sibTrans" cxnId="{C00BE54F-3064-C249-9766-AF049E6A9F32}">
      <dgm:prSet/>
      <dgm:spPr/>
      <dgm:t>
        <a:bodyPr/>
        <a:lstStyle/>
        <a:p>
          <a:endParaRPr kumimoji="1" lang="ja-JP" altLang="en-US"/>
        </a:p>
      </dgm:t>
    </dgm:pt>
    <dgm:pt modelId="{6ACC91E1-A3E4-1E40-BB19-09CD15C9965D}">
      <dgm:prSet/>
      <dgm:spPr/>
      <dgm:t>
        <a:bodyPr/>
        <a:lstStyle/>
        <a:p>
          <a:r>
            <a:rPr kumimoji="1" lang="en-US" altLang="ja-JP"/>
            <a:t>Component B3</a:t>
          </a:r>
          <a:endParaRPr kumimoji="1" lang="ja-JP" altLang="en-US"/>
        </a:p>
      </dgm:t>
    </dgm:pt>
    <dgm:pt modelId="{B0E547B2-9693-5B41-A996-C3C17417398F}" type="sibTrans" cxnId="{882500A7-B651-4D4C-88D6-0300CF4E6B35}">
      <dgm:prSet/>
      <dgm:spPr/>
      <dgm:t>
        <a:bodyPr/>
        <a:lstStyle/>
        <a:p>
          <a:endParaRPr kumimoji="1" lang="ja-JP" altLang="en-US"/>
        </a:p>
      </dgm:t>
    </dgm:pt>
    <dgm:pt modelId="{4B816C06-61F2-6C45-BA60-F605E0D22491}" type="parTrans" cxnId="{882500A7-B651-4D4C-88D6-0300CF4E6B35}">
      <dgm:prSet/>
      <dgm:spPr/>
      <dgm:t>
        <a:bodyPr/>
        <a:lstStyle/>
        <a:p>
          <a:endParaRPr kumimoji="1" lang="ja-JP" altLang="en-US"/>
        </a:p>
      </dgm:t>
    </dgm:pt>
    <dgm:pt modelId="{C599D235-8B5C-AB4B-8482-5777ED0B6BDA}">
      <dgm:prSet phldrT="[テキスト]" custT="1"/>
      <dgm:spPr/>
      <dgm:t>
        <a:bodyPr/>
        <a:lstStyle/>
        <a:p>
          <a:r>
            <a:rPr kumimoji="1" lang="en-US" altLang="ja-JP" sz="1800">
              <a:solidFill>
                <a:schemeClr val="tx1"/>
              </a:solidFill>
            </a:rPr>
            <a:t>Layer A</a:t>
          </a:r>
          <a:endParaRPr kumimoji="1" lang="ja-JP" altLang="en-US" sz="1800">
            <a:solidFill>
              <a:schemeClr val="tx1"/>
            </a:solidFill>
          </a:endParaRPr>
        </a:p>
      </dgm:t>
    </dgm:pt>
    <dgm:pt modelId="{080C1427-5E7E-EE4B-8E46-9E98A5539AF6}" type="sibTrans" cxnId="{85491CA7-F3D9-6D4A-A34A-0CCA2755276F}">
      <dgm:prSet/>
      <dgm:spPr/>
      <dgm:t>
        <a:bodyPr/>
        <a:lstStyle/>
        <a:p>
          <a:endParaRPr kumimoji="1" lang="ja-JP" altLang="en-US"/>
        </a:p>
      </dgm:t>
    </dgm:pt>
    <dgm:pt modelId="{BC6E2AA9-D7E0-8742-88C1-C581A790A738}" type="parTrans" cxnId="{85491CA7-F3D9-6D4A-A34A-0CCA2755276F}">
      <dgm:prSet/>
      <dgm:spPr/>
      <dgm:t>
        <a:bodyPr/>
        <a:lstStyle/>
        <a:p>
          <a:endParaRPr kumimoji="1" lang="ja-JP" altLang="en-US"/>
        </a:p>
      </dgm:t>
    </dgm:pt>
    <dgm:pt modelId="{145710AE-539E-1C42-A771-38BDBDD531CE}" type="pres">
      <dgm:prSet presAssocID="{6DC7F8B0-5023-1C4D-878C-9E79D026EB25}" presName="Name0" presStyleCnt="0">
        <dgm:presLayoutVars>
          <dgm:dir/>
          <dgm:animLvl val="lvl"/>
          <dgm:resizeHandles val="exact"/>
        </dgm:presLayoutVars>
      </dgm:prSet>
      <dgm:spPr/>
      <dgm:t>
        <a:bodyPr/>
        <a:lstStyle/>
        <a:p>
          <a:endParaRPr lang="en-US"/>
        </a:p>
      </dgm:t>
    </dgm:pt>
    <dgm:pt modelId="{DBBD40A3-CD98-450B-8D4E-E6E7D15BB90B}" type="pres">
      <dgm:prSet presAssocID="{A0AF0708-8AB6-7947-B431-8C9E506D1D00}" presName="boxAndChildren" presStyleCnt="0"/>
      <dgm:spPr/>
    </dgm:pt>
    <dgm:pt modelId="{D96EE4F7-FDC5-46EC-9921-2388553DEFBB}" type="pres">
      <dgm:prSet presAssocID="{A0AF0708-8AB6-7947-B431-8C9E506D1D00}" presName="parentTextBox" presStyleLbl="node1" presStyleIdx="0" presStyleCnt="2"/>
      <dgm:spPr/>
      <dgm:t>
        <a:bodyPr/>
        <a:lstStyle/>
        <a:p>
          <a:endParaRPr lang="en-US"/>
        </a:p>
      </dgm:t>
    </dgm:pt>
    <dgm:pt modelId="{8698C593-CB06-423A-B5D5-81C4B85950F3}" type="pres">
      <dgm:prSet presAssocID="{A0AF0708-8AB6-7947-B431-8C9E506D1D00}" presName="entireBox" presStyleLbl="node1" presStyleIdx="0" presStyleCnt="2" custLinFactNeighborX="455" custLinFactNeighborY="45"/>
      <dgm:spPr/>
      <dgm:t>
        <a:bodyPr/>
        <a:lstStyle/>
        <a:p>
          <a:endParaRPr lang="en-US"/>
        </a:p>
      </dgm:t>
    </dgm:pt>
    <dgm:pt modelId="{BA66BCDC-6036-4B7A-91E4-CD28A60CC73C}" type="pres">
      <dgm:prSet presAssocID="{A0AF0708-8AB6-7947-B431-8C9E506D1D00}" presName="descendantBox" presStyleCnt="0"/>
      <dgm:spPr/>
    </dgm:pt>
    <dgm:pt modelId="{3E38F30C-10B2-463B-8978-868EF3EFF461}" type="pres">
      <dgm:prSet presAssocID="{D13EF2E5-76DE-6A45-96CE-5D6D9EE4455B}" presName="childTextBox" presStyleLbl="fgAccFollowNode1" presStyleIdx="0" presStyleCnt="8">
        <dgm:presLayoutVars>
          <dgm:bulletEnabled val="1"/>
        </dgm:presLayoutVars>
      </dgm:prSet>
      <dgm:spPr/>
      <dgm:t>
        <a:bodyPr/>
        <a:lstStyle/>
        <a:p>
          <a:endParaRPr lang="en-US"/>
        </a:p>
      </dgm:t>
    </dgm:pt>
    <dgm:pt modelId="{DECF6FFB-F7CD-4B83-9C82-ECDF7DCC247B}" type="pres">
      <dgm:prSet presAssocID="{FA453AED-9ED5-9D4D-B883-FDF8AE14B1C1}" presName="childTextBox" presStyleLbl="fgAccFollowNode1" presStyleIdx="1" presStyleCnt="8">
        <dgm:presLayoutVars>
          <dgm:bulletEnabled val="1"/>
        </dgm:presLayoutVars>
      </dgm:prSet>
      <dgm:spPr/>
      <dgm:t>
        <a:bodyPr/>
        <a:lstStyle/>
        <a:p>
          <a:endParaRPr lang="en-US"/>
        </a:p>
      </dgm:t>
    </dgm:pt>
    <dgm:pt modelId="{FC637956-9D53-4F08-9AFC-A76E762EA81B}" type="pres">
      <dgm:prSet presAssocID="{6ACC91E1-A3E4-1E40-BB19-09CD15C9965D}" presName="childTextBox" presStyleLbl="fgAccFollowNode1" presStyleIdx="2" presStyleCnt="8" custScaleX="104555">
        <dgm:presLayoutVars>
          <dgm:bulletEnabled val="1"/>
        </dgm:presLayoutVars>
      </dgm:prSet>
      <dgm:spPr/>
      <dgm:t>
        <a:bodyPr/>
        <a:lstStyle/>
        <a:p>
          <a:endParaRPr lang="en-US"/>
        </a:p>
      </dgm:t>
    </dgm:pt>
    <dgm:pt modelId="{0A92CEB5-9146-4495-9F4A-8473EF0458E8}" type="pres">
      <dgm:prSet presAssocID="{1109A421-BA12-0F4A-86FF-6644CD67BDF2}" presName="childTextBox" presStyleLbl="fgAccFollowNode1" presStyleIdx="3" presStyleCnt="8">
        <dgm:presLayoutVars>
          <dgm:bulletEnabled val="1"/>
        </dgm:presLayoutVars>
      </dgm:prSet>
      <dgm:spPr/>
      <dgm:t>
        <a:bodyPr/>
        <a:lstStyle/>
        <a:p>
          <a:endParaRPr lang="en-US"/>
        </a:p>
      </dgm:t>
    </dgm:pt>
    <dgm:pt modelId="{78DFF0C1-F9FF-DF48-8C5B-8E36B6635AB0}" type="pres">
      <dgm:prSet presAssocID="{080C1427-5E7E-EE4B-8E46-9E98A5539AF6}" presName="sp" presStyleCnt="0"/>
      <dgm:spPr/>
    </dgm:pt>
    <dgm:pt modelId="{DEA6BE2D-E22E-0746-8574-82DF33005ECD}" type="pres">
      <dgm:prSet presAssocID="{C599D235-8B5C-AB4B-8482-5777ED0B6BDA}" presName="arrowAndChildren" presStyleCnt="0"/>
      <dgm:spPr/>
    </dgm:pt>
    <dgm:pt modelId="{9DD25D4C-588F-4344-96DB-E623F96CC76C}" type="pres">
      <dgm:prSet presAssocID="{C599D235-8B5C-AB4B-8482-5777ED0B6BDA}" presName="parentTextArrow" presStyleLbl="node1" presStyleIdx="0" presStyleCnt="2"/>
      <dgm:spPr/>
      <dgm:t>
        <a:bodyPr/>
        <a:lstStyle/>
        <a:p>
          <a:endParaRPr lang="en-US"/>
        </a:p>
      </dgm:t>
    </dgm:pt>
    <dgm:pt modelId="{646E2F81-2C06-BC40-A912-F4D01860F059}" type="pres">
      <dgm:prSet presAssocID="{C599D235-8B5C-AB4B-8482-5777ED0B6BDA}" presName="arrow" presStyleLbl="node1" presStyleIdx="1" presStyleCnt="2" custLinFactNeighborX="-5686" custLinFactNeighborY="-3961"/>
      <dgm:spPr/>
      <dgm:t>
        <a:bodyPr/>
        <a:lstStyle/>
        <a:p>
          <a:endParaRPr lang="en-US"/>
        </a:p>
      </dgm:t>
    </dgm:pt>
    <dgm:pt modelId="{3EDA7B5B-660A-E74F-9ED3-58869FBD6721}" type="pres">
      <dgm:prSet presAssocID="{C599D235-8B5C-AB4B-8482-5777ED0B6BDA}" presName="descendantArrow" presStyleCnt="0"/>
      <dgm:spPr/>
    </dgm:pt>
    <dgm:pt modelId="{987491A0-D05F-CD44-BD29-F395875EF8E1}" type="pres">
      <dgm:prSet presAssocID="{2C1EF4DE-B516-5D4A-9100-6D658E68A0A7}" presName="childTextArrow" presStyleLbl="fgAccFollowNode1" presStyleIdx="4" presStyleCnt="8" custLinFactNeighborX="0" custLinFactNeighborY="3211">
        <dgm:presLayoutVars>
          <dgm:bulletEnabled val="1"/>
        </dgm:presLayoutVars>
      </dgm:prSet>
      <dgm:spPr/>
      <dgm:t>
        <a:bodyPr/>
        <a:lstStyle/>
        <a:p>
          <a:endParaRPr lang="en-US"/>
        </a:p>
      </dgm:t>
    </dgm:pt>
    <dgm:pt modelId="{50C5D170-09AB-0340-B06F-87E51513B87B}" type="pres">
      <dgm:prSet presAssocID="{E5809CAA-9E6E-9346-8858-E451558A7F3B}" presName="childTextArrow" presStyleLbl="fgAccFollowNode1" presStyleIdx="5" presStyleCnt="8">
        <dgm:presLayoutVars>
          <dgm:bulletEnabled val="1"/>
        </dgm:presLayoutVars>
      </dgm:prSet>
      <dgm:spPr/>
      <dgm:t>
        <a:bodyPr/>
        <a:lstStyle/>
        <a:p>
          <a:endParaRPr lang="en-US"/>
        </a:p>
      </dgm:t>
    </dgm:pt>
    <dgm:pt modelId="{DBC9361C-324C-9D40-9892-5B9098D4A2B1}" type="pres">
      <dgm:prSet presAssocID="{6574F1C7-085A-2649-B94B-7176D8647E78}" presName="childTextArrow" presStyleLbl="fgAccFollowNode1" presStyleIdx="6" presStyleCnt="8">
        <dgm:presLayoutVars>
          <dgm:bulletEnabled val="1"/>
        </dgm:presLayoutVars>
      </dgm:prSet>
      <dgm:spPr/>
      <dgm:t>
        <a:bodyPr/>
        <a:lstStyle/>
        <a:p>
          <a:endParaRPr lang="en-US"/>
        </a:p>
      </dgm:t>
    </dgm:pt>
    <dgm:pt modelId="{0648FEBA-81F7-C448-BF59-95CAE224D13F}" type="pres">
      <dgm:prSet presAssocID="{47061431-086A-8546-9041-FE00396CD124}" presName="childTextArrow" presStyleLbl="fgAccFollowNode1" presStyleIdx="7" presStyleCnt="8">
        <dgm:presLayoutVars>
          <dgm:bulletEnabled val="1"/>
        </dgm:presLayoutVars>
      </dgm:prSet>
      <dgm:spPr/>
      <dgm:t>
        <a:bodyPr/>
        <a:lstStyle/>
        <a:p>
          <a:endParaRPr lang="en-US"/>
        </a:p>
      </dgm:t>
    </dgm:pt>
  </dgm:ptLst>
  <dgm:cxnLst>
    <dgm:cxn modelId="{A0CEF2A6-0590-914A-8616-501F016EFA43}" srcId="{C599D235-8B5C-AB4B-8482-5777ED0B6BDA}" destId="{6574F1C7-085A-2649-B94B-7176D8647E78}" srcOrd="2" destOrd="0" parTransId="{17EE506A-5F66-D94B-98E0-EE050569DAE0}" sibTransId="{2843B290-D27B-C447-AE7F-CF35D085C567}"/>
    <dgm:cxn modelId="{882500A7-B651-4D4C-88D6-0300CF4E6B35}" srcId="{A0AF0708-8AB6-7947-B431-8C9E506D1D00}" destId="{6ACC91E1-A3E4-1E40-BB19-09CD15C9965D}" srcOrd="2" destOrd="0" parTransId="{4B816C06-61F2-6C45-BA60-F605E0D22491}" sibTransId="{B0E547B2-9693-5B41-A996-C3C17417398F}"/>
    <dgm:cxn modelId="{D2D0FD44-D1D2-A542-9AF3-105A3ACFAB80}" srcId="{A0AF0708-8AB6-7947-B431-8C9E506D1D00}" destId="{1109A421-BA12-0F4A-86FF-6644CD67BDF2}" srcOrd="3" destOrd="0" parTransId="{E1A3FD2B-3AB6-1942-8D4B-1116590A051E}" sibTransId="{2AC803A5-A560-E54B-8357-505F3D3BB33D}"/>
    <dgm:cxn modelId="{D0E4B0A3-93F5-BB4B-9E80-494B3F9047A0}" type="presOf" srcId="{6DC7F8B0-5023-1C4D-878C-9E79D026EB25}" destId="{145710AE-539E-1C42-A771-38BDBDD531CE}" srcOrd="0" destOrd="0" presId="urn:microsoft.com/office/officeart/2005/8/layout/process4"/>
    <dgm:cxn modelId="{77838E50-15B3-B342-BBFF-04AC5E45C39E}" type="presOf" srcId="{C599D235-8B5C-AB4B-8482-5777ED0B6BDA}" destId="{9DD25D4C-588F-4344-96DB-E623F96CC76C}" srcOrd="0" destOrd="0" presId="urn:microsoft.com/office/officeart/2005/8/layout/process4"/>
    <dgm:cxn modelId="{CAA29F8A-A8EE-4F25-B7B2-3BED1B0D605C}" type="presOf" srcId="{A0AF0708-8AB6-7947-B431-8C9E506D1D00}" destId="{D96EE4F7-FDC5-46EC-9921-2388553DEFBB}" srcOrd="0" destOrd="0" presId="urn:microsoft.com/office/officeart/2005/8/layout/process4"/>
    <dgm:cxn modelId="{328CE409-9A07-4B5E-934F-9A1E2D1057D0}" type="presOf" srcId="{A0AF0708-8AB6-7947-B431-8C9E506D1D00}" destId="{8698C593-CB06-423A-B5D5-81C4B85950F3}" srcOrd="1" destOrd="0" presId="urn:microsoft.com/office/officeart/2005/8/layout/process4"/>
    <dgm:cxn modelId="{43C05379-08B3-C743-9187-67458BF5A94A}" srcId="{C599D235-8B5C-AB4B-8482-5777ED0B6BDA}" destId="{2C1EF4DE-B516-5D4A-9100-6D658E68A0A7}" srcOrd="0" destOrd="0" parTransId="{2D1EF10E-9A5C-3840-B5E0-786F56CA4EEE}" sibTransId="{E393A17D-94CD-8F41-A6C4-1D1E7C1D6110}"/>
    <dgm:cxn modelId="{EDEF9B3E-9B17-264B-A8E0-F3B3ABB2F0CD}" type="presOf" srcId="{C599D235-8B5C-AB4B-8482-5777ED0B6BDA}" destId="{646E2F81-2C06-BC40-A912-F4D01860F059}" srcOrd="1" destOrd="0" presId="urn:microsoft.com/office/officeart/2005/8/layout/process4"/>
    <dgm:cxn modelId="{8C84142F-B28B-1A4E-B041-E89A4CFFE360}" type="presOf" srcId="{E5809CAA-9E6E-9346-8858-E451558A7F3B}" destId="{50C5D170-09AB-0340-B06F-87E51513B87B}" srcOrd="0" destOrd="0" presId="urn:microsoft.com/office/officeart/2005/8/layout/process4"/>
    <dgm:cxn modelId="{B1BC6497-63F7-461E-B618-9991AA20E519}" type="presOf" srcId="{FA453AED-9ED5-9D4D-B883-FDF8AE14B1C1}" destId="{DECF6FFB-F7CD-4B83-9C82-ECDF7DCC247B}" srcOrd="0" destOrd="0" presId="urn:microsoft.com/office/officeart/2005/8/layout/process4"/>
    <dgm:cxn modelId="{951BAF79-7385-BD46-847A-1DC64635B976}" srcId="{6DC7F8B0-5023-1C4D-878C-9E79D026EB25}" destId="{A0AF0708-8AB6-7947-B431-8C9E506D1D00}" srcOrd="1" destOrd="0" parTransId="{92EADBF7-6108-DD47-8509-FBB23B28E7C0}" sibTransId="{B4BBDBB3-C6E9-664D-B489-020C84B9D444}"/>
    <dgm:cxn modelId="{C00BE54F-3064-C249-9766-AF049E6A9F32}" srcId="{A0AF0708-8AB6-7947-B431-8C9E506D1D00}" destId="{FA453AED-9ED5-9D4D-B883-FDF8AE14B1C1}" srcOrd="1" destOrd="0" parTransId="{F2160893-8184-294B-B577-9E3EF6447ADD}" sibTransId="{28EB751F-5964-7B46-AE80-8922791D0062}"/>
    <dgm:cxn modelId="{0B526D2C-0896-443F-8B10-AE0124033153}" type="presOf" srcId="{D13EF2E5-76DE-6A45-96CE-5D6D9EE4455B}" destId="{3E38F30C-10B2-463B-8978-868EF3EFF461}" srcOrd="0" destOrd="0" presId="urn:microsoft.com/office/officeart/2005/8/layout/process4"/>
    <dgm:cxn modelId="{75031BB8-B3B4-E449-8A31-168E01184C8A}" srcId="{A0AF0708-8AB6-7947-B431-8C9E506D1D00}" destId="{D13EF2E5-76DE-6A45-96CE-5D6D9EE4455B}" srcOrd="0" destOrd="0" parTransId="{22D78142-F1DB-3E4F-9BD3-D9CB04E7137B}" sibTransId="{A7202D4D-EF16-F048-89E5-C627B3E9368B}"/>
    <dgm:cxn modelId="{5926E306-7862-8A45-B4BB-37CF1402B68F}" type="presOf" srcId="{2C1EF4DE-B516-5D4A-9100-6D658E68A0A7}" destId="{987491A0-D05F-CD44-BD29-F395875EF8E1}" srcOrd="0" destOrd="0" presId="urn:microsoft.com/office/officeart/2005/8/layout/process4"/>
    <dgm:cxn modelId="{9CC513B4-379C-AC4D-8C9E-9F6ADDD06567}" srcId="{C599D235-8B5C-AB4B-8482-5777ED0B6BDA}" destId="{47061431-086A-8546-9041-FE00396CD124}" srcOrd="3" destOrd="0" parTransId="{57DB1541-D6A7-5540-A82E-4BAE77D43F66}" sibTransId="{0BF1A4B8-7AA5-B844-8A26-2B1C0F040356}"/>
    <dgm:cxn modelId="{85491CA7-F3D9-6D4A-A34A-0CCA2755276F}" srcId="{6DC7F8B0-5023-1C4D-878C-9E79D026EB25}" destId="{C599D235-8B5C-AB4B-8482-5777ED0B6BDA}" srcOrd="0" destOrd="0" parTransId="{BC6E2AA9-D7E0-8742-88C1-C581A790A738}" sibTransId="{080C1427-5E7E-EE4B-8E46-9E98A5539AF6}"/>
    <dgm:cxn modelId="{7BF29930-B623-4DB3-9D18-BBF8BEB05EF5}" type="presOf" srcId="{1109A421-BA12-0F4A-86FF-6644CD67BDF2}" destId="{0A92CEB5-9146-4495-9F4A-8473EF0458E8}" srcOrd="0" destOrd="0" presId="urn:microsoft.com/office/officeart/2005/8/layout/process4"/>
    <dgm:cxn modelId="{A4498E03-9268-1D43-A473-6A650D53935F}" type="presOf" srcId="{6574F1C7-085A-2649-B94B-7176D8647E78}" destId="{DBC9361C-324C-9D40-9892-5B9098D4A2B1}" srcOrd="0" destOrd="0" presId="urn:microsoft.com/office/officeart/2005/8/layout/process4"/>
    <dgm:cxn modelId="{925D5890-DD4A-5A48-884C-8C2F935B11EC}" type="presOf" srcId="{47061431-086A-8546-9041-FE00396CD124}" destId="{0648FEBA-81F7-C448-BF59-95CAE224D13F}" srcOrd="0" destOrd="0" presId="urn:microsoft.com/office/officeart/2005/8/layout/process4"/>
    <dgm:cxn modelId="{A70BA6C4-4B1E-4128-9401-BAA7C32C23C6}" type="presOf" srcId="{6ACC91E1-A3E4-1E40-BB19-09CD15C9965D}" destId="{FC637956-9D53-4F08-9AFC-A76E762EA81B}" srcOrd="0" destOrd="0" presId="urn:microsoft.com/office/officeart/2005/8/layout/process4"/>
    <dgm:cxn modelId="{5BB14BD0-2B7A-6E4A-9B35-781D20F68077}" srcId="{C599D235-8B5C-AB4B-8482-5777ED0B6BDA}" destId="{E5809CAA-9E6E-9346-8858-E451558A7F3B}" srcOrd="1" destOrd="0" parTransId="{CF024E9B-D8C4-2E4F-A9B5-BA19875A1019}" sibTransId="{406C9252-E46A-B840-849B-B80850A028F6}"/>
    <dgm:cxn modelId="{9A500CE6-D477-4669-BCF3-2945C21442E2}" type="presParOf" srcId="{145710AE-539E-1C42-A771-38BDBDD531CE}" destId="{DBBD40A3-CD98-450B-8D4E-E6E7D15BB90B}" srcOrd="0" destOrd="0" presId="urn:microsoft.com/office/officeart/2005/8/layout/process4"/>
    <dgm:cxn modelId="{874B6DFA-EF85-4567-BAD3-EAEA2010A025}" type="presParOf" srcId="{DBBD40A3-CD98-450B-8D4E-E6E7D15BB90B}" destId="{D96EE4F7-FDC5-46EC-9921-2388553DEFBB}" srcOrd="0" destOrd="0" presId="urn:microsoft.com/office/officeart/2005/8/layout/process4"/>
    <dgm:cxn modelId="{885CACD9-F4D0-4FAC-858F-C4E0C7D95A85}" type="presParOf" srcId="{DBBD40A3-CD98-450B-8D4E-E6E7D15BB90B}" destId="{8698C593-CB06-423A-B5D5-81C4B85950F3}" srcOrd="1" destOrd="0" presId="urn:microsoft.com/office/officeart/2005/8/layout/process4"/>
    <dgm:cxn modelId="{9420C262-C15E-4470-96F8-C5322C23E0A4}" type="presParOf" srcId="{DBBD40A3-CD98-450B-8D4E-E6E7D15BB90B}" destId="{BA66BCDC-6036-4B7A-91E4-CD28A60CC73C}" srcOrd="2" destOrd="0" presId="urn:microsoft.com/office/officeart/2005/8/layout/process4"/>
    <dgm:cxn modelId="{8028BFA8-E9FE-4211-8FBC-1245C89E355D}" type="presParOf" srcId="{BA66BCDC-6036-4B7A-91E4-CD28A60CC73C}" destId="{3E38F30C-10B2-463B-8978-868EF3EFF461}" srcOrd="0" destOrd="0" presId="urn:microsoft.com/office/officeart/2005/8/layout/process4"/>
    <dgm:cxn modelId="{CB025828-5211-4FCD-9732-780DB3555FC3}" type="presParOf" srcId="{BA66BCDC-6036-4B7A-91E4-CD28A60CC73C}" destId="{DECF6FFB-F7CD-4B83-9C82-ECDF7DCC247B}" srcOrd="1" destOrd="0" presId="urn:microsoft.com/office/officeart/2005/8/layout/process4"/>
    <dgm:cxn modelId="{4D8E40F9-4D26-45CF-861F-1A6427090D99}" type="presParOf" srcId="{BA66BCDC-6036-4B7A-91E4-CD28A60CC73C}" destId="{FC637956-9D53-4F08-9AFC-A76E762EA81B}" srcOrd="2" destOrd="0" presId="urn:microsoft.com/office/officeart/2005/8/layout/process4"/>
    <dgm:cxn modelId="{4B14B374-2E10-410A-9ADB-ABBC2F8E7324}" type="presParOf" srcId="{BA66BCDC-6036-4B7A-91E4-CD28A60CC73C}" destId="{0A92CEB5-9146-4495-9F4A-8473EF0458E8}" srcOrd="3" destOrd="0" presId="urn:microsoft.com/office/officeart/2005/8/layout/process4"/>
    <dgm:cxn modelId="{E7164ED3-C7AF-3B47-A9FF-50966D6AAA1B}" type="presParOf" srcId="{145710AE-539E-1C42-A771-38BDBDD531CE}" destId="{78DFF0C1-F9FF-DF48-8C5B-8E36B6635AB0}" srcOrd="1" destOrd="0" presId="urn:microsoft.com/office/officeart/2005/8/layout/process4"/>
    <dgm:cxn modelId="{DB01B92A-4FDB-E749-BE89-DC628CDE8AE1}" type="presParOf" srcId="{145710AE-539E-1C42-A771-38BDBDD531CE}" destId="{DEA6BE2D-E22E-0746-8574-82DF33005ECD}" srcOrd="2" destOrd="0" presId="urn:microsoft.com/office/officeart/2005/8/layout/process4"/>
    <dgm:cxn modelId="{DADCAFA7-8159-7143-A43D-2B113D43DA8F}" type="presParOf" srcId="{DEA6BE2D-E22E-0746-8574-82DF33005ECD}" destId="{9DD25D4C-588F-4344-96DB-E623F96CC76C}" srcOrd="0" destOrd="0" presId="urn:microsoft.com/office/officeart/2005/8/layout/process4"/>
    <dgm:cxn modelId="{BEDEBAD4-DE6A-3A46-8CD6-9AB139478F26}" type="presParOf" srcId="{DEA6BE2D-E22E-0746-8574-82DF33005ECD}" destId="{646E2F81-2C06-BC40-A912-F4D01860F059}" srcOrd="1" destOrd="0" presId="urn:microsoft.com/office/officeart/2005/8/layout/process4"/>
    <dgm:cxn modelId="{8CFCB599-8A37-684B-AE21-A7366E8859A1}" type="presParOf" srcId="{DEA6BE2D-E22E-0746-8574-82DF33005ECD}" destId="{3EDA7B5B-660A-E74F-9ED3-58869FBD6721}" srcOrd="2" destOrd="0" presId="urn:microsoft.com/office/officeart/2005/8/layout/process4"/>
    <dgm:cxn modelId="{C1BEC69C-004B-1D47-8040-220EDBB1D7E1}" type="presParOf" srcId="{3EDA7B5B-660A-E74F-9ED3-58869FBD6721}" destId="{987491A0-D05F-CD44-BD29-F395875EF8E1}" srcOrd="0" destOrd="0" presId="urn:microsoft.com/office/officeart/2005/8/layout/process4"/>
    <dgm:cxn modelId="{3A8882AF-1076-A043-96A0-84E7C165A4BD}" type="presParOf" srcId="{3EDA7B5B-660A-E74F-9ED3-58869FBD6721}" destId="{50C5D170-09AB-0340-B06F-87E51513B87B}" srcOrd="1" destOrd="0" presId="urn:microsoft.com/office/officeart/2005/8/layout/process4"/>
    <dgm:cxn modelId="{4FA8E164-0FC0-1E4A-812E-F69313C67241}" type="presParOf" srcId="{3EDA7B5B-660A-E74F-9ED3-58869FBD6721}" destId="{DBC9361C-324C-9D40-9892-5B9098D4A2B1}" srcOrd="2" destOrd="0" presId="urn:microsoft.com/office/officeart/2005/8/layout/process4"/>
    <dgm:cxn modelId="{BDF5A96B-5C4D-814F-8868-90C2C13F8318}" type="presParOf" srcId="{3EDA7B5B-660A-E74F-9ED3-58869FBD6721}" destId="{0648FEBA-81F7-C448-BF59-95CAE224D13F}" srcOrd="3"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98C593-CB06-423A-B5D5-81C4B85950F3}">
      <dsp:nvSpPr>
        <dsp:cNvPr id="0" name=""/>
        <dsp:cNvSpPr/>
      </dsp:nvSpPr>
      <dsp:spPr>
        <a:xfrm>
          <a:off x="0" y="1178345"/>
          <a:ext cx="5919233" cy="772894"/>
        </a:xfrm>
        <a:prstGeom prst="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kumimoji="1" lang="en-US" altLang="ja-JP" sz="1800" kern="1200">
              <a:solidFill>
                <a:schemeClr val="tx1"/>
              </a:solidFill>
            </a:rPr>
            <a:t>Layer B</a:t>
          </a:r>
          <a:endParaRPr kumimoji="1" lang="ja-JP" altLang="en-US" sz="1800" kern="1200">
            <a:solidFill>
              <a:schemeClr val="tx1"/>
            </a:solidFill>
          </a:endParaRPr>
        </a:p>
      </dsp:txBody>
      <dsp:txXfrm>
        <a:off x="0" y="1178345"/>
        <a:ext cx="5919233" cy="417362"/>
      </dsp:txXfrm>
    </dsp:sp>
    <dsp:sp modelId="{3E38F30C-10B2-463B-8978-868EF3EFF461}">
      <dsp:nvSpPr>
        <dsp:cNvPr id="0" name=""/>
        <dsp:cNvSpPr/>
      </dsp:nvSpPr>
      <dsp:spPr>
        <a:xfrm>
          <a:off x="1375" y="1579902"/>
          <a:ext cx="1462466" cy="35553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kumimoji="1" lang="en-US" altLang="ja-JP" sz="1600" kern="1200"/>
            <a:t>Component B1</a:t>
          </a:r>
        </a:p>
      </dsp:txBody>
      <dsp:txXfrm>
        <a:off x="1375" y="1579902"/>
        <a:ext cx="1462466" cy="355531"/>
      </dsp:txXfrm>
    </dsp:sp>
    <dsp:sp modelId="{DECF6FFB-F7CD-4B83-9C82-ECDF7DCC247B}">
      <dsp:nvSpPr>
        <dsp:cNvPr id="0" name=""/>
        <dsp:cNvSpPr/>
      </dsp:nvSpPr>
      <dsp:spPr>
        <a:xfrm>
          <a:off x="1463842" y="1579902"/>
          <a:ext cx="1462466" cy="35553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kumimoji="1" lang="en-US" altLang="ja-JP" sz="1600" kern="1200"/>
            <a:t>Component B2</a:t>
          </a:r>
          <a:endParaRPr kumimoji="1" lang="ja-JP" altLang="en-US" sz="1600" kern="1200"/>
        </a:p>
      </dsp:txBody>
      <dsp:txXfrm>
        <a:off x="1463842" y="1579902"/>
        <a:ext cx="1462466" cy="355531"/>
      </dsp:txXfrm>
    </dsp:sp>
    <dsp:sp modelId="{FC637956-9D53-4F08-9AFC-A76E762EA81B}">
      <dsp:nvSpPr>
        <dsp:cNvPr id="0" name=""/>
        <dsp:cNvSpPr/>
      </dsp:nvSpPr>
      <dsp:spPr>
        <a:xfrm>
          <a:off x="2926308" y="1579902"/>
          <a:ext cx="1529082" cy="35553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kumimoji="1" lang="en-US" altLang="ja-JP" sz="1600" kern="1200"/>
            <a:t>Component B3</a:t>
          </a:r>
          <a:endParaRPr kumimoji="1" lang="ja-JP" altLang="en-US" sz="1600" kern="1200"/>
        </a:p>
      </dsp:txBody>
      <dsp:txXfrm>
        <a:off x="2926308" y="1579902"/>
        <a:ext cx="1529082" cy="355531"/>
      </dsp:txXfrm>
    </dsp:sp>
    <dsp:sp modelId="{0A92CEB5-9146-4495-9F4A-8473EF0458E8}">
      <dsp:nvSpPr>
        <dsp:cNvPr id="0" name=""/>
        <dsp:cNvSpPr/>
      </dsp:nvSpPr>
      <dsp:spPr>
        <a:xfrm>
          <a:off x="4455390" y="1579902"/>
          <a:ext cx="1462466" cy="35553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kumimoji="1" lang="en-US" altLang="ja-JP" sz="1600" kern="1200"/>
            <a:t>Component B4</a:t>
          </a:r>
          <a:endParaRPr kumimoji="1" lang="ja-JP" altLang="en-US" sz="1600" kern="1200"/>
        </a:p>
      </dsp:txBody>
      <dsp:txXfrm>
        <a:off x="4455390" y="1579902"/>
        <a:ext cx="1462466" cy="355531"/>
      </dsp:txXfrm>
    </dsp:sp>
    <dsp:sp modelId="{646E2F81-2C06-BC40-A912-F4D01860F059}">
      <dsp:nvSpPr>
        <dsp:cNvPr id="0" name=""/>
        <dsp:cNvSpPr/>
      </dsp:nvSpPr>
      <dsp:spPr>
        <a:xfrm rot="10800000">
          <a:off x="0" y="0"/>
          <a:ext cx="5919233" cy="1188711"/>
        </a:xfrm>
        <a:prstGeom prst="upArrowCallou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kumimoji="1" lang="en-US" altLang="ja-JP" sz="1800" kern="1200">
              <a:solidFill>
                <a:schemeClr val="tx1"/>
              </a:solidFill>
            </a:rPr>
            <a:t>Layer A</a:t>
          </a:r>
          <a:endParaRPr kumimoji="1" lang="ja-JP" altLang="en-US" sz="1800" kern="1200">
            <a:solidFill>
              <a:schemeClr val="tx1"/>
            </a:solidFill>
          </a:endParaRPr>
        </a:p>
      </dsp:txBody>
      <dsp:txXfrm rot="-10800000">
        <a:off x="0" y="0"/>
        <a:ext cx="5919233" cy="417237"/>
      </dsp:txXfrm>
    </dsp:sp>
    <dsp:sp modelId="{987491A0-D05F-CD44-BD29-F395875EF8E1}">
      <dsp:nvSpPr>
        <dsp:cNvPr id="0" name=""/>
        <dsp:cNvSpPr/>
      </dsp:nvSpPr>
      <dsp:spPr>
        <a:xfrm>
          <a:off x="0" y="429530"/>
          <a:ext cx="1479808" cy="355424"/>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kumimoji="1" lang="en-US" altLang="ja-JP" sz="1600" b="0" kern="1200"/>
            <a:t>Component A1</a:t>
          </a:r>
        </a:p>
      </dsp:txBody>
      <dsp:txXfrm>
        <a:off x="0" y="429530"/>
        <a:ext cx="1479808" cy="355424"/>
      </dsp:txXfrm>
    </dsp:sp>
    <dsp:sp modelId="{50C5D170-09AB-0340-B06F-87E51513B87B}">
      <dsp:nvSpPr>
        <dsp:cNvPr id="0" name=""/>
        <dsp:cNvSpPr/>
      </dsp:nvSpPr>
      <dsp:spPr>
        <a:xfrm>
          <a:off x="1479808" y="418117"/>
          <a:ext cx="1479808" cy="355424"/>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kumimoji="1" lang="en-US" altLang="ja-JP" sz="1600" kern="1200"/>
            <a:t>Component A2</a:t>
          </a:r>
          <a:endParaRPr kumimoji="1" lang="ja-JP" altLang="en-US" sz="1600" kern="1200"/>
        </a:p>
      </dsp:txBody>
      <dsp:txXfrm>
        <a:off x="1479808" y="418117"/>
        <a:ext cx="1479808" cy="355424"/>
      </dsp:txXfrm>
    </dsp:sp>
    <dsp:sp modelId="{DBC9361C-324C-9D40-9892-5B9098D4A2B1}">
      <dsp:nvSpPr>
        <dsp:cNvPr id="0" name=""/>
        <dsp:cNvSpPr/>
      </dsp:nvSpPr>
      <dsp:spPr>
        <a:xfrm>
          <a:off x="2959616" y="418117"/>
          <a:ext cx="1479808" cy="355424"/>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kumimoji="1" lang="en-US" altLang="ja-JP" sz="1600" kern="1200"/>
            <a:t>Component A3</a:t>
          </a:r>
          <a:endParaRPr kumimoji="1" lang="ja-JP" altLang="en-US" sz="1600" kern="1200"/>
        </a:p>
      </dsp:txBody>
      <dsp:txXfrm>
        <a:off x="2959616" y="418117"/>
        <a:ext cx="1479808" cy="355424"/>
      </dsp:txXfrm>
    </dsp:sp>
    <dsp:sp modelId="{0648FEBA-81F7-C448-BF59-95CAE224D13F}">
      <dsp:nvSpPr>
        <dsp:cNvPr id="0" name=""/>
        <dsp:cNvSpPr/>
      </dsp:nvSpPr>
      <dsp:spPr>
        <a:xfrm>
          <a:off x="4439424" y="418117"/>
          <a:ext cx="1479808" cy="355424"/>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kumimoji="1" lang="en-US" altLang="ja-JP" sz="1600" kern="1200"/>
            <a:t>Component A4</a:t>
          </a:r>
          <a:endParaRPr kumimoji="1" lang="ja-JP" altLang="en-US" sz="1600" kern="1200"/>
        </a:p>
      </dsp:txBody>
      <dsp:txXfrm>
        <a:off x="4439424" y="418117"/>
        <a:ext cx="1479808" cy="355424"/>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5232014-7E46-6246-80CD-64402150ADFA}" type="datetimeFigureOut">
              <a:rPr kumimoji="1" lang="ja-JP" altLang="en-US" smtClean="0"/>
              <a:t>2023/9/25</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090306-8530-4E4D-ACAB-94E2854B9C10}" type="slidenum">
              <a:rPr kumimoji="1" lang="ja-JP" altLang="en-US" smtClean="0"/>
              <a:t>‹#›</a:t>
            </a:fld>
            <a:endParaRPr kumimoji="1" lang="ja-JP" altLang="en-US"/>
          </a:p>
        </p:txBody>
      </p:sp>
    </p:spTree>
    <p:extLst>
      <p:ext uri="{BB962C8B-B14F-4D97-AF65-F5344CB8AC3E}">
        <p14:creationId xmlns:p14="http://schemas.microsoft.com/office/powerpoint/2010/main" val="16213837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C007F3-52B3-7C4F-B181-34BFDBFCACF4}" type="datetimeFigureOut">
              <a:rPr kumimoji="1" lang="ja-JP" altLang="en-US" smtClean="0"/>
              <a:t>2023/9/25</a:t>
            </a:fld>
            <a:endParaRPr kumimoji="1" lang="ja-JP" altLang="en-US"/>
          </a:p>
        </p:txBody>
      </p:sp>
      <p:sp>
        <p:nvSpPr>
          <p:cNvPr id="4" name="スライド イメージ プレースホルダー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E6B7C7-D396-244D-B538-35FA81F29B59}" type="slidenum">
              <a:rPr kumimoji="1" lang="ja-JP" altLang="en-US" smtClean="0"/>
              <a:t>‹#›</a:t>
            </a:fld>
            <a:endParaRPr kumimoji="1" lang="ja-JP" altLang="en-US"/>
          </a:p>
        </p:txBody>
      </p:sp>
    </p:spTree>
    <p:extLst>
      <p:ext uri="{BB962C8B-B14F-4D97-AF65-F5344CB8AC3E}">
        <p14:creationId xmlns:p14="http://schemas.microsoft.com/office/powerpoint/2010/main" val="259053507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I’m </a:t>
            </a:r>
            <a:r>
              <a:rPr kumimoji="1" lang="en-US" altLang="ja-JP" dirty="0" err="1"/>
              <a:t>Teppei</a:t>
            </a:r>
            <a:r>
              <a:rPr kumimoji="1" lang="en-US" altLang="ja-JP" dirty="0"/>
              <a:t> Kawabata, Shibaura Institute of Technology. Today I will make a presentation, titled </a:t>
            </a:r>
            <a:r>
              <a:rPr lang="en-US" altLang="ja-JP" sz="1200" dirty="0"/>
              <a:t>A Machine Learning-based Impact Analysis Tool and its Improvement Using Co-occurrence Relationships</a:t>
            </a:r>
            <a:endParaRPr kumimoji="1" lang="ja-JP" altLang="en-US"/>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1</a:t>
            </a:fld>
            <a:endParaRPr kumimoji="1" lang="ja-JP" altLang="en-US"/>
          </a:p>
        </p:txBody>
      </p:sp>
    </p:spTree>
    <p:extLst>
      <p:ext uri="{BB962C8B-B14F-4D97-AF65-F5344CB8AC3E}">
        <p14:creationId xmlns:p14="http://schemas.microsoft.com/office/powerpoint/2010/main" val="3187658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slide shows our idea to reduce missing rate. </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We have a hypothesis that a specific change pattern may cause modification of the same combination of components.</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For example, component B1 and B3 can be modified at the same time when they use some common resources or some other component A1 calls both B1 and B3.</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Based on this hypothesis, we devised an idea for improvement to adopt the multi-label classifiers that model the co-occurrence relationship.</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10</a:t>
            </a:fld>
            <a:endParaRPr kumimoji="1" lang="ja-JP" altLang="en-US"/>
          </a:p>
        </p:txBody>
      </p:sp>
    </p:spTree>
    <p:extLst>
      <p:ext uri="{BB962C8B-B14F-4D97-AF65-F5344CB8AC3E}">
        <p14:creationId xmlns:p14="http://schemas.microsoft.com/office/powerpoint/2010/main" val="28999278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In this paper, we evaluated four multi-label classifiers: </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marL="342900" lvl="0" indent="-342900" algn="just">
              <a:buFont typeface="+mj-lt"/>
              <a:buAutoNum type="arabicPeriod"/>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NN used in the previous study</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marL="342900" lvl="0" indent="-342900" algn="just">
              <a:buFont typeface="+mj-lt"/>
              <a:buAutoNum type="arabicPeriod"/>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Binary </a:t>
            </a:r>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Relevence</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(BR) method as a basic method for handling multilabel classification</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marL="342900" lvl="0" indent="-342900" algn="just">
              <a:buFont typeface="+mj-lt"/>
              <a:buAutoNum type="arabicPeriod"/>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Two methods to model the co-occurrence relationship: Label Powerset (LP) method and </a:t>
            </a:r>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RAndom</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k-</a:t>
            </a:r>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labELsets</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RAkEL</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method </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We will describe BR method in the next slide first.</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11</a:t>
            </a:fld>
            <a:endParaRPr kumimoji="1" lang="ja-JP" altLang="en-US"/>
          </a:p>
        </p:txBody>
      </p:sp>
    </p:spTree>
    <p:extLst>
      <p:ext uri="{BB962C8B-B14F-4D97-AF65-F5344CB8AC3E}">
        <p14:creationId xmlns:p14="http://schemas.microsoft.com/office/powerpoint/2010/main" val="1020508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Binary Relevance (BR) is a multilabel classification method, which learns a binary model for each label independently of the rest.</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BR method does not model co-occurrence relations.</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As shown in this animation, this method does a single-label classification for each class for the vector of input sentences. </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12</a:t>
            </a:fld>
            <a:endParaRPr kumimoji="1" lang="ja-JP" altLang="en-US"/>
          </a:p>
        </p:txBody>
      </p:sp>
    </p:spTree>
    <p:extLst>
      <p:ext uri="{BB962C8B-B14F-4D97-AF65-F5344CB8AC3E}">
        <p14:creationId xmlns:p14="http://schemas.microsoft.com/office/powerpoint/2010/main" val="7169615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The next slide will describe LP method</a:t>
            </a:r>
            <a:endParaRPr kumimoji="1" lang="ja-JP" altLang="en-US"/>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13</a:t>
            </a:fld>
            <a:endParaRPr kumimoji="1" lang="ja-JP" altLang="en-US"/>
          </a:p>
        </p:txBody>
      </p:sp>
    </p:spTree>
    <p:extLst>
      <p:ext uri="{BB962C8B-B14F-4D97-AF65-F5344CB8AC3E}">
        <p14:creationId xmlns:p14="http://schemas.microsoft.com/office/powerpoint/2010/main" val="19562147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LP method is a multilabel classification method that models the co-occurrence relationship, considering all distinct combinations of labels as a different class and conducting a single-label classification for each.</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Then(</a:t>
            </a:r>
            <a:r>
              <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rPr>
              <a:t>アニメーション開始</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 classifier is constructed for each class, and each class is trained.</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For an input, the probability of its occurrence of each class is calculated, and then the probability is weighted for each label, and finally the sum of the probabilities is calculated.</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Although LP method models the co-occurrence relationship, it is computationally expensive and prone to over-learning.</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14</a:t>
            </a:fld>
            <a:endParaRPr kumimoji="1" lang="ja-JP" altLang="en-US"/>
          </a:p>
        </p:txBody>
      </p:sp>
    </p:spTree>
    <p:extLst>
      <p:ext uri="{BB962C8B-B14F-4D97-AF65-F5344CB8AC3E}">
        <p14:creationId xmlns:p14="http://schemas.microsoft.com/office/powerpoint/2010/main" val="7118328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dirty="0"/>
              <a:t>The next slide will describe </a:t>
            </a:r>
            <a:r>
              <a:rPr kumimoji="1" lang="en-US" altLang="ja-JP" dirty="0" err="1"/>
              <a:t>rakel</a:t>
            </a:r>
            <a:r>
              <a:rPr kumimoji="1" lang="en-US" altLang="ja-JP" dirty="0"/>
              <a:t> method.</a:t>
            </a:r>
            <a:endParaRPr kumimoji="1" lang="ja-JP" altLang="en-US"/>
          </a:p>
          <a:p>
            <a:endParaRPr kumimoji="1" lang="ja-JP" altLang="en-US"/>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15</a:t>
            </a:fld>
            <a:endParaRPr kumimoji="1" lang="ja-JP" altLang="en-US"/>
          </a:p>
        </p:txBody>
      </p:sp>
    </p:spTree>
    <p:extLst>
      <p:ext uri="{BB962C8B-B14F-4D97-AF65-F5344CB8AC3E}">
        <p14:creationId xmlns:p14="http://schemas.microsoft.com/office/powerpoint/2010/main" val="30178283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RAkEL</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method is described as an algorithm that modeling the co-occurrence relationship, breaking the initial set of labels into a number of small random subsets and then employing LP to train a corresponding classifier. Therefore, this method can solve the problems of LP.</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RAkEL</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method first randomly creates L label sets of size K from the label powerset, and then applying the LP method to them.</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Then, the classification results for each set are integrated and the probability of occurrence for each label is calculated.</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Look at this example, label 1 appears in set 1 classifier and set L classifier, and so the result is 0.5 because T1 is 1+0 and M1 is 2.</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16</a:t>
            </a:fld>
            <a:endParaRPr kumimoji="1" lang="ja-JP" altLang="en-US"/>
          </a:p>
        </p:txBody>
      </p:sp>
    </p:spTree>
    <p:extLst>
      <p:ext uri="{BB962C8B-B14F-4D97-AF65-F5344CB8AC3E}">
        <p14:creationId xmlns:p14="http://schemas.microsoft.com/office/powerpoint/2010/main" val="33376233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We conducted an experiment, whose purpose is to investigate whether the LP and </a:t>
            </a:r>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RAkEL</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methods, which model the co-occurrence relationship, improve accuracy or not.</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four methods were evaluated using the same field data.</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BR, LP, and </a:t>
            </a:r>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RAkEL</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methods use SVM as their classifier. SVM is known as high accuracy classifiers with a small number of data.</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17</a:t>
            </a:fld>
            <a:endParaRPr kumimoji="1" lang="ja-JP" altLang="en-US"/>
          </a:p>
        </p:txBody>
      </p:sp>
    </p:spTree>
    <p:extLst>
      <p:ext uri="{BB962C8B-B14F-4D97-AF65-F5344CB8AC3E}">
        <p14:creationId xmlns:p14="http://schemas.microsoft.com/office/powerpoint/2010/main" val="42874232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slide describes the data used in the experiment. </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 filed data from air-conditioner software projects of Mitsubishi Electric Corporation was used.</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405 change design documents were used. </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In this experiment, a 5-fold Cross Validation method is used.</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data was divided into 5 parts in the ratio of 4 to 1, namely 324 for training data and 81 as test data.</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18</a:t>
            </a:fld>
            <a:endParaRPr kumimoji="1" lang="ja-JP" altLang="en-US"/>
          </a:p>
        </p:txBody>
      </p:sp>
    </p:spTree>
    <p:extLst>
      <p:ext uri="{BB962C8B-B14F-4D97-AF65-F5344CB8AC3E}">
        <p14:creationId xmlns:p14="http://schemas.microsoft.com/office/powerpoint/2010/main" val="16931896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slide shows the results of the experiment. </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In the experiment, the threshold was set for each method so that the candidate range ratio is around 30 percent.</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Look at the table.</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Comparing the NN and BR + SVM, the missing rate improved by 5.9%, indicating that SVM is excellent as a multi-label classifier.</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Next, comparing the LP and BR methods, the LP method showed worse accuracy than the BR method. We analyze this to guess that a small number of data could have caused overlearning.</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Finally, comparing the BR method with the </a:t>
            </a:r>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RAkEL</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method, the </a:t>
            </a:r>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RAkEL</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method was the most accurate, improving by 1.5% over the BR method.</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err="1">
                <a:effectLst/>
                <a:latin typeface="游明朝" panose="02020400000000000000" pitchFamily="18" charset="-128"/>
                <a:ea typeface="游明朝" panose="02020400000000000000" pitchFamily="18" charset="-128"/>
                <a:cs typeface="Times New Roman" panose="02020603050405020304" pitchFamily="18" charset="0"/>
              </a:rPr>
              <a:t>RAkEL</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provides the best results, meaning to model the co-occurrence relationship has a good effect to reduce missing rate. However their missing rates are not at enough level for the practical use.</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sz="1200"/>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19</a:t>
            </a:fld>
            <a:endParaRPr kumimoji="1" lang="ja-JP" altLang="en-US"/>
          </a:p>
        </p:txBody>
      </p:sp>
    </p:spTree>
    <p:extLst>
      <p:ext uri="{BB962C8B-B14F-4D97-AF65-F5344CB8AC3E}">
        <p14:creationId xmlns:p14="http://schemas.microsoft.com/office/powerpoint/2010/main" val="871749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dirty="0"/>
              <a:t>Here is the table of contents of this presentation. After explaining the research background and previous work, the proposed method that solves the problems of the previous work is explained, followed by an explanation of improvement methods to solve the problems of the proposed method. Then, an evaluation experiment, a summary, and an explanation of future issues will be given.</a:t>
            </a:r>
          </a:p>
          <a:p>
            <a:endParaRPr kumimoji="1" lang="en-US" altLang="ja-JP" dirty="0"/>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2</a:t>
            </a:fld>
            <a:endParaRPr kumimoji="1" lang="ja-JP" altLang="en-US"/>
          </a:p>
        </p:txBody>
      </p:sp>
    </p:spTree>
    <p:extLst>
      <p:ext uri="{BB962C8B-B14F-4D97-AF65-F5344CB8AC3E}">
        <p14:creationId xmlns:p14="http://schemas.microsoft.com/office/powerpoint/2010/main" val="3768207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2700">
              <a:lnSpc>
                <a:spcPct val="100000"/>
              </a:lnSpc>
              <a:spcBef>
                <a:spcPts val="735"/>
              </a:spcBef>
            </a:pPr>
            <a:r>
              <a:rPr lang="en-US" altLang="ja-JP" sz="1200" spc="-10" dirty="0">
                <a:cs typeface="Arial"/>
              </a:rPr>
              <a:t>Let me summarize this presentation:</a:t>
            </a:r>
            <a:endParaRPr lang="en-US" altLang="ja-JP" sz="1200" dirty="0">
              <a:cs typeface="Arial"/>
            </a:endParaRPr>
          </a:p>
          <a:p>
            <a:pPr marL="544195" marR="178435" indent="-290830">
              <a:lnSpc>
                <a:spcPts val="2620"/>
              </a:lnSpc>
              <a:spcBef>
                <a:spcPts val="690"/>
              </a:spcBef>
              <a:buChar char="•"/>
              <a:tabLst>
                <a:tab pos="544195" algn="l"/>
              </a:tabLst>
            </a:pPr>
            <a:r>
              <a:rPr lang="en-US" altLang="ja-JP" sz="1200" spc="-80" dirty="0">
                <a:cs typeface="Arial"/>
              </a:rPr>
              <a:t>We proposed an impact analysis method that learn change histories to directly create modification candidates.</a:t>
            </a:r>
          </a:p>
          <a:p>
            <a:pPr marL="544195" marR="178435" indent="-290830">
              <a:lnSpc>
                <a:spcPts val="2620"/>
              </a:lnSpc>
              <a:spcBef>
                <a:spcPts val="690"/>
              </a:spcBef>
              <a:buChar char="•"/>
              <a:tabLst>
                <a:tab pos="544195" algn="l"/>
              </a:tabLst>
            </a:pPr>
            <a:r>
              <a:rPr lang="en-US" altLang="ja-JP" sz="1200" spc="-80" dirty="0">
                <a:cs typeface="Arial"/>
              </a:rPr>
              <a:t>To improve the previous study, which use NN as the machine-learning component,  we proposed a multi-label classification method considering the co-occurrence relationship</a:t>
            </a:r>
          </a:p>
          <a:p>
            <a:pPr marL="544195" marR="178435" indent="-290830">
              <a:lnSpc>
                <a:spcPts val="2620"/>
              </a:lnSpc>
              <a:spcBef>
                <a:spcPts val="690"/>
              </a:spcBef>
              <a:buChar char="•"/>
              <a:tabLst>
                <a:tab pos="544195" algn="l"/>
              </a:tabLst>
            </a:pPr>
            <a:r>
              <a:rPr lang="en-US" altLang="ja-JP" sz="1200" spc="-80" dirty="0">
                <a:cs typeface="Arial"/>
              </a:rPr>
              <a:t>The effectiveness of this method was confirmed by an experiment using BR, LP, and </a:t>
            </a:r>
            <a:r>
              <a:rPr lang="en-US" altLang="ja-JP" sz="1200" spc="-80" dirty="0" err="1">
                <a:cs typeface="Arial"/>
              </a:rPr>
              <a:t>RAkEL</a:t>
            </a:r>
            <a:r>
              <a:rPr lang="en-US" altLang="ja-JP" sz="1200" spc="-80" dirty="0">
                <a:cs typeface="Arial"/>
              </a:rPr>
              <a:t> methods.</a:t>
            </a:r>
          </a:p>
          <a:p>
            <a:pPr marL="12700">
              <a:lnSpc>
                <a:spcPct val="100000"/>
              </a:lnSpc>
              <a:spcBef>
                <a:spcPts val="1330"/>
              </a:spcBef>
            </a:pPr>
            <a:r>
              <a:rPr lang="en-US" altLang="ja-JP" sz="1200" spc="-105" dirty="0">
                <a:cs typeface="Arial"/>
              </a:rPr>
              <a:t>Future</a:t>
            </a:r>
            <a:r>
              <a:rPr lang="en-US" altLang="ja-JP" sz="1200" spc="-125" dirty="0">
                <a:cs typeface="Arial"/>
              </a:rPr>
              <a:t> </a:t>
            </a:r>
            <a:r>
              <a:rPr lang="en-US" altLang="ja-JP" sz="1200" spc="-35" dirty="0">
                <a:cs typeface="Arial"/>
              </a:rPr>
              <a:t>Issues</a:t>
            </a:r>
            <a:endParaRPr lang="en-US" altLang="ja-JP" sz="1200" dirty="0">
              <a:cs typeface="Arial"/>
            </a:endParaRPr>
          </a:p>
          <a:p>
            <a:pPr marL="879475" marR="1616075" indent="-387350">
              <a:lnSpc>
                <a:spcPct val="100000"/>
              </a:lnSpc>
              <a:spcBef>
                <a:spcPts val="625"/>
              </a:spcBef>
              <a:buChar char="•"/>
              <a:tabLst>
                <a:tab pos="879475" algn="l"/>
              </a:tabLst>
            </a:pPr>
            <a:r>
              <a:rPr lang="en-US" altLang="ja-JP" sz="1200" dirty="0">
                <a:cs typeface="Arial"/>
              </a:rPr>
              <a:t>Application of an improved algorithm for the </a:t>
            </a:r>
            <a:r>
              <a:rPr lang="en-US" altLang="ja-JP" sz="1200" dirty="0" err="1">
                <a:cs typeface="Arial"/>
              </a:rPr>
              <a:t>RAkEL</a:t>
            </a:r>
            <a:r>
              <a:rPr lang="en-US" altLang="ja-JP" sz="1200" dirty="0">
                <a:cs typeface="Arial"/>
              </a:rPr>
              <a:t> method</a:t>
            </a:r>
          </a:p>
          <a:p>
            <a:pPr marL="879475" indent="-387350">
              <a:lnSpc>
                <a:spcPts val="2810"/>
              </a:lnSpc>
              <a:buChar char="•"/>
              <a:tabLst>
                <a:tab pos="879475" algn="l"/>
              </a:tabLst>
            </a:pPr>
            <a:r>
              <a:rPr lang="en-US" altLang="ja-JP" sz="1200" dirty="0">
                <a:cs typeface="Arial"/>
              </a:rPr>
              <a:t>Validation by using the other data set (from OSS)</a:t>
            </a:r>
          </a:p>
          <a:p>
            <a:pPr marL="879475" indent="-387350">
              <a:lnSpc>
                <a:spcPts val="2810"/>
              </a:lnSpc>
              <a:buChar char="•"/>
              <a:tabLst>
                <a:tab pos="879475" algn="l"/>
              </a:tabLst>
            </a:pPr>
            <a:endParaRPr kumimoji="1" lang="en-US" altLang="ja-JP" dirty="0"/>
          </a:p>
          <a:p>
            <a:r>
              <a:rPr lang="en" altLang="ja-JP" b="1" i="0" dirty="0">
                <a:solidFill>
                  <a:srgbClr val="333333"/>
                </a:solidFill>
                <a:effectLst/>
                <a:latin typeface="AxisStd-ExtraLight"/>
              </a:rPr>
              <a:t>I would like to finish my presentation. Thank you so much for taking </a:t>
            </a:r>
            <a:r>
              <a:rPr lang="en" altLang="ja-JP" b="1" i="0">
                <a:solidFill>
                  <a:srgbClr val="333333"/>
                </a:solidFill>
                <a:effectLst/>
                <a:latin typeface="AxisStd-ExtraLight"/>
              </a:rPr>
              <a:t>your attention.</a:t>
            </a:r>
            <a:endParaRPr kumimoji="1" lang="ja-JP" altLang="en-US"/>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20</a:t>
            </a:fld>
            <a:endParaRPr kumimoji="1" lang="ja-JP" altLang="en-US"/>
          </a:p>
        </p:txBody>
      </p:sp>
    </p:spTree>
    <p:extLst>
      <p:ext uri="{BB962C8B-B14F-4D97-AF65-F5344CB8AC3E}">
        <p14:creationId xmlns:p14="http://schemas.microsoft.com/office/powerpoint/2010/main" val="27210543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本実験データが正規分布だと仮定しているのですが、</a:t>
            </a:r>
            <a:r>
              <a:rPr kumimoji="1" lang="en-US" altLang="ja-JP"/>
              <a:t>2</a:t>
            </a:r>
            <a:r>
              <a:rPr kumimoji="1" lang="ja-JP" altLang="en-US"/>
              <a:t>シグマ区間に全ての正解のコンポーネントのうちの</a:t>
            </a:r>
            <a:r>
              <a:rPr kumimoji="1" lang="en-US" altLang="ja-JP"/>
              <a:t>95%</a:t>
            </a:r>
            <a:r>
              <a:rPr kumimoji="1" lang="ja-JP" altLang="en-US"/>
              <a:t>はレビュー範囲に入れたいという目標にしました。</a:t>
            </a:r>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21</a:t>
            </a:fld>
            <a:endParaRPr kumimoji="1" lang="ja-JP" altLang="en-US"/>
          </a:p>
        </p:txBody>
      </p:sp>
    </p:spTree>
    <p:extLst>
      <p:ext uri="{BB962C8B-B14F-4D97-AF65-F5344CB8AC3E}">
        <p14:creationId xmlns:p14="http://schemas.microsoft.com/office/powerpoint/2010/main" val="20345271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今回の学習に用いるデータは共同研究先の三菱電機さんから頂いたデータを使用します、</a:t>
            </a:r>
            <a:r>
              <a:rPr kumimoji="1" lang="en-US" altLang="ja-JP"/>
              <a:t>1</a:t>
            </a:r>
            <a:r>
              <a:rPr kumimoji="1" lang="ja-JP" altLang="en-US"/>
              <a:t>つの大きなプログラム母体があり、各プロジェクトは変更要求に応じてプログラム母体を修正します</a:t>
            </a:r>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22</a:t>
            </a:fld>
            <a:endParaRPr kumimoji="1" lang="ja-JP" altLang="en-US"/>
          </a:p>
        </p:txBody>
      </p:sp>
    </p:spTree>
    <p:extLst>
      <p:ext uri="{BB962C8B-B14F-4D97-AF65-F5344CB8AC3E}">
        <p14:creationId xmlns:p14="http://schemas.microsoft.com/office/powerpoint/2010/main" val="41712030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そのため研究目的は～となっています</a:t>
            </a:r>
            <a:endParaRPr kumimoji="1" lang="en-US" altLang="ja-JP"/>
          </a:p>
          <a:p>
            <a:r>
              <a:rPr kumimoji="1" lang="ja-JP" altLang="en-US"/>
              <a:t>研究目標は～となっています、ハズレ率を</a:t>
            </a:r>
            <a:r>
              <a:rPr kumimoji="1" lang="en-US" altLang="ja-JP"/>
              <a:t>5%</a:t>
            </a:r>
            <a:r>
              <a:rPr kumimoji="1" lang="ja-JP" altLang="en-US"/>
              <a:t>に設定したのは品質保証の観点から見逃しを</a:t>
            </a:r>
            <a:r>
              <a:rPr kumimoji="1" lang="en-US" altLang="ja-JP"/>
              <a:t>2σ</a:t>
            </a:r>
            <a:r>
              <a:rPr kumimoji="1" lang="ja-JP" altLang="en-US"/>
              <a:t>区間に抑えたいからです。</a:t>
            </a:r>
            <a:endParaRPr kumimoji="1" lang="en-US" altLang="ja-JP"/>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23</a:t>
            </a:fld>
            <a:endParaRPr kumimoji="1" lang="ja-JP" altLang="en-US"/>
          </a:p>
        </p:txBody>
      </p:sp>
    </p:spTree>
    <p:extLst>
      <p:ext uri="{BB962C8B-B14F-4D97-AF65-F5344CB8AC3E}">
        <p14:creationId xmlns:p14="http://schemas.microsoft.com/office/powerpoint/2010/main" val="4268628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86000" y="514350"/>
            <a:ext cx="4572000" cy="2571750"/>
          </a:xfrm>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Software change impact analysis plays an important role in controlling software evolution in the maintenance of continuous software development.</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Look at this figure. In case that many small development projects reuse a large source code base, impact analysis determines the range which a given change request affects when implement it. </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components that are included in the range is called modification targets, while modification targets are the components within the range that actually need modification.</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is because it is difficult to automate determining whether a modification candidate is really a modification target or not, requiring a lot of efforts.</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However, the problem is that it depends on the amount of developer's knowledge about the source code base.</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en-US" altLang="ja-JP" dirty="0"/>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3</a:t>
            </a:fld>
            <a:endParaRPr kumimoji="1" lang="ja-JP" altLang="en-US"/>
          </a:p>
        </p:txBody>
      </p:sp>
    </p:spTree>
    <p:extLst>
      <p:ext uri="{BB962C8B-B14F-4D97-AF65-F5344CB8AC3E}">
        <p14:creationId xmlns:p14="http://schemas.microsoft.com/office/powerpoint/2010/main" val="39156240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86000" y="514350"/>
            <a:ext cx="4572000" cy="2571750"/>
          </a:xfrm>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 typical conventional method of impact analysis is to use traceability.</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method identifies which components are affected by a change request using traceability links, which represent the relationship between artifacts.</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However, this method has three problems: firstly, traceability links must be established in advance; secondly, it is not applicable to new change requests unrelated to existing requests; and thirdly, traceability may create too many modification candidates to review in reasonable amount of time.</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en-US" altLang="ja-JP" dirty="0"/>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4</a:t>
            </a:fld>
            <a:endParaRPr kumimoji="1" lang="ja-JP" altLang="en-US"/>
          </a:p>
        </p:txBody>
      </p:sp>
    </p:spTree>
    <p:extLst>
      <p:ext uri="{BB962C8B-B14F-4D97-AF65-F5344CB8AC3E}">
        <p14:creationId xmlns:p14="http://schemas.microsoft.com/office/powerpoint/2010/main" val="4018805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slide shows our proposed method, learning from change histories. </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To solve the problems of the conventional method, our method performs impact analysis directly from a large number of change histories,</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First, this figure shows what our method learns,</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method inputs “change design specification,” which includes a change request and which components were modified for implementing it, vectorize the change request, and then learn them to create a model.</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After that, at the inference stage, the method inputs a new change request and outputs a list of modification candidates in the order of higher likelihood to be modified.</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Note that a change request includes 20 to 400 words in Japanese.</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Unlike conventional methods, this method is not necessary to establish traceability links in advance, applicable to new change requests, and creates modification candidates directly.</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5</a:t>
            </a:fld>
            <a:endParaRPr kumimoji="1" lang="ja-JP" altLang="en-US"/>
          </a:p>
        </p:txBody>
      </p:sp>
    </p:spTree>
    <p:extLst>
      <p:ext uri="{BB962C8B-B14F-4D97-AF65-F5344CB8AC3E}">
        <p14:creationId xmlns:p14="http://schemas.microsoft.com/office/powerpoint/2010/main" val="357586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slide describes the composition of the algorithm of the proposed method.</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First, the change request sentence is extracted from a change design document, then morphological analysis is performed to tokenize it, and then vectorization is performed.</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machine learning component inputs the change request vector, and output component vector, each element of which shows whether the component is a modification candidate or not.</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machine learning component can be referred to “multi-label classification”, since multiple labels can be classified for a single input.</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en-US" altLang="ja-JP" dirty="0"/>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6</a:t>
            </a:fld>
            <a:endParaRPr kumimoji="1" lang="ja-JP" altLang="en-US"/>
          </a:p>
        </p:txBody>
      </p:sp>
    </p:spTree>
    <p:extLst>
      <p:ext uri="{BB962C8B-B14F-4D97-AF65-F5344CB8AC3E}">
        <p14:creationId xmlns:p14="http://schemas.microsoft.com/office/powerpoint/2010/main" val="36115498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vectorization steps include word extraction, word vectorization, and vector association.</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Each step has possible choices like this. (Possible choices </a:t>
            </a:r>
            <a:r>
              <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rPr>
              <a:t>の辺りを指す</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table shows three implementations of possible combinations of the choices.</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We evaluated these three implementations, and as a result, implementation 3 provided the best results, so we use it for the vectorization in the rest of experiments.</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7</a:t>
            </a:fld>
            <a:endParaRPr kumimoji="1" lang="ja-JP" altLang="en-US"/>
          </a:p>
        </p:txBody>
      </p:sp>
    </p:spTree>
    <p:extLst>
      <p:ext uri="{BB962C8B-B14F-4D97-AF65-F5344CB8AC3E}">
        <p14:creationId xmlns:p14="http://schemas.microsoft.com/office/powerpoint/2010/main" val="1012381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0" indent="0" algn="just">
              <a:buFont typeface="Arial" panose="020B0604020202020204" pitchFamily="34" charset="0"/>
              <a:buNone/>
              <a:tabLst>
                <a:tab pos="457200" algn="l"/>
              </a:tabLst>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In our previous study, we us Neural Network as the machine learning component.</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marL="0" lvl="0" indent="0" algn="just">
              <a:buFont typeface="Arial" panose="020B0604020202020204" pitchFamily="34" charset="0"/>
              <a:buNone/>
              <a:tabLst>
                <a:tab pos="457200" algn="l"/>
              </a:tabLst>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figure shows the configuration of the NN used for the study and its hyper parameters.</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marL="0" lvl="0" indent="0" algn="just">
              <a:buFont typeface="Arial" panose="020B0604020202020204" pitchFamily="34" charset="0"/>
              <a:buNone/>
              <a:tabLst>
                <a:tab pos="457200" algn="l"/>
              </a:tabLst>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NN uses “Sigmoid” function to calculate its output layer, which works as the probability that each component is a modification candidate.</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marL="0" lvl="0" indent="0" algn="just">
              <a:buFont typeface="Arial" panose="020B0604020202020204" pitchFamily="34" charset="0"/>
              <a:buNone/>
              <a:tabLst>
                <a:tab pos="457200" algn="l"/>
              </a:tabLst>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Note that the dimension of the component vector is 32 because the source code base used in our experiments has 32 components.</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8</a:t>
            </a:fld>
            <a:endParaRPr kumimoji="1" lang="ja-JP" altLang="en-US"/>
          </a:p>
        </p:txBody>
      </p:sp>
    </p:spTree>
    <p:extLst>
      <p:ext uri="{BB962C8B-B14F-4D97-AF65-F5344CB8AC3E}">
        <p14:creationId xmlns:p14="http://schemas.microsoft.com/office/powerpoint/2010/main" val="89276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slide shows the evaluation methods and the results of the previous study.</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We defined three indexes for the given threshold of Sigmoid value.</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first one is “Candidate range ratio,” which refers to the percentage of components above the threshold out of the total number of components, which is the review coverage.</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second one is “Accuracy in the candidate range,” which refers to the percentage of components in the review range that are correct.</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The third one is “Missing rate,” which refers to the number of correct components that are outside the review range.</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This table shows the result of the previous study based on this evaluation method. The missing rate is 23%. Missing many modification targets from modification candidates has serious consequences in the field. Therefore, we definitely need to reduce it to put this method into practical use.</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C5E6B7C7-D396-244D-B538-35FA81F29B59}" type="slidenum">
              <a:rPr kumimoji="1" lang="ja-JP" altLang="en-US" smtClean="0"/>
              <a:t>9</a:t>
            </a:fld>
            <a:endParaRPr kumimoji="1" lang="ja-JP" altLang="en-US"/>
          </a:p>
        </p:txBody>
      </p:sp>
    </p:spTree>
    <p:extLst>
      <p:ext uri="{BB962C8B-B14F-4D97-AF65-F5344CB8AC3E}">
        <p14:creationId xmlns:p14="http://schemas.microsoft.com/office/powerpoint/2010/main" val="3723764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0" y="6492876"/>
            <a:ext cx="2844800" cy="365125"/>
          </a:xfrm>
        </p:spPr>
        <p:txBody>
          <a:bodyPr/>
          <a:lstStyle/>
          <a:p>
            <a:fld id="{A35299DE-7F96-5F49-B98B-1D58902A3C98}" type="datetime1">
              <a:rPr kumimoji="1" lang="ja-JP" altLang="en-US" smtClean="0"/>
              <a:t>2023/9/25</a:t>
            </a:fld>
            <a:endParaRPr kumimoji="1" lang="ja-JP" altLang="en-US"/>
          </a:p>
        </p:txBody>
      </p:sp>
      <p:sp>
        <p:nvSpPr>
          <p:cNvPr id="5" name="フッター プレースホルダー 4"/>
          <p:cNvSpPr>
            <a:spLocks noGrp="1"/>
          </p:cNvSpPr>
          <p:nvPr>
            <p:ph type="ftr" sz="quarter" idx="11"/>
          </p:nvPr>
        </p:nvSpPr>
        <p:spPr>
          <a:xfrm>
            <a:off x="4165600" y="6492876"/>
            <a:ext cx="3860800" cy="365125"/>
          </a:xfrm>
        </p:spPr>
        <p:txBody>
          <a:bodyPr/>
          <a:lstStyle/>
          <a:p>
            <a:endParaRPr kumimoji="1" lang="ja-JP" altLang="en-US"/>
          </a:p>
        </p:txBody>
      </p:sp>
      <p:sp>
        <p:nvSpPr>
          <p:cNvPr id="6" name="スライド番号プレースホルダー 5"/>
          <p:cNvSpPr>
            <a:spLocks noGrp="1"/>
          </p:cNvSpPr>
          <p:nvPr>
            <p:ph type="sldNum" sz="quarter" idx="12"/>
          </p:nvPr>
        </p:nvSpPr>
        <p:spPr>
          <a:xfrm>
            <a:off x="9347200" y="6492876"/>
            <a:ext cx="2844800" cy="365125"/>
          </a:xfrm>
        </p:spPr>
        <p:txBody>
          <a:bodyPr/>
          <a:lstStyle/>
          <a:p>
            <a:fld id="{F9BA76D3-88A3-DA45-AE06-80407E9C01DD}" type="slidenum">
              <a:rPr kumimoji="1" lang="ja-JP" altLang="en-US" smtClean="0"/>
              <a:t>‹#›</a:t>
            </a:fld>
            <a:endParaRPr kumimoji="1" lang="ja-JP" altLang="en-US"/>
          </a:p>
        </p:txBody>
      </p:sp>
    </p:spTree>
    <p:extLst>
      <p:ext uri="{BB962C8B-B14F-4D97-AF65-F5344CB8AC3E}">
        <p14:creationId xmlns:p14="http://schemas.microsoft.com/office/powerpoint/2010/main" val="610570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0911714-D6D9-A345-84CB-DEF4291170CF}" type="datetime1">
              <a:rPr kumimoji="1" lang="ja-JP" altLang="en-US" smtClean="0"/>
              <a:t>2023/9/25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9BA76D3-88A3-DA45-AE06-80407E9C01DD}" type="slidenum">
              <a:rPr kumimoji="1" lang="ja-JP" altLang="en-US" smtClean="0"/>
              <a:t>‹#›</a:t>
            </a:fld>
            <a:endParaRPr kumimoji="1" lang="ja-JP" altLang="en-US"/>
          </a:p>
        </p:txBody>
      </p:sp>
    </p:spTree>
    <p:extLst>
      <p:ext uri="{BB962C8B-B14F-4D97-AF65-F5344CB8AC3E}">
        <p14:creationId xmlns:p14="http://schemas.microsoft.com/office/powerpoint/2010/main" val="3598329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45D3FF4-1450-8B4D-8A58-74574A856FD9}" type="datetime1">
              <a:rPr kumimoji="1" lang="ja-JP" altLang="en-US" smtClean="0"/>
              <a:t>2023/9/25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9BA76D3-88A3-DA45-AE06-80407E9C01DD}" type="slidenum">
              <a:rPr kumimoji="1" lang="ja-JP" altLang="en-US" smtClean="0"/>
              <a:t>‹#›</a:t>
            </a:fld>
            <a:endParaRPr kumimoji="1" lang="ja-JP" altLang="en-US"/>
          </a:p>
        </p:txBody>
      </p:sp>
    </p:spTree>
    <p:extLst>
      <p:ext uri="{BB962C8B-B14F-4D97-AF65-F5344CB8AC3E}">
        <p14:creationId xmlns:p14="http://schemas.microsoft.com/office/powerpoint/2010/main" val="8452934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604DB3B-B02E-4192-A023-E0D2038CFE2A}" type="datetimeFigureOut">
              <a:rPr kumimoji="1" lang="ja-JP" altLang="en-US" smtClean="0"/>
              <a:t>2023/9/25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E04352-A071-48E8-B4F1-C2E55923C62A}" type="slidenum">
              <a:rPr kumimoji="1" lang="ja-JP" altLang="en-US" smtClean="0"/>
              <a:t>‹#›</a:t>
            </a:fld>
            <a:endParaRPr kumimoji="1" lang="ja-JP" altLang="en-US"/>
          </a:p>
        </p:txBody>
      </p:sp>
    </p:spTree>
    <p:extLst>
      <p:ext uri="{BB962C8B-B14F-4D97-AF65-F5344CB8AC3E}">
        <p14:creationId xmlns:p14="http://schemas.microsoft.com/office/powerpoint/2010/main" val="1255316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04DB3B-B02E-4192-A023-E0D2038CFE2A}" type="datetimeFigureOut">
              <a:rPr kumimoji="1" lang="ja-JP" altLang="en-US" smtClean="0"/>
              <a:t>2023/9/25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E04352-A071-48E8-B4F1-C2E55923C62A}" type="slidenum">
              <a:rPr kumimoji="1" lang="ja-JP" altLang="en-US" smtClean="0"/>
              <a:t>‹#›</a:t>
            </a:fld>
            <a:endParaRPr kumimoji="1" lang="ja-JP" altLang="en-US"/>
          </a:p>
        </p:txBody>
      </p:sp>
    </p:spTree>
    <p:extLst>
      <p:ext uri="{BB962C8B-B14F-4D97-AF65-F5344CB8AC3E}">
        <p14:creationId xmlns:p14="http://schemas.microsoft.com/office/powerpoint/2010/main" val="1001679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1" y="1709739"/>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604DB3B-B02E-4192-A023-E0D2038CFE2A}" type="datetimeFigureOut">
              <a:rPr kumimoji="1" lang="ja-JP" altLang="en-US" smtClean="0"/>
              <a:t>2023/9/25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E04352-A071-48E8-B4F1-C2E55923C62A}" type="slidenum">
              <a:rPr kumimoji="1" lang="ja-JP" altLang="en-US" smtClean="0"/>
              <a:t>‹#›</a:t>
            </a:fld>
            <a:endParaRPr kumimoji="1" lang="ja-JP" altLang="en-US"/>
          </a:p>
        </p:txBody>
      </p:sp>
    </p:spTree>
    <p:extLst>
      <p:ext uri="{BB962C8B-B14F-4D97-AF65-F5344CB8AC3E}">
        <p14:creationId xmlns:p14="http://schemas.microsoft.com/office/powerpoint/2010/main" val="32207526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5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825625"/>
            <a:ext cx="515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604DB3B-B02E-4192-A023-E0D2038CFE2A}" type="datetimeFigureOut">
              <a:rPr kumimoji="1" lang="ja-JP" altLang="en-US" smtClean="0"/>
              <a:t>2023/9/25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DE04352-A071-48E8-B4F1-C2E55923C62A}" type="slidenum">
              <a:rPr kumimoji="1" lang="ja-JP" altLang="en-US" smtClean="0"/>
              <a:t>‹#›</a:t>
            </a:fld>
            <a:endParaRPr kumimoji="1" lang="ja-JP" altLang="en-US"/>
          </a:p>
        </p:txBody>
      </p:sp>
    </p:spTree>
    <p:extLst>
      <p:ext uri="{BB962C8B-B14F-4D97-AF65-F5344CB8AC3E}">
        <p14:creationId xmlns:p14="http://schemas.microsoft.com/office/powerpoint/2010/main" val="18126050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7" y="365126"/>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40318" y="2505075"/>
            <a:ext cx="5158316"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71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604DB3B-B02E-4192-A023-E0D2038CFE2A}" type="datetimeFigureOut">
              <a:rPr kumimoji="1" lang="ja-JP" altLang="en-US" smtClean="0"/>
              <a:t>2023/9/25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DE04352-A071-48E8-B4F1-C2E55923C62A}" type="slidenum">
              <a:rPr kumimoji="1" lang="ja-JP" altLang="en-US" smtClean="0"/>
              <a:t>‹#›</a:t>
            </a:fld>
            <a:endParaRPr kumimoji="1" lang="ja-JP" altLang="en-US"/>
          </a:p>
        </p:txBody>
      </p:sp>
    </p:spTree>
    <p:extLst>
      <p:ext uri="{BB962C8B-B14F-4D97-AF65-F5344CB8AC3E}">
        <p14:creationId xmlns:p14="http://schemas.microsoft.com/office/powerpoint/2010/main" val="10308239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604DB3B-B02E-4192-A023-E0D2038CFE2A}" type="datetimeFigureOut">
              <a:rPr kumimoji="1" lang="ja-JP" altLang="en-US" smtClean="0"/>
              <a:t>2023/9/25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DE04352-A071-48E8-B4F1-C2E55923C62A}" type="slidenum">
              <a:rPr kumimoji="1" lang="ja-JP" altLang="en-US" smtClean="0"/>
              <a:t>‹#›</a:t>
            </a:fld>
            <a:endParaRPr kumimoji="1" lang="ja-JP" altLang="en-US"/>
          </a:p>
        </p:txBody>
      </p:sp>
    </p:spTree>
    <p:extLst>
      <p:ext uri="{BB962C8B-B14F-4D97-AF65-F5344CB8AC3E}">
        <p14:creationId xmlns:p14="http://schemas.microsoft.com/office/powerpoint/2010/main" val="36716581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604DB3B-B02E-4192-A023-E0D2038CFE2A}" type="datetimeFigureOut">
              <a:rPr kumimoji="1" lang="ja-JP" altLang="en-US" smtClean="0"/>
              <a:t>2023/9/25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DE04352-A071-48E8-B4F1-C2E55923C62A}" type="slidenum">
              <a:rPr kumimoji="1" lang="ja-JP" altLang="en-US" smtClean="0"/>
              <a:t>‹#›</a:t>
            </a:fld>
            <a:endParaRPr kumimoji="1" lang="ja-JP" altLang="en-US"/>
          </a:p>
        </p:txBody>
      </p:sp>
    </p:spTree>
    <p:extLst>
      <p:ext uri="{BB962C8B-B14F-4D97-AF65-F5344CB8AC3E}">
        <p14:creationId xmlns:p14="http://schemas.microsoft.com/office/powerpoint/2010/main" val="41068214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8" y="457200"/>
            <a:ext cx="393276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604DB3B-B02E-4192-A023-E0D2038CFE2A}" type="datetimeFigureOut">
              <a:rPr kumimoji="1" lang="ja-JP" altLang="en-US" smtClean="0"/>
              <a:t>2023/9/25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DE04352-A071-48E8-B4F1-C2E55923C62A}" type="slidenum">
              <a:rPr kumimoji="1" lang="ja-JP" altLang="en-US" smtClean="0"/>
              <a:t>‹#›</a:t>
            </a:fld>
            <a:endParaRPr kumimoji="1" lang="ja-JP" altLang="en-US"/>
          </a:p>
        </p:txBody>
      </p:sp>
    </p:spTree>
    <p:extLst>
      <p:ext uri="{BB962C8B-B14F-4D97-AF65-F5344CB8AC3E}">
        <p14:creationId xmlns:p14="http://schemas.microsoft.com/office/powerpoint/2010/main" val="138462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98311" y="31147"/>
            <a:ext cx="9199224" cy="787695"/>
          </a:xfrm>
        </p:spPr>
        <p:txBody>
          <a:bodyPr>
            <a:normAutofit/>
          </a:bodyPr>
          <a:lstStyle>
            <a:lvl1pPr algn="l">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609600" y="1282839"/>
            <a:ext cx="10972800" cy="5210037"/>
          </a:xfrm>
        </p:spPr>
        <p:txBody>
          <a:bodyPr/>
          <a:lstStyle>
            <a:lvl1pPr marL="342900" indent="-342900">
              <a:buFont typeface="Arial" panose="020B0604020202020204" pitchFamily="34" charset="0"/>
              <a:buChar char="•"/>
              <a:defRPr sz="2800"/>
            </a:lvl1pPr>
            <a:lvl2pPr marL="742950" indent="-285750">
              <a:buFont typeface="Wingdings" panose="05000000000000000000" pitchFamily="2" charset="2"/>
              <a:buChar char="Ø"/>
              <a:defRPr sz="2400"/>
            </a:lvl2pPr>
            <a:lvl3pPr>
              <a:defRPr sz="2200"/>
            </a:lvl3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0" y="6492876"/>
            <a:ext cx="2844800" cy="365125"/>
          </a:xfrm>
        </p:spPr>
        <p:txBody>
          <a:bodyPr/>
          <a:lstStyle/>
          <a:p>
            <a:fld id="{7C41C30E-A43B-5F49-BE58-6FD0B639F046}" type="datetime1">
              <a:rPr kumimoji="1" lang="ja-JP" altLang="en-US" smtClean="0"/>
              <a:t>2023/9/25</a:t>
            </a:fld>
            <a:endParaRPr kumimoji="1" lang="ja-JP" altLang="en-US"/>
          </a:p>
        </p:txBody>
      </p:sp>
      <p:sp>
        <p:nvSpPr>
          <p:cNvPr id="5" name="フッター プレースホルダー 4"/>
          <p:cNvSpPr>
            <a:spLocks noGrp="1"/>
          </p:cNvSpPr>
          <p:nvPr>
            <p:ph type="ftr" sz="quarter" idx="11"/>
          </p:nvPr>
        </p:nvSpPr>
        <p:spPr>
          <a:xfrm>
            <a:off x="4165600" y="6492876"/>
            <a:ext cx="3860800" cy="365125"/>
          </a:xfrm>
        </p:spPr>
        <p:txBody>
          <a:bodyPr/>
          <a:lstStyle/>
          <a:p>
            <a:endParaRPr kumimoji="1" lang="ja-JP" altLang="en-US"/>
          </a:p>
        </p:txBody>
      </p:sp>
      <p:sp>
        <p:nvSpPr>
          <p:cNvPr id="6" name="スライド番号プレースホルダー 5"/>
          <p:cNvSpPr>
            <a:spLocks noGrp="1"/>
          </p:cNvSpPr>
          <p:nvPr>
            <p:ph type="sldNum" sz="quarter" idx="12"/>
          </p:nvPr>
        </p:nvSpPr>
        <p:spPr>
          <a:xfrm>
            <a:off x="9347200" y="6492876"/>
            <a:ext cx="2844800" cy="365125"/>
          </a:xfrm>
        </p:spPr>
        <p:txBody>
          <a:bodyPr/>
          <a:lstStyle/>
          <a:p>
            <a:fld id="{F9BA76D3-88A3-DA45-AE06-80407E9C01DD}" type="slidenum">
              <a:rPr kumimoji="1" lang="ja-JP" altLang="en-US" smtClean="0"/>
              <a:t>‹#›</a:t>
            </a:fld>
            <a:endParaRPr kumimoji="1" lang="ja-JP" altLang="en-US"/>
          </a:p>
        </p:txBody>
      </p:sp>
      <p:cxnSp>
        <p:nvCxnSpPr>
          <p:cNvPr id="9" name="直線コネクタ 8"/>
          <p:cNvCxnSpPr/>
          <p:nvPr/>
        </p:nvCxnSpPr>
        <p:spPr>
          <a:xfrm>
            <a:off x="293731" y="818841"/>
            <a:ext cx="11472791" cy="0"/>
          </a:xfrm>
          <a:prstGeom prst="line">
            <a:avLst/>
          </a:prstGeom>
          <a:ln w="76200" cmpd="sng">
            <a:gradFill flip="none" rotWithShape="1">
              <a:gsLst>
                <a:gs pos="0">
                  <a:srgbClr val="FF6600"/>
                </a:gs>
                <a:gs pos="100000">
                  <a:srgbClr val="000000">
                    <a:alpha val="0"/>
                  </a:srgbClr>
                </a:gs>
              </a:gsLst>
              <a:lin ang="0" scaled="1"/>
              <a:tileRect/>
            </a:gradFill>
          </a:ln>
          <a:effectLst>
            <a:outerShdw blurRad="63500" dir="13500000" kx="2700000" rotWithShape="0">
              <a:schemeClr val="bg1">
                <a:alpha val="15000"/>
              </a:schemeClr>
            </a:outerShdw>
          </a:effectLst>
        </p:spPr>
        <p:style>
          <a:lnRef idx="2">
            <a:schemeClr val="accent1"/>
          </a:lnRef>
          <a:fillRef idx="0">
            <a:schemeClr val="accent1"/>
          </a:fillRef>
          <a:effectRef idx="1">
            <a:schemeClr val="accent1"/>
          </a:effectRef>
          <a:fontRef idx="minor">
            <a:schemeClr val="tx1"/>
          </a:fontRef>
        </p:style>
      </p:cxnSp>
      <p:sp>
        <p:nvSpPr>
          <p:cNvPr id="8" name="テキスト ボックス 7"/>
          <p:cNvSpPr txBox="1"/>
          <p:nvPr userDrawn="1"/>
        </p:nvSpPr>
        <p:spPr>
          <a:xfrm>
            <a:off x="9797535" y="552112"/>
            <a:ext cx="1813125" cy="276999"/>
          </a:xfrm>
          <a:prstGeom prst="rect">
            <a:avLst/>
          </a:prstGeom>
          <a:noFill/>
        </p:spPr>
        <p:txBody>
          <a:bodyPr wrap="none" rtlCol="0">
            <a:spAutoFit/>
          </a:bodyPr>
          <a:lstStyle/>
          <a:p>
            <a:r>
              <a:rPr kumimoji="1" lang="en-US" altLang="ja-JP" sz="1200" b="1" i="0"/>
              <a:t>Software Engineering Lab</a:t>
            </a:r>
            <a:endParaRPr kumimoji="1" lang="ja-JP" altLang="en-US" sz="1200" b="1" i="0"/>
          </a:p>
        </p:txBody>
      </p:sp>
      <p:sp>
        <p:nvSpPr>
          <p:cNvPr id="18" name="フローチャート: 判断 17"/>
          <p:cNvSpPr/>
          <p:nvPr userDrawn="1"/>
        </p:nvSpPr>
        <p:spPr>
          <a:xfrm>
            <a:off x="10446284" y="50392"/>
            <a:ext cx="1049053" cy="527149"/>
          </a:xfrm>
          <a:prstGeom prst="flowChartDecision">
            <a:avLst/>
          </a:prstGeom>
          <a:solidFill>
            <a:schemeClr val="bg1"/>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wrap="none" rtlCol="0" anchor="ctr"/>
          <a:lstStyle/>
          <a:p>
            <a:pPr algn="ctr"/>
            <a:r>
              <a:rPr kumimoji="1" lang="ja-JP" altLang="en-US" sz="1200" b="1">
                <a:solidFill>
                  <a:schemeClr val="tx1"/>
                </a:solidFill>
              </a:rPr>
              <a:t>中島研</a:t>
            </a:r>
          </a:p>
        </p:txBody>
      </p:sp>
    </p:spTree>
    <p:extLst>
      <p:ext uri="{BB962C8B-B14F-4D97-AF65-F5344CB8AC3E}">
        <p14:creationId xmlns:p14="http://schemas.microsoft.com/office/powerpoint/2010/main" val="39157071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8" y="457200"/>
            <a:ext cx="393276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604DB3B-B02E-4192-A023-E0D2038CFE2A}" type="datetimeFigureOut">
              <a:rPr kumimoji="1" lang="ja-JP" altLang="en-US" smtClean="0"/>
              <a:t>2023/9/25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DE04352-A071-48E8-B4F1-C2E55923C62A}" type="slidenum">
              <a:rPr kumimoji="1" lang="ja-JP" altLang="en-US" smtClean="0"/>
              <a:t>‹#›</a:t>
            </a:fld>
            <a:endParaRPr kumimoji="1" lang="ja-JP" altLang="en-US"/>
          </a:p>
        </p:txBody>
      </p:sp>
    </p:spTree>
    <p:extLst>
      <p:ext uri="{BB962C8B-B14F-4D97-AF65-F5344CB8AC3E}">
        <p14:creationId xmlns:p14="http://schemas.microsoft.com/office/powerpoint/2010/main" val="12457758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04DB3B-B02E-4192-A023-E0D2038CFE2A}" type="datetimeFigureOut">
              <a:rPr kumimoji="1" lang="ja-JP" altLang="en-US" smtClean="0"/>
              <a:t>2023/9/25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E04352-A071-48E8-B4F1-C2E55923C62A}" type="slidenum">
              <a:rPr kumimoji="1" lang="ja-JP" altLang="en-US" smtClean="0"/>
              <a:t>‹#›</a:t>
            </a:fld>
            <a:endParaRPr kumimoji="1" lang="ja-JP" altLang="en-US"/>
          </a:p>
        </p:txBody>
      </p:sp>
    </p:spTree>
    <p:extLst>
      <p:ext uri="{BB962C8B-B14F-4D97-AF65-F5344CB8AC3E}">
        <p14:creationId xmlns:p14="http://schemas.microsoft.com/office/powerpoint/2010/main" val="3612597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1"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1" y="365125"/>
            <a:ext cx="76835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04DB3B-B02E-4192-A023-E0D2038CFE2A}" type="datetimeFigureOut">
              <a:rPr kumimoji="1" lang="ja-JP" altLang="en-US" smtClean="0"/>
              <a:t>2023/9/25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E04352-A071-48E8-B4F1-C2E55923C62A}" type="slidenum">
              <a:rPr kumimoji="1" lang="ja-JP" altLang="en-US" smtClean="0"/>
              <a:t>‹#›</a:t>
            </a:fld>
            <a:endParaRPr kumimoji="1" lang="ja-JP" altLang="en-US"/>
          </a:p>
        </p:txBody>
      </p:sp>
    </p:spTree>
    <p:extLst>
      <p:ext uri="{BB962C8B-B14F-4D97-AF65-F5344CB8AC3E}">
        <p14:creationId xmlns:p14="http://schemas.microsoft.com/office/powerpoint/2010/main" val="3078214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C80AD38-6606-4B4B-B537-2B6E9A403EFB}" type="datetime1">
              <a:rPr kumimoji="1" lang="ja-JP" altLang="en-US" smtClean="0"/>
              <a:t>2023/9/25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9BA76D3-88A3-DA45-AE06-80407E9C01DD}" type="slidenum">
              <a:rPr kumimoji="1" lang="ja-JP" altLang="en-US" smtClean="0"/>
              <a:t>‹#›</a:t>
            </a:fld>
            <a:endParaRPr kumimoji="1" lang="ja-JP" altLang="en-US"/>
          </a:p>
        </p:txBody>
      </p:sp>
    </p:spTree>
    <p:extLst>
      <p:ext uri="{BB962C8B-B14F-4D97-AF65-F5344CB8AC3E}">
        <p14:creationId xmlns:p14="http://schemas.microsoft.com/office/powerpoint/2010/main" val="1586954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7BF3CE8-7415-C54E-8175-2030D3406165}" type="datetime1">
              <a:rPr kumimoji="1" lang="ja-JP" altLang="en-US" smtClean="0"/>
              <a:t>2023/9/25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9BA76D3-88A3-DA45-AE06-80407E9C01DD}" type="slidenum">
              <a:rPr kumimoji="1" lang="ja-JP" altLang="en-US" smtClean="0"/>
              <a:t>‹#›</a:t>
            </a:fld>
            <a:endParaRPr kumimoji="1" lang="ja-JP" altLang="en-US"/>
          </a:p>
        </p:txBody>
      </p:sp>
    </p:spTree>
    <p:extLst>
      <p:ext uri="{BB962C8B-B14F-4D97-AF65-F5344CB8AC3E}">
        <p14:creationId xmlns:p14="http://schemas.microsoft.com/office/powerpoint/2010/main" val="1113438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F63B333-07D4-0C4A-A5C4-24DBB7037581}" type="datetime1">
              <a:rPr kumimoji="1" lang="ja-JP" altLang="en-US" smtClean="0"/>
              <a:t>2023/9/25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9BA76D3-88A3-DA45-AE06-80407E9C01DD}" type="slidenum">
              <a:rPr kumimoji="1" lang="ja-JP" altLang="en-US" smtClean="0"/>
              <a:t>‹#›</a:t>
            </a:fld>
            <a:endParaRPr kumimoji="1" lang="ja-JP" altLang="en-US"/>
          </a:p>
        </p:txBody>
      </p:sp>
    </p:spTree>
    <p:extLst>
      <p:ext uri="{BB962C8B-B14F-4D97-AF65-F5344CB8AC3E}">
        <p14:creationId xmlns:p14="http://schemas.microsoft.com/office/powerpoint/2010/main" val="2355638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6F284DA-3510-624E-A610-C15391B8EFE3}" type="datetime1">
              <a:rPr kumimoji="1" lang="ja-JP" altLang="en-US" smtClean="0"/>
              <a:t>2023/9/25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9BA76D3-88A3-DA45-AE06-80407E9C01DD}" type="slidenum">
              <a:rPr kumimoji="1" lang="ja-JP" altLang="en-US" smtClean="0"/>
              <a:t>‹#›</a:t>
            </a:fld>
            <a:endParaRPr kumimoji="1" lang="ja-JP" altLang="en-US"/>
          </a:p>
        </p:txBody>
      </p:sp>
    </p:spTree>
    <p:extLst>
      <p:ext uri="{BB962C8B-B14F-4D97-AF65-F5344CB8AC3E}">
        <p14:creationId xmlns:p14="http://schemas.microsoft.com/office/powerpoint/2010/main" val="501605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6E0BC07-5867-8843-860A-F1AD3A1AB2DC}" type="datetime1">
              <a:rPr kumimoji="1" lang="ja-JP" altLang="en-US" smtClean="0"/>
              <a:t>2023/9/25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9BA76D3-88A3-DA45-AE06-80407E9C01DD}" type="slidenum">
              <a:rPr kumimoji="1" lang="ja-JP" altLang="en-US" smtClean="0"/>
              <a:t>‹#›</a:t>
            </a:fld>
            <a:endParaRPr kumimoji="1" lang="ja-JP" altLang="en-US"/>
          </a:p>
        </p:txBody>
      </p:sp>
    </p:spTree>
    <p:extLst>
      <p:ext uri="{BB962C8B-B14F-4D97-AF65-F5344CB8AC3E}">
        <p14:creationId xmlns:p14="http://schemas.microsoft.com/office/powerpoint/2010/main" val="1957891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0ED0625-4966-4E48-B67A-C467652748D0}" type="datetime1">
              <a:rPr kumimoji="1" lang="ja-JP" altLang="en-US" smtClean="0"/>
              <a:t>2023/9/25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9BA76D3-88A3-DA45-AE06-80407E9C01DD}" type="slidenum">
              <a:rPr kumimoji="1" lang="ja-JP" altLang="en-US" smtClean="0"/>
              <a:t>‹#›</a:t>
            </a:fld>
            <a:endParaRPr kumimoji="1" lang="ja-JP" altLang="en-US"/>
          </a:p>
        </p:txBody>
      </p:sp>
    </p:spTree>
    <p:extLst>
      <p:ext uri="{BB962C8B-B14F-4D97-AF65-F5344CB8AC3E}">
        <p14:creationId xmlns:p14="http://schemas.microsoft.com/office/powerpoint/2010/main" val="119341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6640343-D9D8-ED4B-B875-BB268C668AAB}" type="datetime1">
              <a:rPr kumimoji="1" lang="ja-JP" altLang="en-US" smtClean="0"/>
              <a:t>2023/9/25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9BA76D3-88A3-DA45-AE06-80407E9C01DD}" type="slidenum">
              <a:rPr kumimoji="1" lang="ja-JP" altLang="en-US" smtClean="0"/>
              <a:t>‹#›</a:t>
            </a:fld>
            <a:endParaRPr kumimoji="1" lang="ja-JP" altLang="en-US"/>
          </a:p>
        </p:txBody>
      </p:sp>
    </p:spTree>
    <p:extLst>
      <p:ext uri="{BB962C8B-B14F-4D97-AF65-F5344CB8AC3E}">
        <p14:creationId xmlns:p14="http://schemas.microsoft.com/office/powerpoint/2010/main" val="2931724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6043C6-8E83-DD4C-8293-7AD24493C8F5}" type="datetime1">
              <a:rPr kumimoji="1" lang="ja-JP" altLang="en-US" smtClean="0"/>
              <a:t>2023/9/25</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BA76D3-88A3-DA45-AE06-80407E9C01DD}" type="slidenum">
              <a:rPr kumimoji="1" lang="ja-JP" altLang="en-US" smtClean="0"/>
              <a:t>‹#›</a:t>
            </a:fld>
            <a:endParaRPr kumimoji="1" lang="ja-JP" altLang="en-US"/>
          </a:p>
        </p:txBody>
      </p:sp>
    </p:spTree>
    <p:extLst>
      <p:ext uri="{BB962C8B-B14F-4D97-AF65-F5344CB8AC3E}">
        <p14:creationId xmlns:p14="http://schemas.microsoft.com/office/powerpoint/2010/main" val="1191996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04DB3B-B02E-4192-A023-E0D2038CFE2A}" type="datetimeFigureOut">
              <a:rPr kumimoji="1" lang="ja-JP" altLang="en-US" smtClean="0"/>
              <a:t>2023/9/25</a:t>
            </a:fld>
            <a:endParaRPr kumimoji="1" lang="ja-JP" altLang="en-US"/>
          </a:p>
        </p:txBody>
      </p:sp>
      <p:sp>
        <p:nvSpPr>
          <p:cNvPr id="5" name="フッター プレースホルダー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E04352-A071-48E8-B4F1-C2E55923C62A}" type="slidenum">
              <a:rPr kumimoji="1" lang="ja-JP" altLang="en-US" smtClean="0"/>
              <a:t>‹#›</a:t>
            </a:fld>
            <a:endParaRPr kumimoji="1" lang="ja-JP" altLang="en-US"/>
          </a:p>
        </p:txBody>
      </p:sp>
    </p:spTree>
    <p:extLst>
      <p:ext uri="{BB962C8B-B14F-4D97-AF65-F5344CB8AC3E}">
        <p14:creationId xmlns:p14="http://schemas.microsoft.com/office/powerpoint/2010/main" val="29116476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package" Target="../embeddings/Microsoft_Excel_Worksheet1.xlsx"/><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emf"/><Relationship Id="rId5" Type="http://schemas.openxmlformats.org/officeDocument/2006/relationships/package" Target="../embeddings/Microsoft_Excel_Worksheet2.xlsx"/><Relationship Id="rId4"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26540" y="1453303"/>
            <a:ext cx="11438237" cy="2567209"/>
          </a:xfrm>
        </p:spPr>
        <p:txBody>
          <a:bodyPr>
            <a:normAutofit/>
          </a:bodyPr>
          <a:lstStyle/>
          <a:p>
            <a:r>
              <a:rPr lang="en-US" altLang="ja-JP" sz="3600"/>
              <a:t>A Machine Learning-based Impact Analysis Tool and its Improvement Using Co-occurrence Relationships</a:t>
            </a:r>
            <a:endParaRPr lang="ja-JP" altLang="en-US" sz="3600"/>
          </a:p>
        </p:txBody>
      </p:sp>
      <p:sp>
        <p:nvSpPr>
          <p:cNvPr id="3" name="サブタイトル 2"/>
          <p:cNvSpPr>
            <a:spLocks noGrp="1"/>
          </p:cNvSpPr>
          <p:nvPr>
            <p:ph type="subTitle" idx="1"/>
          </p:nvPr>
        </p:nvSpPr>
        <p:spPr>
          <a:xfrm>
            <a:off x="113270" y="4020512"/>
            <a:ext cx="11965460" cy="1528691"/>
          </a:xfrm>
        </p:spPr>
        <p:txBody>
          <a:bodyPr>
            <a:normAutofit/>
          </a:bodyPr>
          <a:lstStyle/>
          <a:p>
            <a:r>
              <a:rPr lang="en-US" altLang="ja-JP" sz="2400">
                <a:solidFill>
                  <a:srgbClr val="000000"/>
                </a:solidFill>
                <a:latin typeface="ＭＳ....."/>
              </a:rPr>
              <a:t>Teppei</a:t>
            </a:r>
            <a:r>
              <a:rPr lang="ja-JP" altLang="en-US" sz="2400">
                <a:solidFill>
                  <a:srgbClr val="000000"/>
                </a:solidFill>
                <a:latin typeface="ＭＳ....."/>
              </a:rPr>
              <a:t> </a:t>
            </a:r>
            <a:r>
              <a:rPr lang="en-US" altLang="ja-JP" sz="2400">
                <a:solidFill>
                  <a:srgbClr val="000000"/>
                </a:solidFill>
                <a:latin typeface="ＭＳ....."/>
              </a:rPr>
              <a:t>Kawabata, Tsuyoshi Nakajima</a:t>
            </a:r>
            <a:r>
              <a:rPr lang="ja-JP" altLang="en-US" sz="2400">
                <a:solidFill>
                  <a:srgbClr val="000000"/>
                </a:solidFill>
                <a:latin typeface="ＭＳ....."/>
              </a:rPr>
              <a:t>　　</a:t>
            </a:r>
            <a:r>
              <a:rPr lang="en-US" altLang="ja-JP" sz="2400">
                <a:solidFill>
                  <a:srgbClr val="000000"/>
                </a:solidFill>
                <a:latin typeface="ＭＳ....."/>
              </a:rPr>
              <a:t>Shuichi</a:t>
            </a:r>
            <a:r>
              <a:rPr lang="ja-JP" altLang="en-US" sz="2400">
                <a:solidFill>
                  <a:srgbClr val="000000"/>
                </a:solidFill>
                <a:latin typeface="ＭＳ....."/>
              </a:rPr>
              <a:t> </a:t>
            </a:r>
            <a:r>
              <a:rPr lang="en-US" altLang="ja-JP" sz="2400">
                <a:solidFill>
                  <a:srgbClr val="000000"/>
                </a:solidFill>
                <a:latin typeface="ＭＳ....."/>
              </a:rPr>
              <a:t>Tokumoto, Ryota Tsukamoto,</a:t>
            </a:r>
            <a:r>
              <a:rPr lang="ja-JP" altLang="en-US" sz="2400">
                <a:solidFill>
                  <a:srgbClr val="000000"/>
                </a:solidFill>
                <a:latin typeface="ＭＳ....."/>
              </a:rPr>
              <a:t> </a:t>
            </a:r>
            <a:r>
              <a:rPr lang="en-US" altLang="ja-JP" sz="2400">
                <a:solidFill>
                  <a:srgbClr val="000000"/>
                </a:solidFill>
                <a:latin typeface="ＭＳ....."/>
              </a:rPr>
              <a:t>Kazuko</a:t>
            </a:r>
            <a:r>
              <a:rPr lang="ja-JP" altLang="en-US" sz="2400">
                <a:solidFill>
                  <a:srgbClr val="000000"/>
                </a:solidFill>
                <a:latin typeface="ＭＳ....."/>
              </a:rPr>
              <a:t> </a:t>
            </a:r>
            <a:r>
              <a:rPr lang="en-US" altLang="ja-JP" sz="2400">
                <a:solidFill>
                  <a:srgbClr val="000000"/>
                </a:solidFill>
                <a:latin typeface="ＭＳ....."/>
              </a:rPr>
              <a:t>Takahashi</a:t>
            </a:r>
          </a:p>
          <a:p>
            <a:r>
              <a:rPr lang="en-US" altLang="ja-JP" sz="2000">
                <a:solidFill>
                  <a:srgbClr val="000000"/>
                </a:solidFill>
                <a:latin typeface="ＭＳ....."/>
              </a:rPr>
              <a:t>      Shibaura Institute of Technology</a:t>
            </a:r>
            <a:r>
              <a:rPr lang="en-US" altLang="ja-JP" sz="2400">
                <a:solidFill>
                  <a:srgbClr val="000000"/>
                </a:solidFill>
                <a:latin typeface="ＭＳ....."/>
              </a:rPr>
              <a:t>,               </a:t>
            </a:r>
            <a:r>
              <a:rPr lang="en-US" altLang="ja-JP" sz="2000" b="0" i="0" u="none" strike="noStrike" baseline="0">
                <a:solidFill>
                  <a:srgbClr val="000000"/>
                </a:solidFill>
                <a:latin typeface="ＭＳ....."/>
              </a:rPr>
              <a:t>Information Technology R&amp;D Center, Mitsubishi Electric Corporation</a:t>
            </a:r>
            <a:endParaRPr lang="en-US" altLang="ja-JP" sz="4000">
              <a:solidFill>
                <a:schemeClr val="tx1"/>
              </a:solidFill>
            </a:endParaRPr>
          </a:p>
        </p:txBody>
      </p:sp>
      <p:sp>
        <p:nvSpPr>
          <p:cNvPr id="4" name="スライド番号プレースホルダー 3"/>
          <p:cNvSpPr>
            <a:spLocks noGrp="1"/>
          </p:cNvSpPr>
          <p:nvPr>
            <p:ph type="sldNum" sz="quarter" idx="12"/>
          </p:nvPr>
        </p:nvSpPr>
        <p:spPr/>
        <p:txBody>
          <a:bodyPr/>
          <a:lstStyle/>
          <a:p>
            <a:fld id="{F9BA76D3-88A3-DA45-AE06-80407E9C01DD}" type="slidenum">
              <a:rPr kumimoji="1" lang="ja-JP" altLang="en-US" smtClean="0"/>
              <a:t>1</a:t>
            </a:fld>
            <a:endParaRPr kumimoji="1" lang="ja-JP" altLang="en-US"/>
          </a:p>
        </p:txBody>
      </p:sp>
    </p:spTree>
    <p:extLst>
      <p:ext uri="{BB962C8B-B14F-4D97-AF65-F5344CB8AC3E}">
        <p14:creationId xmlns:p14="http://schemas.microsoft.com/office/powerpoint/2010/main" val="2198348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AE493801-939C-5547-9E60-A0F00B48DBB0}"/>
              </a:ext>
            </a:extLst>
          </p:cNvPr>
          <p:cNvSpPr>
            <a:spLocks noGrp="1"/>
          </p:cNvSpPr>
          <p:nvPr>
            <p:ph type="title"/>
          </p:nvPr>
        </p:nvSpPr>
        <p:spPr>
          <a:xfrm>
            <a:off x="289543" y="18835"/>
            <a:ext cx="9039175" cy="787695"/>
          </a:xfrm>
        </p:spPr>
        <p:txBody>
          <a:bodyPr>
            <a:normAutofit/>
          </a:bodyPr>
          <a:lstStyle/>
          <a:p>
            <a:r>
              <a:rPr kumimoji="1" lang="en" altLang="ja-JP" dirty="0"/>
              <a:t>Our idea to reduce missing rate </a:t>
            </a:r>
            <a:endParaRPr kumimoji="1" lang="ja-JP" altLang="en-US"/>
          </a:p>
        </p:txBody>
      </p:sp>
      <p:sp>
        <p:nvSpPr>
          <p:cNvPr id="4" name="スライド番号プレースホルダー 3">
            <a:extLst>
              <a:ext uri="{FF2B5EF4-FFF2-40B4-BE49-F238E27FC236}">
                <a16:creationId xmlns:a16="http://schemas.microsoft.com/office/drawing/2014/main" xmlns="" id="{65D3704F-3843-C543-B296-8F56276CEA6F}"/>
              </a:ext>
            </a:extLst>
          </p:cNvPr>
          <p:cNvSpPr>
            <a:spLocks noGrp="1"/>
          </p:cNvSpPr>
          <p:nvPr>
            <p:ph type="sldNum" sz="quarter" idx="12"/>
          </p:nvPr>
        </p:nvSpPr>
        <p:spPr/>
        <p:txBody>
          <a:bodyPr/>
          <a:lstStyle/>
          <a:p>
            <a:fld id="{F9BA76D3-88A3-DA45-AE06-80407E9C01DD}" type="slidenum">
              <a:rPr kumimoji="1" lang="ja-JP" altLang="en-US" smtClean="0"/>
              <a:t>10</a:t>
            </a:fld>
            <a:endParaRPr kumimoji="1" lang="ja-JP" altLang="en-US"/>
          </a:p>
        </p:txBody>
      </p:sp>
      <p:sp>
        <p:nvSpPr>
          <p:cNvPr id="24" name="正方形/長方形 23">
            <a:extLst>
              <a:ext uri="{FF2B5EF4-FFF2-40B4-BE49-F238E27FC236}">
                <a16:creationId xmlns:a16="http://schemas.microsoft.com/office/drawing/2014/main" xmlns="" id="{BE0373BA-632C-5940-93CF-8B611DEEA13D}"/>
              </a:ext>
            </a:extLst>
          </p:cNvPr>
          <p:cNvSpPr/>
          <p:nvPr/>
        </p:nvSpPr>
        <p:spPr>
          <a:xfrm>
            <a:off x="338883" y="5461783"/>
            <a:ext cx="4960662" cy="830997"/>
          </a:xfrm>
          <a:prstGeom prst="rect">
            <a:avLst/>
          </a:prstGeom>
        </p:spPr>
        <p:txBody>
          <a:bodyPr wrap="square">
            <a:spAutoFit/>
          </a:bodyPr>
          <a:lstStyle/>
          <a:p>
            <a:r>
              <a:rPr lang="en-US" altLang="ja-JP" sz="2400" dirty="0"/>
              <a:t>Adopting multi-label classifiers that model </a:t>
            </a:r>
            <a:r>
              <a:rPr lang="en-US" altLang="ja-JP" sz="2400" dirty="0">
                <a:solidFill>
                  <a:srgbClr val="FF0000"/>
                </a:solidFill>
              </a:rPr>
              <a:t>the</a:t>
            </a:r>
            <a:r>
              <a:rPr lang="en-US" altLang="ja-JP" sz="2400" dirty="0"/>
              <a:t> </a:t>
            </a:r>
            <a:r>
              <a:rPr lang="en-US" altLang="ja-JP" sz="2400" dirty="0">
                <a:solidFill>
                  <a:srgbClr val="FF0000"/>
                </a:solidFill>
              </a:rPr>
              <a:t>co-occurrence</a:t>
            </a:r>
            <a:r>
              <a:rPr lang="en-US" altLang="ja-JP" sz="2400" dirty="0"/>
              <a:t> </a:t>
            </a:r>
            <a:r>
              <a:rPr lang="en-US" altLang="ja-JP" sz="2400" dirty="0">
                <a:solidFill>
                  <a:srgbClr val="FF0000"/>
                </a:solidFill>
              </a:rPr>
              <a:t>relationship</a:t>
            </a:r>
            <a:endParaRPr lang="ja-JP" altLang="en-US" sz="2400"/>
          </a:p>
        </p:txBody>
      </p:sp>
      <p:sp>
        <p:nvSpPr>
          <p:cNvPr id="3" name="テキスト ボックス 2">
            <a:extLst>
              <a:ext uri="{FF2B5EF4-FFF2-40B4-BE49-F238E27FC236}">
                <a16:creationId xmlns:a16="http://schemas.microsoft.com/office/drawing/2014/main" xmlns="" id="{F3FF2A01-D0B3-C949-9394-ED437F8007AA}"/>
              </a:ext>
            </a:extLst>
          </p:cNvPr>
          <p:cNvSpPr txBox="1"/>
          <p:nvPr/>
        </p:nvSpPr>
        <p:spPr>
          <a:xfrm>
            <a:off x="6009804" y="1568119"/>
            <a:ext cx="5926238" cy="523220"/>
          </a:xfrm>
          <a:prstGeom prst="rect">
            <a:avLst/>
          </a:prstGeom>
          <a:noFill/>
        </p:spPr>
        <p:txBody>
          <a:bodyPr wrap="none" rtlCol="0">
            <a:spAutoFit/>
          </a:bodyPr>
          <a:lstStyle/>
          <a:p>
            <a:r>
              <a:rPr lang="en" altLang="ja-JP" sz="2800"/>
              <a:t>Dependencies arising from architecture</a:t>
            </a:r>
            <a:endParaRPr kumimoji="1" lang="ja-JP" altLang="en-US" sz="2800"/>
          </a:p>
        </p:txBody>
      </p:sp>
      <p:sp>
        <p:nvSpPr>
          <p:cNvPr id="21" name="テキスト ボックス 20">
            <a:extLst>
              <a:ext uri="{FF2B5EF4-FFF2-40B4-BE49-F238E27FC236}">
                <a16:creationId xmlns:a16="http://schemas.microsoft.com/office/drawing/2014/main" xmlns="" id="{5CAF9ADD-DDCD-D244-A7B3-CAA4AAECC1FB}"/>
              </a:ext>
            </a:extLst>
          </p:cNvPr>
          <p:cNvSpPr txBox="1"/>
          <p:nvPr/>
        </p:nvSpPr>
        <p:spPr>
          <a:xfrm>
            <a:off x="266311" y="1064452"/>
            <a:ext cx="1775140" cy="477315"/>
          </a:xfrm>
          <a:prstGeom prst="rect">
            <a:avLst/>
          </a:prstGeom>
          <a:solidFill>
            <a:srgbClr val="92D050"/>
          </a:solidFill>
        </p:spPr>
        <p:txBody>
          <a:bodyPr wrap="square" rtlCol="0">
            <a:spAutoFit/>
          </a:bodyPr>
          <a:lstStyle/>
          <a:p>
            <a:r>
              <a:rPr lang="en-US" altLang="ja-JP" sz="2400"/>
              <a:t>H</a:t>
            </a:r>
            <a:r>
              <a:rPr kumimoji="1" lang="en-US" altLang="ja-JP" sz="2400"/>
              <a:t>ypothesis</a:t>
            </a:r>
            <a:endParaRPr kumimoji="1" lang="ja-JP" altLang="en-US" sz="2400"/>
          </a:p>
        </p:txBody>
      </p:sp>
      <p:sp>
        <p:nvSpPr>
          <p:cNvPr id="5" name="テキスト ボックス 4">
            <a:extLst>
              <a:ext uri="{FF2B5EF4-FFF2-40B4-BE49-F238E27FC236}">
                <a16:creationId xmlns:a16="http://schemas.microsoft.com/office/drawing/2014/main" xmlns="" id="{9BE25DDF-ED22-E54C-95BE-CA321B65970B}"/>
              </a:ext>
            </a:extLst>
          </p:cNvPr>
          <p:cNvSpPr txBox="1"/>
          <p:nvPr/>
        </p:nvSpPr>
        <p:spPr>
          <a:xfrm>
            <a:off x="206014" y="3195669"/>
            <a:ext cx="5226397" cy="1015663"/>
          </a:xfrm>
          <a:prstGeom prst="rect">
            <a:avLst/>
          </a:prstGeom>
          <a:noFill/>
        </p:spPr>
        <p:txBody>
          <a:bodyPr wrap="square" rtlCol="0">
            <a:spAutoFit/>
          </a:bodyPr>
          <a:lstStyle/>
          <a:p>
            <a:r>
              <a:rPr lang="en-US" altLang="ja-JP" sz="2000"/>
              <a:t>From the architectural  point of view, some components may use  common  resources, or some call relationships exists between layers.</a:t>
            </a:r>
            <a:endParaRPr kumimoji="1" lang="ja-JP" altLang="en-US" sz="2000"/>
          </a:p>
        </p:txBody>
      </p:sp>
      <p:sp>
        <p:nvSpPr>
          <p:cNvPr id="6" name="正方形/長方形 5">
            <a:extLst>
              <a:ext uri="{FF2B5EF4-FFF2-40B4-BE49-F238E27FC236}">
                <a16:creationId xmlns:a16="http://schemas.microsoft.com/office/drawing/2014/main" xmlns="" id="{035501E8-AC35-364E-AF68-C7CB83FDD0B3}"/>
              </a:ext>
            </a:extLst>
          </p:cNvPr>
          <p:cNvSpPr/>
          <p:nvPr/>
        </p:nvSpPr>
        <p:spPr>
          <a:xfrm>
            <a:off x="266311" y="1541767"/>
            <a:ext cx="5335028" cy="1134319"/>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 name="下矢印 6">
            <a:extLst>
              <a:ext uri="{FF2B5EF4-FFF2-40B4-BE49-F238E27FC236}">
                <a16:creationId xmlns:a16="http://schemas.microsoft.com/office/drawing/2014/main" xmlns="" id="{99237292-0879-5041-95C4-2247EEA6D5DF}"/>
              </a:ext>
            </a:extLst>
          </p:cNvPr>
          <p:cNvSpPr/>
          <p:nvPr/>
        </p:nvSpPr>
        <p:spPr>
          <a:xfrm>
            <a:off x="2366665" y="4387709"/>
            <a:ext cx="567159" cy="50928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8" name="テキスト ボックス 37">
            <a:extLst>
              <a:ext uri="{FF2B5EF4-FFF2-40B4-BE49-F238E27FC236}">
                <a16:creationId xmlns:a16="http://schemas.microsoft.com/office/drawing/2014/main" xmlns="" id="{D571DED2-B4DC-5A40-A23D-226E952684DF}"/>
              </a:ext>
            </a:extLst>
          </p:cNvPr>
          <p:cNvSpPr txBox="1"/>
          <p:nvPr/>
        </p:nvSpPr>
        <p:spPr>
          <a:xfrm>
            <a:off x="333532" y="5003530"/>
            <a:ext cx="2906881" cy="461665"/>
          </a:xfrm>
          <a:prstGeom prst="rect">
            <a:avLst/>
          </a:prstGeom>
          <a:solidFill>
            <a:srgbClr val="FFC000"/>
          </a:solidFill>
        </p:spPr>
        <p:txBody>
          <a:bodyPr wrap="square" rtlCol="0">
            <a:spAutoFit/>
          </a:bodyPr>
          <a:lstStyle/>
          <a:p>
            <a:r>
              <a:rPr lang="en" altLang="ja-JP" sz="2400"/>
              <a:t>Idea for improvement</a:t>
            </a:r>
          </a:p>
        </p:txBody>
      </p:sp>
      <p:sp>
        <p:nvSpPr>
          <p:cNvPr id="39" name="正方形/長方形 38">
            <a:extLst>
              <a:ext uri="{FF2B5EF4-FFF2-40B4-BE49-F238E27FC236}">
                <a16:creationId xmlns:a16="http://schemas.microsoft.com/office/drawing/2014/main" xmlns="" id="{188238F3-7C51-1F40-BBB7-BC6176089279}"/>
              </a:ext>
            </a:extLst>
          </p:cNvPr>
          <p:cNvSpPr/>
          <p:nvPr/>
        </p:nvSpPr>
        <p:spPr>
          <a:xfrm>
            <a:off x="338883" y="5451217"/>
            <a:ext cx="4960662" cy="1201315"/>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xmlns="" id="{16B767B5-A59D-2C47-BC36-019E368A6A4C}"/>
              </a:ext>
            </a:extLst>
          </p:cNvPr>
          <p:cNvSpPr txBox="1"/>
          <p:nvPr/>
        </p:nvSpPr>
        <p:spPr>
          <a:xfrm>
            <a:off x="382938" y="1623637"/>
            <a:ext cx="5101773" cy="1015663"/>
          </a:xfrm>
          <a:prstGeom prst="rect">
            <a:avLst/>
          </a:prstGeom>
          <a:noFill/>
        </p:spPr>
        <p:txBody>
          <a:bodyPr wrap="square">
            <a:spAutoFit/>
          </a:bodyPr>
          <a:lstStyle/>
          <a:p>
            <a:r>
              <a:rPr lang="en-US" altLang="ja-JP" sz="2000" kern="0">
                <a:effectLst/>
                <a:latin typeface="+mn-ea"/>
                <a:cs typeface="Times New Roman" panose="02020603050405020304" pitchFamily="18" charset="0"/>
              </a:rPr>
              <a:t>A specific change pattern may cause  modification of the same combination of components</a:t>
            </a:r>
            <a:endParaRPr lang="ja-JP" altLang="en-US" sz="2000">
              <a:latin typeface="+mn-ea"/>
            </a:endParaRPr>
          </a:p>
        </p:txBody>
      </p:sp>
      <p:sp>
        <p:nvSpPr>
          <p:cNvPr id="10" name="テキスト ボックス 9">
            <a:extLst>
              <a:ext uri="{FF2B5EF4-FFF2-40B4-BE49-F238E27FC236}">
                <a16:creationId xmlns:a16="http://schemas.microsoft.com/office/drawing/2014/main" xmlns="" id="{BDA47BCF-C1A1-8D40-A98E-E21D983265B1}"/>
              </a:ext>
            </a:extLst>
          </p:cNvPr>
          <p:cNvSpPr txBox="1"/>
          <p:nvPr/>
        </p:nvSpPr>
        <p:spPr>
          <a:xfrm>
            <a:off x="175592" y="2826337"/>
            <a:ext cx="1123513" cy="369332"/>
          </a:xfrm>
          <a:prstGeom prst="rect">
            <a:avLst/>
          </a:prstGeom>
          <a:noFill/>
        </p:spPr>
        <p:txBody>
          <a:bodyPr wrap="none" rtlCol="0">
            <a:spAutoFit/>
          </a:bodyPr>
          <a:lstStyle/>
          <a:p>
            <a:r>
              <a:rPr lang="en-US" altLang="ja-JP"/>
              <a:t>Rationale </a:t>
            </a:r>
            <a:endParaRPr kumimoji="1" lang="ja-JP" altLang="en-US"/>
          </a:p>
        </p:txBody>
      </p:sp>
      <p:graphicFrame>
        <p:nvGraphicFramePr>
          <p:cNvPr id="14" name="図表 13">
            <a:extLst>
              <a:ext uri="{FF2B5EF4-FFF2-40B4-BE49-F238E27FC236}">
                <a16:creationId xmlns:a16="http://schemas.microsoft.com/office/drawing/2014/main" xmlns="" id="{75E7B2A8-C187-6695-D192-F18AB5838766}"/>
              </a:ext>
            </a:extLst>
          </p:cNvPr>
          <p:cNvGraphicFramePr/>
          <p:nvPr>
            <p:extLst>
              <p:ext uri="{D42A27DB-BD31-4B8C-83A1-F6EECF244321}">
                <p14:modId xmlns:p14="http://schemas.microsoft.com/office/powerpoint/2010/main" val="1454196214"/>
              </p:ext>
            </p:extLst>
          </p:nvPr>
        </p:nvGraphicFramePr>
        <p:xfrm>
          <a:off x="6097175" y="2295046"/>
          <a:ext cx="5919233" cy="19517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四角形: 角を丸くする 8">
            <a:extLst>
              <a:ext uri="{FF2B5EF4-FFF2-40B4-BE49-F238E27FC236}">
                <a16:creationId xmlns:a16="http://schemas.microsoft.com/office/drawing/2014/main" xmlns="" id="{8F6D1F0C-4A76-B70C-0C7A-76C7991862F2}"/>
              </a:ext>
            </a:extLst>
          </p:cNvPr>
          <p:cNvSpPr/>
          <p:nvPr/>
        </p:nvSpPr>
        <p:spPr>
          <a:xfrm>
            <a:off x="6109169" y="2716031"/>
            <a:ext cx="1500729" cy="357519"/>
          </a:xfrm>
          <a:prstGeom prst="roundRect">
            <a:avLst/>
          </a:prstGeom>
          <a:noFill/>
          <a:ln w="28575">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2000" b="1">
              <a:effectLst>
                <a:outerShdw blurRad="38100" dist="38100" dir="2700000" algn="tl">
                  <a:srgbClr val="000000">
                    <a:alpha val="43137"/>
                  </a:srgbClr>
                </a:outerShdw>
              </a:effectLst>
            </a:endParaRPr>
          </a:p>
        </p:txBody>
      </p:sp>
      <p:sp>
        <p:nvSpPr>
          <p:cNvPr id="19" name="四角形: 角を丸くする 16">
            <a:extLst>
              <a:ext uri="{FF2B5EF4-FFF2-40B4-BE49-F238E27FC236}">
                <a16:creationId xmlns:a16="http://schemas.microsoft.com/office/drawing/2014/main" xmlns="" id="{CD27B9FA-B920-A087-627C-94A81FD972DA}"/>
              </a:ext>
            </a:extLst>
          </p:cNvPr>
          <p:cNvSpPr/>
          <p:nvPr/>
        </p:nvSpPr>
        <p:spPr>
          <a:xfrm>
            <a:off x="9016986" y="3889299"/>
            <a:ext cx="1548996" cy="357519"/>
          </a:xfrm>
          <a:prstGeom prst="roundRect">
            <a:avLst/>
          </a:prstGeom>
          <a:noFill/>
          <a:ln w="28575">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2000" b="1">
              <a:effectLst>
                <a:outerShdw blurRad="38100" dist="38100" dir="2700000" algn="tl">
                  <a:srgbClr val="000000">
                    <a:alpha val="43137"/>
                  </a:srgbClr>
                </a:outerShdw>
              </a:effectLst>
            </a:endParaRPr>
          </a:p>
        </p:txBody>
      </p:sp>
      <p:sp>
        <p:nvSpPr>
          <p:cNvPr id="20" name="四角形: 角を丸くする 17">
            <a:extLst>
              <a:ext uri="{FF2B5EF4-FFF2-40B4-BE49-F238E27FC236}">
                <a16:creationId xmlns:a16="http://schemas.microsoft.com/office/drawing/2014/main" xmlns="" id="{1EC34127-212E-AA83-B504-8CE8D3705BE2}"/>
              </a:ext>
            </a:extLst>
          </p:cNvPr>
          <p:cNvSpPr/>
          <p:nvPr/>
        </p:nvSpPr>
        <p:spPr>
          <a:xfrm>
            <a:off x="6109169" y="3892380"/>
            <a:ext cx="1436138" cy="357519"/>
          </a:xfrm>
          <a:prstGeom prst="roundRect">
            <a:avLst/>
          </a:prstGeom>
          <a:noFill/>
          <a:ln w="28575">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2000" b="1">
              <a:effectLst>
                <a:outerShdw blurRad="38100" dist="38100" dir="2700000" algn="tl">
                  <a:srgbClr val="000000">
                    <a:alpha val="43137"/>
                  </a:srgbClr>
                </a:outerShdw>
              </a:effectLst>
            </a:endParaRPr>
          </a:p>
        </p:txBody>
      </p:sp>
      <p:cxnSp>
        <p:nvCxnSpPr>
          <p:cNvPr id="28" name="直線矢印コネクタ 27">
            <a:extLst>
              <a:ext uri="{FF2B5EF4-FFF2-40B4-BE49-F238E27FC236}">
                <a16:creationId xmlns:a16="http://schemas.microsoft.com/office/drawing/2014/main" xmlns="" id="{F3EEF621-3267-D438-EC68-802E3A84B93B}"/>
              </a:ext>
            </a:extLst>
          </p:cNvPr>
          <p:cNvCxnSpPr>
            <a:cxnSpLocks/>
            <a:endCxn id="20" idx="0"/>
          </p:cNvCxnSpPr>
          <p:nvPr/>
        </p:nvCxnSpPr>
        <p:spPr>
          <a:xfrm flipH="1">
            <a:off x="6827238" y="3047914"/>
            <a:ext cx="32296" cy="844466"/>
          </a:xfrm>
          <a:prstGeom prst="straightConnector1">
            <a:avLst/>
          </a:prstGeom>
          <a:ln>
            <a:solidFill>
              <a:schemeClr val="accent6"/>
            </a:solidFill>
            <a:tailEnd type="triangle"/>
          </a:ln>
        </p:spPr>
        <p:style>
          <a:lnRef idx="2">
            <a:schemeClr val="accent2"/>
          </a:lnRef>
          <a:fillRef idx="0">
            <a:schemeClr val="accent2"/>
          </a:fillRef>
          <a:effectRef idx="1">
            <a:schemeClr val="accent2"/>
          </a:effectRef>
          <a:fontRef idx="minor">
            <a:schemeClr val="tx1"/>
          </a:fontRef>
        </p:style>
      </p:cxnSp>
      <p:cxnSp>
        <p:nvCxnSpPr>
          <p:cNvPr id="29" name="直線矢印コネクタ 28">
            <a:extLst>
              <a:ext uri="{FF2B5EF4-FFF2-40B4-BE49-F238E27FC236}">
                <a16:creationId xmlns:a16="http://schemas.microsoft.com/office/drawing/2014/main" xmlns="" id="{B493FDA7-5413-B018-486E-140A45C3F0A2}"/>
              </a:ext>
            </a:extLst>
          </p:cNvPr>
          <p:cNvCxnSpPr>
            <a:cxnSpLocks/>
            <a:endCxn id="19" idx="0"/>
          </p:cNvCxnSpPr>
          <p:nvPr/>
        </p:nvCxnSpPr>
        <p:spPr>
          <a:xfrm>
            <a:off x="7028261" y="3166057"/>
            <a:ext cx="2763223" cy="723242"/>
          </a:xfrm>
          <a:prstGeom prst="straightConnector1">
            <a:avLst/>
          </a:prstGeom>
          <a:ln>
            <a:solidFill>
              <a:schemeClr val="accent6"/>
            </a:solidFill>
            <a:tailEnd type="triangle"/>
          </a:ln>
        </p:spPr>
        <p:style>
          <a:lnRef idx="2">
            <a:schemeClr val="accent2"/>
          </a:lnRef>
          <a:fillRef idx="0">
            <a:schemeClr val="accent2"/>
          </a:fillRef>
          <a:effectRef idx="1">
            <a:schemeClr val="accent2"/>
          </a:effectRef>
          <a:fontRef idx="minor">
            <a:schemeClr val="tx1"/>
          </a:fontRef>
        </p:style>
      </p:cxnSp>
      <p:sp>
        <p:nvSpPr>
          <p:cNvPr id="30" name="フローチャート: 磁気ディスク 29">
            <a:extLst>
              <a:ext uri="{FF2B5EF4-FFF2-40B4-BE49-F238E27FC236}">
                <a16:creationId xmlns:a16="http://schemas.microsoft.com/office/drawing/2014/main" xmlns="" id="{179A581A-E182-5ADA-1CE1-A163F151DB21}"/>
              </a:ext>
            </a:extLst>
          </p:cNvPr>
          <p:cNvSpPr/>
          <p:nvPr/>
        </p:nvSpPr>
        <p:spPr>
          <a:xfrm>
            <a:off x="7371102" y="4896995"/>
            <a:ext cx="1645884" cy="1624652"/>
          </a:xfrm>
          <a:prstGeom prst="flowChartMagneticDisk">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altLang="ja-JP"/>
              <a:t>Common Resources</a:t>
            </a:r>
            <a:endParaRPr kumimoji="1" lang="ja-JP" altLang="en-US"/>
          </a:p>
        </p:txBody>
      </p:sp>
      <p:sp>
        <p:nvSpPr>
          <p:cNvPr id="31" name="テキスト ボックス 30">
            <a:extLst>
              <a:ext uri="{FF2B5EF4-FFF2-40B4-BE49-F238E27FC236}">
                <a16:creationId xmlns:a16="http://schemas.microsoft.com/office/drawing/2014/main" xmlns="" id="{7346625E-21F3-7F25-5202-5DF05BA728BB}"/>
              </a:ext>
            </a:extLst>
          </p:cNvPr>
          <p:cNvSpPr txBox="1"/>
          <p:nvPr/>
        </p:nvSpPr>
        <p:spPr>
          <a:xfrm>
            <a:off x="9696003" y="3525874"/>
            <a:ext cx="1739958" cy="369332"/>
          </a:xfrm>
          <a:prstGeom prst="rect">
            <a:avLst/>
          </a:prstGeom>
          <a:noFill/>
        </p:spPr>
        <p:txBody>
          <a:bodyPr wrap="square" rtlCol="0">
            <a:spAutoFit/>
          </a:bodyPr>
          <a:lstStyle/>
          <a:p>
            <a:r>
              <a:rPr lang="en-US" altLang="ja-JP"/>
              <a:t>call relationship</a:t>
            </a:r>
            <a:endParaRPr kumimoji="1" lang="ja-JP" altLang="en-US"/>
          </a:p>
        </p:txBody>
      </p:sp>
      <p:cxnSp>
        <p:nvCxnSpPr>
          <p:cNvPr id="32" name="直線矢印コネクタ 31">
            <a:extLst>
              <a:ext uri="{FF2B5EF4-FFF2-40B4-BE49-F238E27FC236}">
                <a16:creationId xmlns:a16="http://schemas.microsoft.com/office/drawing/2014/main" xmlns="" id="{4BDA7284-2DAD-347B-3B1C-D33C1AB4D6D8}"/>
              </a:ext>
            </a:extLst>
          </p:cNvPr>
          <p:cNvCxnSpPr>
            <a:cxnSpLocks/>
            <a:endCxn id="20" idx="2"/>
          </p:cNvCxnSpPr>
          <p:nvPr/>
        </p:nvCxnSpPr>
        <p:spPr>
          <a:xfrm flipH="1" flipV="1">
            <a:off x="6827238" y="4249899"/>
            <a:ext cx="1205612" cy="1110331"/>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33" name="直線矢印コネクタ 32">
            <a:extLst>
              <a:ext uri="{FF2B5EF4-FFF2-40B4-BE49-F238E27FC236}">
                <a16:creationId xmlns:a16="http://schemas.microsoft.com/office/drawing/2014/main" xmlns="" id="{74A7D00D-4046-85EE-4007-E7C3B718B3A7}"/>
              </a:ext>
            </a:extLst>
          </p:cNvPr>
          <p:cNvCxnSpPr>
            <a:cxnSpLocks/>
            <a:endCxn id="19" idx="2"/>
          </p:cNvCxnSpPr>
          <p:nvPr/>
        </p:nvCxnSpPr>
        <p:spPr>
          <a:xfrm flipV="1">
            <a:off x="8505392" y="4246818"/>
            <a:ext cx="1286092" cy="1100849"/>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35" name="テキスト ボックス 34">
            <a:extLst>
              <a:ext uri="{FF2B5EF4-FFF2-40B4-BE49-F238E27FC236}">
                <a16:creationId xmlns:a16="http://schemas.microsoft.com/office/drawing/2014/main" xmlns="" id="{820A7FC0-3487-A2EC-3B4D-2A066C5AF918}"/>
              </a:ext>
            </a:extLst>
          </p:cNvPr>
          <p:cNvSpPr txBox="1"/>
          <p:nvPr/>
        </p:nvSpPr>
        <p:spPr>
          <a:xfrm>
            <a:off x="5299545" y="3298299"/>
            <a:ext cx="1739958" cy="369332"/>
          </a:xfrm>
          <a:prstGeom prst="rect">
            <a:avLst/>
          </a:prstGeom>
          <a:noFill/>
        </p:spPr>
        <p:txBody>
          <a:bodyPr wrap="square" rtlCol="0">
            <a:spAutoFit/>
          </a:bodyPr>
          <a:lstStyle/>
          <a:p>
            <a:r>
              <a:rPr lang="en-US" altLang="ja-JP"/>
              <a:t>call relationship</a:t>
            </a:r>
            <a:endParaRPr kumimoji="1" lang="ja-JP" altLang="en-US"/>
          </a:p>
        </p:txBody>
      </p:sp>
    </p:spTree>
    <p:extLst>
      <p:ext uri="{BB962C8B-B14F-4D97-AF65-F5344CB8AC3E}">
        <p14:creationId xmlns:p14="http://schemas.microsoft.com/office/powerpoint/2010/main" val="3671872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linds(horizontal)">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up)">
                                      <p:cBhvr>
                                        <p:cTn id="18" dur="500"/>
                                        <p:tgtEl>
                                          <p:spTgt spid="7"/>
                                        </p:tgtEl>
                                      </p:cBhvr>
                                    </p:animEffect>
                                  </p:childTnLst>
                                </p:cTn>
                              </p:par>
                            </p:childTnLst>
                          </p:cTn>
                        </p:par>
                        <p:par>
                          <p:cTn id="19" fill="hold">
                            <p:stCondLst>
                              <p:cond delay="500"/>
                            </p:stCondLst>
                            <p:childTnLst>
                              <p:par>
                                <p:cTn id="20" presetID="3" presetClass="entr" presetSubtype="10" fill="hold" grpId="0" nodeType="after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linds(horizontal)">
                                      <p:cBhvr>
                                        <p:cTn id="22" dur="500"/>
                                        <p:tgtEl>
                                          <p:spTgt spid="24"/>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8"/>
                                        </p:tgtEl>
                                        <p:attrNameLst>
                                          <p:attrName>style.visibility</p:attrName>
                                        </p:attrNameLst>
                                      </p:cBhvr>
                                      <p:to>
                                        <p:strVal val="visible"/>
                                      </p:to>
                                    </p:set>
                                    <p:animEffect transition="in" filter="blinds(horizontal)">
                                      <p:cBhvr>
                                        <p:cTn id="25" dur="500"/>
                                        <p:tgtEl>
                                          <p:spTgt spid="38"/>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9"/>
                                        </p:tgtEl>
                                        <p:attrNameLst>
                                          <p:attrName>style.visibility</p:attrName>
                                        </p:attrNameLst>
                                      </p:cBhvr>
                                      <p:to>
                                        <p:strVal val="visible"/>
                                      </p:to>
                                    </p:set>
                                    <p:animEffect transition="in" filter="blinds(horizontal)">
                                      <p:cBhvr>
                                        <p:cTn id="28" dur="500"/>
                                        <p:tgtEl>
                                          <p:spTgt spid="39"/>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linds(horizontal)">
                                      <p:cBhvr>
                                        <p:cTn id="31" dur="500"/>
                                        <p:tgtEl>
                                          <p:spTgt spid="14"/>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barn(inVertical)">
                                      <p:cBhvr>
                                        <p:cTn id="34" dur="500"/>
                                        <p:tgtEl>
                                          <p:spTgt spid="16"/>
                                        </p:tgtEl>
                                      </p:cBhvr>
                                    </p:animEffect>
                                  </p:childTnLst>
                                </p:cTn>
                              </p:par>
                              <p:par>
                                <p:cTn id="35" presetID="16" presetClass="entr" presetSubtype="21" fill="hold" nodeType="with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barn(inVertical)">
                                      <p:cBhvr>
                                        <p:cTn id="37" dur="500"/>
                                        <p:tgtEl>
                                          <p:spTgt spid="28"/>
                                        </p:tgtEl>
                                      </p:cBhvr>
                                    </p:animEffect>
                                  </p:childTnLst>
                                </p:cTn>
                              </p:par>
                              <p:par>
                                <p:cTn id="38" presetID="16" presetClass="entr" presetSubtype="21" fill="hold" grpId="0" nodeType="with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barn(inVertical)">
                                      <p:cBhvr>
                                        <p:cTn id="40" dur="500"/>
                                        <p:tgtEl>
                                          <p:spTgt spid="20"/>
                                        </p:tgtEl>
                                      </p:cBhvr>
                                    </p:animEffect>
                                  </p:childTnLst>
                                </p:cTn>
                              </p:par>
                              <p:par>
                                <p:cTn id="41" presetID="16" presetClass="entr" presetSubtype="21" fill="hold" nodeType="with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barn(inVertical)">
                                      <p:cBhvr>
                                        <p:cTn id="43" dur="500"/>
                                        <p:tgtEl>
                                          <p:spTgt spid="29"/>
                                        </p:tgtEl>
                                      </p:cBhvr>
                                    </p:animEffect>
                                  </p:childTnLst>
                                </p:cTn>
                              </p:par>
                              <p:par>
                                <p:cTn id="44" presetID="16" presetClass="entr" presetSubtype="21" fill="hold" grpId="0" nodeType="with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barn(inVertical)">
                                      <p:cBhvr>
                                        <p:cTn id="46" dur="500"/>
                                        <p:tgtEl>
                                          <p:spTgt spid="19"/>
                                        </p:tgtEl>
                                      </p:cBhvr>
                                    </p:animEffect>
                                  </p:childTnLst>
                                </p:cTn>
                              </p:par>
                              <p:par>
                                <p:cTn id="47" presetID="16" presetClass="entr" presetSubtype="21"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animEffect transition="in" filter="barn(inVertical)">
                                      <p:cBhvr>
                                        <p:cTn id="49" dur="500"/>
                                        <p:tgtEl>
                                          <p:spTgt spid="31"/>
                                        </p:tgtEl>
                                      </p:cBhvr>
                                    </p:animEffect>
                                  </p:childTnLst>
                                </p:cTn>
                              </p:par>
                              <p:par>
                                <p:cTn id="50" presetID="16" presetClass="entr" presetSubtype="21" fill="hold" nodeType="with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barn(inVertical)">
                                      <p:cBhvr>
                                        <p:cTn id="52" dur="500"/>
                                        <p:tgtEl>
                                          <p:spTgt spid="32"/>
                                        </p:tgtEl>
                                      </p:cBhvr>
                                    </p:animEffect>
                                  </p:childTnLst>
                                </p:cTn>
                              </p:par>
                              <p:par>
                                <p:cTn id="53" presetID="16" presetClass="entr" presetSubtype="21" fill="hold" nodeType="withEffect">
                                  <p:stCondLst>
                                    <p:cond delay="0"/>
                                  </p:stCondLst>
                                  <p:childTnLst>
                                    <p:set>
                                      <p:cBhvr>
                                        <p:cTn id="54" dur="1" fill="hold">
                                          <p:stCondLst>
                                            <p:cond delay="0"/>
                                          </p:stCondLst>
                                        </p:cTn>
                                        <p:tgtEl>
                                          <p:spTgt spid="33"/>
                                        </p:tgtEl>
                                        <p:attrNameLst>
                                          <p:attrName>style.visibility</p:attrName>
                                        </p:attrNameLst>
                                      </p:cBhvr>
                                      <p:to>
                                        <p:strVal val="visible"/>
                                      </p:to>
                                    </p:set>
                                    <p:animEffect transition="in" filter="barn(inVertical)">
                                      <p:cBhvr>
                                        <p:cTn id="55" dur="500"/>
                                        <p:tgtEl>
                                          <p:spTgt spid="33"/>
                                        </p:tgtEl>
                                      </p:cBhvr>
                                    </p:animEffect>
                                  </p:childTnLst>
                                </p:cTn>
                              </p:par>
                              <p:par>
                                <p:cTn id="56" presetID="16" presetClass="entr" presetSubtype="21" fill="hold" grpId="0" nodeType="withEffect">
                                  <p:stCondLst>
                                    <p:cond delay="0"/>
                                  </p:stCondLst>
                                  <p:childTnLst>
                                    <p:set>
                                      <p:cBhvr>
                                        <p:cTn id="57" dur="1" fill="hold">
                                          <p:stCondLst>
                                            <p:cond delay="0"/>
                                          </p:stCondLst>
                                        </p:cTn>
                                        <p:tgtEl>
                                          <p:spTgt spid="30"/>
                                        </p:tgtEl>
                                        <p:attrNameLst>
                                          <p:attrName>style.visibility</p:attrName>
                                        </p:attrNameLst>
                                      </p:cBhvr>
                                      <p:to>
                                        <p:strVal val="visible"/>
                                      </p:to>
                                    </p:set>
                                    <p:animEffect transition="in" filter="barn(inVertical)">
                                      <p:cBhvr>
                                        <p:cTn id="58" dur="500"/>
                                        <p:tgtEl>
                                          <p:spTgt spid="30"/>
                                        </p:tgtEl>
                                      </p:cBhvr>
                                    </p:animEffect>
                                  </p:childTnLst>
                                </p:cTn>
                              </p:par>
                              <p:par>
                                <p:cTn id="59" presetID="16" presetClass="entr" presetSubtype="21" fill="hold" grpId="0" nodeType="withEffect">
                                  <p:stCondLst>
                                    <p:cond delay="0"/>
                                  </p:stCondLst>
                                  <p:childTnLst>
                                    <p:set>
                                      <p:cBhvr>
                                        <p:cTn id="60" dur="1" fill="hold">
                                          <p:stCondLst>
                                            <p:cond delay="0"/>
                                          </p:stCondLst>
                                        </p:cTn>
                                        <p:tgtEl>
                                          <p:spTgt spid="35"/>
                                        </p:tgtEl>
                                        <p:attrNameLst>
                                          <p:attrName>style.visibility</p:attrName>
                                        </p:attrNameLst>
                                      </p:cBhvr>
                                      <p:to>
                                        <p:strVal val="visible"/>
                                      </p:to>
                                    </p:set>
                                    <p:animEffect transition="in" filter="barn(inVertical)">
                                      <p:cBhvr>
                                        <p:cTn id="61"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3" grpId="0"/>
      <p:bldP spid="5" grpId="0"/>
      <p:bldP spid="7" grpId="0" animBg="1"/>
      <p:bldP spid="38" grpId="0" animBg="1"/>
      <p:bldP spid="39" grpId="0" animBg="1"/>
      <p:bldP spid="10" grpId="0"/>
      <p:bldGraphic spid="14" grpId="0">
        <p:bldAsOne/>
      </p:bldGraphic>
      <p:bldP spid="16" grpId="0" animBg="1"/>
      <p:bldP spid="19" grpId="0" animBg="1"/>
      <p:bldP spid="20" grpId="0" animBg="1"/>
      <p:bldP spid="30" grpId="0" animBg="1"/>
      <p:bldP spid="31" grpId="0"/>
      <p:bldP spid="3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F2301942-25EF-F2CA-40B2-34FED88DB32F}"/>
              </a:ext>
            </a:extLst>
          </p:cNvPr>
          <p:cNvSpPr>
            <a:spLocks noGrp="1"/>
          </p:cNvSpPr>
          <p:nvPr>
            <p:ph type="title"/>
          </p:nvPr>
        </p:nvSpPr>
        <p:spPr/>
        <p:txBody>
          <a:bodyPr>
            <a:normAutofit/>
          </a:bodyPr>
          <a:lstStyle/>
          <a:p>
            <a:r>
              <a:rPr kumimoji="1" lang="en-US" altLang="ja-JP"/>
              <a:t>The four algorithms implementation to be evaluated </a:t>
            </a:r>
            <a:endParaRPr kumimoji="1" lang="ja-JP" altLang="en-US"/>
          </a:p>
        </p:txBody>
      </p:sp>
      <p:sp>
        <p:nvSpPr>
          <p:cNvPr id="3" name="コンテンツ プレースホルダー 2">
            <a:extLst>
              <a:ext uri="{FF2B5EF4-FFF2-40B4-BE49-F238E27FC236}">
                <a16:creationId xmlns:a16="http://schemas.microsoft.com/office/drawing/2014/main" xmlns="" id="{6EDAFDF1-89E9-5158-2799-3669F4922C35}"/>
              </a:ext>
            </a:extLst>
          </p:cNvPr>
          <p:cNvSpPr>
            <a:spLocks noGrp="1"/>
          </p:cNvSpPr>
          <p:nvPr>
            <p:ph idx="1"/>
          </p:nvPr>
        </p:nvSpPr>
        <p:spPr/>
        <p:txBody>
          <a:bodyPr/>
          <a:lstStyle/>
          <a:p>
            <a:r>
              <a:rPr kumimoji="1" lang="en-US" altLang="ja-JP"/>
              <a:t>Previous</a:t>
            </a:r>
            <a:r>
              <a:rPr lang="ja-JP" altLang="en-US"/>
              <a:t> </a:t>
            </a:r>
            <a:r>
              <a:rPr lang="en-US" altLang="ja-JP"/>
              <a:t>study</a:t>
            </a:r>
          </a:p>
          <a:p>
            <a:pPr lvl="1"/>
            <a:r>
              <a:rPr lang="en-US" altLang="ja-JP" sz="2800"/>
              <a:t>Neural Network(NN)</a:t>
            </a:r>
          </a:p>
          <a:p>
            <a:pPr lvl="1"/>
            <a:endParaRPr lang="en-US" altLang="ja-JP" sz="2800">
              <a:solidFill>
                <a:schemeClr val="bg1">
                  <a:lumMod val="75000"/>
                </a:schemeClr>
              </a:solidFill>
            </a:endParaRPr>
          </a:p>
          <a:p>
            <a:r>
              <a:rPr lang="ja-JP" altLang="en-US"/>
              <a:t> </a:t>
            </a:r>
            <a:r>
              <a:rPr lang="en" altLang="ja-JP"/>
              <a:t>Basic Methods for Handling Multilabel Classification</a:t>
            </a:r>
          </a:p>
          <a:p>
            <a:pPr lvl="1"/>
            <a:r>
              <a:rPr lang="en-US" altLang="ja-JP" sz="2800"/>
              <a:t>Binary Relevance </a:t>
            </a:r>
            <a:r>
              <a:rPr lang="ja-JP" altLang="en-US" sz="2800"/>
              <a:t>（</a:t>
            </a:r>
            <a:r>
              <a:rPr lang="en-US" altLang="ja-JP" sz="2800"/>
              <a:t>BR</a:t>
            </a:r>
            <a:r>
              <a:rPr lang="ja-JP" altLang="en-US" sz="2800"/>
              <a:t>）</a:t>
            </a:r>
            <a:r>
              <a:rPr lang="en-US" altLang="ja-JP" sz="2800"/>
              <a:t>method</a:t>
            </a:r>
          </a:p>
          <a:p>
            <a:pPr lvl="1"/>
            <a:endParaRPr lang="en" altLang="ja-JP" sz="2800"/>
          </a:p>
          <a:p>
            <a:r>
              <a:rPr lang="en-US" altLang="ja-JP"/>
              <a:t>Methods modeling co-occurrence relationships</a:t>
            </a:r>
          </a:p>
          <a:p>
            <a:pPr lvl="1"/>
            <a:r>
              <a:rPr lang="en-US" altLang="ja-JP" sz="2800"/>
              <a:t>Label Powerset</a:t>
            </a:r>
            <a:r>
              <a:rPr lang="ja-JP" altLang="en-US" sz="2800"/>
              <a:t>（</a:t>
            </a:r>
            <a:r>
              <a:rPr lang="en-US" altLang="ja-JP" sz="2800"/>
              <a:t>LP</a:t>
            </a:r>
            <a:r>
              <a:rPr lang="ja-JP" altLang="en-US" sz="2800"/>
              <a:t>）</a:t>
            </a:r>
            <a:r>
              <a:rPr lang="en-US" altLang="ja-JP" sz="2800"/>
              <a:t>method</a:t>
            </a:r>
          </a:p>
          <a:p>
            <a:pPr lvl="1"/>
            <a:r>
              <a:rPr lang="en-US" altLang="ja-JP" sz="2800"/>
              <a:t>Random k-</a:t>
            </a:r>
            <a:r>
              <a:rPr lang="en-US" altLang="ja-JP" sz="2800" err="1"/>
              <a:t>Labelsets</a:t>
            </a:r>
            <a:r>
              <a:rPr lang="ja-JP" altLang="en-US" sz="2800"/>
              <a:t>（</a:t>
            </a:r>
            <a:r>
              <a:rPr lang="en-US" altLang="ja-JP" sz="2800"/>
              <a:t>RAkEL</a:t>
            </a:r>
            <a:r>
              <a:rPr lang="ja-JP" altLang="en-US" sz="2800"/>
              <a:t>）</a:t>
            </a:r>
            <a:r>
              <a:rPr lang="en-US" altLang="ja-JP" sz="2800"/>
              <a:t>methods</a:t>
            </a:r>
          </a:p>
          <a:p>
            <a:endParaRPr kumimoji="1" lang="en" altLang="ja-JP"/>
          </a:p>
          <a:p>
            <a:endParaRPr kumimoji="1" lang="ja-JP" altLang="en-US"/>
          </a:p>
        </p:txBody>
      </p:sp>
      <p:sp>
        <p:nvSpPr>
          <p:cNvPr id="4" name="スライド番号プレースホルダー 3">
            <a:extLst>
              <a:ext uri="{FF2B5EF4-FFF2-40B4-BE49-F238E27FC236}">
                <a16:creationId xmlns:a16="http://schemas.microsoft.com/office/drawing/2014/main" xmlns="" id="{81B2AA96-9CA9-4145-B2F3-3942D4C6D87B}"/>
              </a:ext>
            </a:extLst>
          </p:cNvPr>
          <p:cNvSpPr>
            <a:spLocks noGrp="1"/>
          </p:cNvSpPr>
          <p:nvPr>
            <p:ph type="sldNum" sz="quarter" idx="12"/>
          </p:nvPr>
        </p:nvSpPr>
        <p:spPr/>
        <p:txBody>
          <a:bodyPr/>
          <a:lstStyle/>
          <a:p>
            <a:fld id="{F9BA76D3-88A3-DA45-AE06-80407E9C01DD}" type="slidenum">
              <a:rPr kumimoji="1" lang="ja-JP" altLang="en-US" smtClean="0"/>
              <a:t>11</a:t>
            </a:fld>
            <a:endParaRPr kumimoji="1" lang="ja-JP" altLang="en-US"/>
          </a:p>
        </p:txBody>
      </p:sp>
      <p:sp>
        <p:nvSpPr>
          <p:cNvPr id="5" name="正方形/長方形 4">
            <a:extLst>
              <a:ext uri="{FF2B5EF4-FFF2-40B4-BE49-F238E27FC236}">
                <a16:creationId xmlns:a16="http://schemas.microsoft.com/office/drawing/2014/main" xmlns="" id="{746AA463-5537-9BC6-3AA9-50EBF05178AD}"/>
              </a:ext>
            </a:extLst>
          </p:cNvPr>
          <p:cNvSpPr/>
          <p:nvPr/>
        </p:nvSpPr>
        <p:spPr>
          <a:xfrm>
            <a:off x="609600" y="2653417"/>
            <a:ext cx="9199224" cy="1268730"/>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880149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8FC65F0-AA8B-CC4A-9CF6-3A87043D70C4}"/>
              </a:ext>
            </a:extLst>
          </p:cNvPr>
          <p:cNvSpPr>
            <a:spLocks noGrp="1"/>
          </p:cNvSpPr>
          <p:nvPr>
            <p:ph type="title"/>
          </p:nvPr>
        </p:nvSpPr>
        <p:spPr>
          <a:xfrm>
            <a:off x="355243" y="89020"/>
            <a:ext cx="10439816" cy="787695"/>
          </a:xfrm>
        </p:spPr>
        <p:txBody>
          <a:bodyPr>
            <a:normAutofit/>
          </a:bodyPr>
          <a:lstStyle/>
          <a:p>
            <a:r>
              <a:rPr lang="en" altLang="ja-JP"/>
              <a:t>Basic Methods for Handling Multilabel Classification</a:t>
            </a:r>
            <a:endParaRPr kumimoji="1" lang="ja-JP" altLang="en-US"/>
          </a:p>
        </p:txBody>
      </p:sp>
      <p:sp>
        <p:nvSpPr>
          <p:cNvPr id="4" name="スライド番号プレースホルダー 3">
            <a:extLst>
              <a:ext uri="{FF2B5EF4-FFF2-40B4-BE49-F238E27FC236}">
                <a16:creationId xmlns:a16="http://schemas.microsoft.com/office/drawing/2014/main" xmlns="" id="{DDE69895-FA0D-D045-80B6-85CE87FD8618}"/>
              </a:ext>
            </a:extLst>
          </p:cNvPr>
          <p:cNvSpPr>
            <a:spLocks noGrp="1"/>
          </p:cNvSpPr>
          <p:nvPr>
            <p:ph type="sldNum" sz="quarter" idx="12"/>
          </p:nvPr>
        </p:nvSpPr>
        <p:spPr/>
        <p:txBody>
          <a:bodyPr/>
          <a:lstStyle/>
          <a:p>
            <a:fld id="{F9BA76D3-88A3-DA45-AE06-80407E9C01DD}" type="slidenum">
              <a:rPr kumimoji="1" lang="ja-JP" altLang="en-US" smtClean="0"/>
              <a:t>12</a:t>
            </a:fld>
            <a:endParaRPr kumimoji="1" lang="ja-JP" altLang="en-US"/>
          </a:p>
        </p:txBody>
      </p:sp>
      <p:sp>
        <p:nvSpPr>
          <p:cNvPr id="29" name="角丸四角形 28">
            <a:extLst>
              <a:ext uri="{FF2B5EF4-FFF2-40B4-BE49-F238E27FC236}">
                <a16:creationId xmlns:a16="http://schemas.microsoft.com/office/drawing/2014/main" xmlns="" id="{BBDD32E5-FB28-0C44-9076-076E1876ED1C}"/>
              </a:ext>
            </a:extLst>
          </p:cNvPr>
          <p:cNvSpPr/>
          <p:nvPr/>
        </p:nvSpPr>
        <p:spPr>
          <a:xfrm>
            <a:off x="827313" y="1088570"/>
            <a:ext cx="5552221" cy="508789"/>
          </a:xfrm>
          <a:prstGeom prst="roundRect">
            <a:avLst/>
          </a:prstGeom>
          <a:noFill/>
          <a:effectLst/>
        </p:spPr>
        <p:style>
          <a:lnRef idx="1">
            <a:schemeClr val="accent1"/>
          </a:lnRef>
          <a:fillRef idx="3">
            <a:schemeClr val="accent1"/>
          </a:fillRef>
          <a:effectRef idx="2">
            <a:schemeClr val="accent1"/>
          </a:effectRef>
          <a:fontRef idx="minor">
            <a:schemeClr val="lt1"/>
          </a:fontRef>
        </p:style>
        <p:txBody>
          <a:bodyPr rtlCol="0" anchor="ctr"/>
          <a:lstStyle/>
          <a:p>
            <a:r>
              <a:rPr lang="en" altLang="ja-JP" sz="3200">
                <a:solidFill>
                  <a:schemeClr val="tx1"/>
                </a:solidFill>
              </a:rPr>
              <a:t>Binary Relevance </a:t>
            </a:r>
            <a:r>
              <a:rPr lang="ja-JP" altLang="en-US" sz="3200">
                <a:solidFill>
                  <a:schemeClr val="tx1"/>
                </a:solidFill>
              </a:rPr>
              <a:t>（</a:t>
            </a:r>
            <a:r>
              <a:rPr lang="en-US" altLang="ja-JP" sz="3200">
                <a:solidFill>
                  <a:schemeClr val="tx1"/>
                </a:solidFill>
              </a:rPr>
              <a:t>BR</a:t>
            </a:r>
            <a:r>
              <a:rPr lang="ja-JP" altLang="en-US" sz="3200">
                <a:solidFill>
                  <a:schemeClr val="tx1"/>
                </a:solidFill>
              </a:rPr>
              <a:t>）</a:t>
            </a:r>
            <a:r>
              <a:rPr lang="en-US" altLang="ja-JP" sz="3200">
                <a:solidFill>
                  <a:schemeClr val="tx1"/>
                </a:solidFill>
              </a:rPr>
              <a:t>method</a:t>
            </a:r>
          </a:p>
        </p:txBody>
      </p:sp>
      <p:grpSp>
        <p:nvGrpSpPr>
          <p:cNvPr id="32" name="グループ化 31">
            <a:extLst>
              <a:ext uri="{FF2B5EF4-FFF2-40B4-BE49-F238E27FC236}">
                <a16:creationId xmlns:a16="http://schemas.microsoft.com/office/drawing/2014/main" xmlns="" id="{B9D992B4-4195-2447-AD2F-B5DFDD6E621C}"/>
              </a:ext>
            </a:extLst>
          </p:cNvPr>
          <p:cNvGrpSpPr/>
          <p:nvPr/>
        </p:nvGrpSpPr>
        <p:grpSpPr>
          <a:xfrm>
            <a:off x="3559139" y="4072152"/>
            <a:ext cx="3233545" cy="2256344"/>
            <a:chOff x="1973943" y="4100285"/>
            <a:chExt cx="2621390" cy="1900577"/>
          </a:xfrm>
        </p:grpSpPr>
        <p:sp>
          <p:nvSpPr>
            <p:cNvPr id="30" name="テキスト ボックス 29">
              <a:extLst>
                <a:ext uri="{FF2B5EF4-FFF2-40B4-BE49-F238E27FC236}">
                  <a16:creationId xmlns:a16="http://schemas.microsoft.com/office/drawing/2014/main" xmlns="" id="{08845D82-1EC1-5349-8BAE-31305D47EA88}"/>
                </a:ext>
              </a:extLst>
            </p:cNvPr>
            <p:cNvSpPr txBox="1"/>
            <p:nvPr/>
          </p:nvSpPr>
          <p:spPr>
            <a:xfrm>
              <a:off x="1973943" y="4151086"/>
              <a:ext cx="480535" cy="369332"/>
            </a:xfrm>
            <a:prstGeom prst="rect">
              <a:avLst/>
            </a:prstGeom>
            <a:noFill/>
            <a:ln w="19050">
              <a:solidFill>
                <a:schemeClr val="tx1"/>
              </a:solidFill>
            </a:ln>
          </p:spPr>
          <p:txBody>
            <a:bodyPr wrap="none" lIns="180000" rIns="180000" rtlCol="0">
              <a:spAutoFit/>
            </a:bodyPr>
            <a:lstStyle/>
            <a:p>
              <a:r>
                <a:rPr kumimoji="1" lang="en-US" altLang="ja-JP">
                  <a:solidFill>
                    <a:schemeClr val="bg1"/>
                  </a:solidFill>
                </a:rPr>
                <a:t>0</a:t>
              </a:r>
              <a:endParaRPr kumimoji="1" lang="ja-JP" altLang="en-US">
                <a:solidFill>
                  <a:schemeClr val="bg1"/>
                </a:solidFill>
              </a:endParaRPr>
            </a:p>
          </p:txBody>
        </p:sp>
        <p:sp>
          <p:nvSpPr>
            <p:cNvPr id="47" name="テキスト ボックス 46">
              <a:extLst>
                <a:ext uri="{FF2B5EF4-FFF2-40B4-BE49-F238E27FC236}">
                  <a16:creationId xmlns:a16="http://schemas.microsoft.com/office/drawing/2014/main" xmlns="" id="{068F96B0-2827-184F-97AA-E01491B894AD}"/>
                </a:ext>
              </a:extLst>
            </p:cNvPr>
            <p:cNvSpPr txBox="1"/>
            <p:nvPr/>
          </p:nvSpPr>
          <p:spPr>
            <a:xfrm>
              <a:off x="1973943" y="4521197"/>
              <a:ext cx="480535" cy="369332"/>
            </a:xfrm>
            <a:prstGeom prst="rect">
              <a:avLst/>
            </a:prstGeom>
            <a:noFill/>
            <a:ln w="19050">
              <a:solidFill>
                <a:schemeClr val="tx1"/>
              </a:solidFill>
            </a:ln>
          </p:spPr>
          <p:txBody>
            <a:bodyPr wrap="none" lIns="180000" rIns="180000" rtlCol="0">
              <a:spAutoFit/>
            </a:bodyPr>
            <a:lstStyle/>
            <a:p>
              <a:r>
                <a:rPr lang="en-US" altLang="ja-JP">
                  <a:solidFill>
                    <a:schemeClr val="bg1"/>
                  </a:solidFill>
                </a:rPr>
                <a:t>1</a:t>
              </a:r>
              <a:endParaRPr kumimoji="1" lang="ja-JP" altLang="en-US">
                <a:solidFill>
                  <a:schemeClr val="bg1"/>
                </a:solidFill>
              </a:endParaRPr>
            </a:p>
          </p:txBody>
        </p:sp>
        <p:sp>
          <p:nvSpPr>
            <p:cNvPr id="48" name="テキスト ボックス 47">
              <a:extLst>
                <a:ext uri="{FF2B5EF4-FFF2-40B4-BE49-F238E27FC236}">
                  <a16:creationId xmlns:a16="http://schemas.microsoft.com/office/drawing/2014/main" xmlns="" id="{B69B6003-815E-7543-B5B5-3A782431C79C}"/>
                </a:ext>
              </a:extLst>
            </p:cNvPr>
            <p:cNvSpPr txBox="1"/>
            <p:nvPr/>
          </p:nvSpPr>
          <p:spPr>
            <a:xfrm>
              <a:off x="1973943" y="4891308"/>
              <a:ext cx="480535" cy="369332"/>
            </a:xfrm>
            <a:prstGeom prst="rect">
              <a:avLst/>
            </a:prstGeom>
            <a:noFill/>
            <a:ln w="19050">
              <a:solidFill>
                <a:schemeClr val="tx1"/>
              </a:solidFill>
            </a:ln>
          </p:spPr>
          <p:txBody>
            <a:bodyPr wrap="none" lIns="180000" rIns="180000" rtlCol="0">
              <a:spAutoFit/>
            </a:bodyPr>
            <a:lstStyle/>
            <a:p>
              <a:r>
                <a:rPr lang="en-US" altLang="ja-JP">
                  <a:solidFill>
                    <a:schemeClr val="bg1"/>
                  </a:solidFill>
                </a:rPr>
                <a:t>2</a:t>
              </a:r>
              <a:endParaRPr kumimoji="1" lang="ja-JP" altLang="en-US">
                <a:solidFill>
                  <a:schemeClr val="bg1"/>
                </a:solidFill>
              </a:endParaRPr>
            </a:p>
          </p:txBody>
        </p:sp>
        <p:sp>
          <p:nvSpPr>
            <p:cNvPr id="49" name="テキスト ボックス 48">
              <a:extLst>
                <a:ext uri="{FF2B5EF4-FFF2-40B4-BE49-F238E27FC236}">
                  <a16:creationId xmlns:a16="http://schemas.microsoft.com/office/drawing/2014/main" xmlns="" id="{6EA47EEC-1C21-CB41-B41D-B26280AE18E5}"/>
                </a:ext>
              </a:extLst>
            </p:cNvPr>
            <p:cNvSpPr txBox="1"/>
            <p:nvPr/>
          </p:nvSpPr>
          <p:spPr>
            <a:xfrm>
              <a:off x="1973943" y="5261419"/>
              <a:ext cx="480535" cy="369332"/>
            </a:xfrm>
            <a:prstGeom prst="rect">
              <a:avLst/>
            </a:prstGeom>
            <a:noFill/>
            <a:ln w="19050">
              <a:solidFill>
                <a:schemeClr val="tx1"/>
              </a:solidFill>
            </a:ln>
          </p:spPr>
          <p:txBody>
            <a:bodyPr wrap="none" lIns="180000" rIns="180000" rtlCol="0">
              <a:spAutoFit/>
            </a:bodyPr>
            <a:lstStyle/>
            <a:p>
              <a:r>
                <a:rPr kumimoji="1" lang="en-US" altLang="ja-JP">
                  <a:solidFill>
                    <a:schemeClr val="bg1"/>
                  </a:solidFill>
                </a:rPr>
                <a:t>0</a:t>
              </a:r>
              <a:endParaRPr kumimoji="1" lang="ja-JP" altLang="en-US">
                <a:solidFill>
                  <a:schemeClr val="bg1"/>
                </a:solidFill>
              </a:endParaRPr>
            </a:p>
          </p:txBody>
        </p:sp>
        <p:sp>
          <p:nvSpPr>
            <p:cNvPr id="50" name="テキスト ボックス 49">
              <a:extLst>
                <a:ext uri="{FF2B5EF4-FFF2-40B4-BE49-F238E27FC236}">
                  <a16:creationId xmlns:a16="http://schemas.microsoft.com/office/drawing/2014/main" xmlns="" id="{D69FBA36-44DA-9F47-A3E4-81CA97262198}"/>
                </a:ext>
              </a:extLst>
            </p:cNvPr>
            <p:cNvSpPr txBox="1"/>
            <p:nvPr/>
          </p:nvSpPr>
          <p:spPr>
            <a:xfrm>
              <a:off x="1973943" y="5631530"/>
              <a:ext cx="480535" cy="369332"/>
            </a:xfrm>
            <a:prstGeom prst="rect">
              <a:avLst/>
            </a:prstGeom>
            <a:noFill/>
            <a:ln w="19050">
              <a:solidFill>
                <a:schemeClr val="tx1"/>
              </a:solidFill>
            </a:ln>
          </p:spPr>
          <p:txBody>
            <a:bodyPr wrap="none" lIns="180000" rIns="180000" rtlCol="0">
              <a:spAutoFit/>
            </a:bodyPr>
            <a:lstStyle/>
            <a:p>
              <a:r>
                <a:rPr kumimoji="1" lang="en-US" altLang="ja-JP">
                  <a:solidFill>
                    <a:schemeClr val="bg1"/>
                  </a:solidFill>
                </a:rPr>
                <a:t>0</a:t>
              </a:r>
              <a:endParaRPr kumimoji="1" lang="ja-JP" altLang="en-US">
                <a:solidFill>
                  <a:schemeClr val="bg1"/>
                </a:solidFill>
              </a:endParaRPr>
            </a:p>
          </p:txBody>
        </p:sp>
        <p:sp>
          <p:nvSpPr>
            <p:cNvPr id="51" name="テキスト ボックス 50">
              <a:extLst>
                <a:ext uri="{FF2B5EF4-FFF2-40B4-BE49-F238E27FC236}">
                  <a16:creationId xmlns:a16="http://schemas.microsoft.com/office/drawing/2014/main" xmlns="" id="{E4F4A014-0C19-5F46-BD69-8A4E18E4A7D5}"/>
                </a:ext>
              </a:extLst>
            </p:cNvPr>
            <p:cNvSpPr txBox="1"/>
            <p:nvPr/>
          </p:nvSpPr>
          <p:spPr>
            <a:xfrm>
              <a:off x="4114798" y="4100285"/>
              <a:ext cx="480535" cy="369332"/>
            </a:xfrm>
            <a:prstGeom prst="rect">
              <a:avLst/>
            </a:prstGeom>
            <a:noFill/>
            <a:ln w="19050">
              <a:solidFill>
                <a:schemeClr val="tx1"/>
              </a:solidFill>
            </a:ln>
          </p:spPr>
          <p:txBody>
            <a:bodyPr wrap="none" lIns="180000" rIns="180000" rtlCol="0">
              <a:spAutoFit/>
            </a:bodyPr>
            <a:lstStyle/>
            <a:p>
              <a:r>
                <a:rPr kumimoji="1" lang="en-US" altLang="ja-JP"/>
                <a:t>1</a:t>
              </a:r>
              <a:endParaRPr kumimoji="1" lang="ja-JP" altLang="en-US"/>
            </a:p>
          </p:txBody>
        </p:sp>
        <p:sp>
          <p:nvSpPr>
            <p:cNvPr id="52" name="テキスト ボックス 51">
              <a:extLst>
                <a:ext uri="{FF2B5EF4-FFF2-40B4-BE49-F238E27FC236}">
                  <a16:creationId xmlns:a16="http://schemas.microsoft.com/office/drawing/2014/main" xmlns="" id="{302B3C62-8ED3-B741-B232-50D2F6FB13DC}"/>
                </a:ext>
              </a:extLst>
            </p:cNvPr>
            <p:cNvSpPr txBox="1"/>
            <p:nvPr/>
          </p:nvSpPr>
          <p:spPr>
            <a:xfrm>
              <a:off x="4114798" y="4470396"/>
              <a:ext cx="480535" cy="369332"/>
            </a:xfrm>
            <a:prstGeom prst="rect">
              <a:avLst/>
            </a:prstGeom>
            <a:noFill/>
            <a:ln w="19050">
              <a:solidFill>
                <a:schemeClr val="tx1"/>
              </a:solidFill>
            </a:ln>
          </p:spPr>
          <p:txBody>
            <a:bodyPr wrap="none" lIns="180000" rIns="180000" rtlCol="0">
              <a:spAutoFit/>
            </a:bodyPr>
            <a:lstStyle/>
            <a:p>
              <a:r>
                <a:rPr lang="en-US" altLang="ja-JP"/>
                <a:t>1</a:t>
              </a:r>
              <a:endParaRPr kumimoji="1" lang="ja-JP" altLang="en-US"/>
            </a:p>
          </p:txBody>
        </p:sp>
        <p:sp>
          <p:nvSpPr>
            <p:cNvPr id="53" name="テキスト ボックス 52">
              <a:extLst>
                <a:ext uri="{FF2B5EF4-FFF2-40B4-BE49-F238E27FC236}">
                  <a16:creationId xmlns:a16="http://schemas.microsoft.com/office/drawing/2014/main" xmlns="" id="{EE024804-CDFE-7340-AE4C-A23745AB6AAB}"/>
                </a:ext>
              </a:extLst>
            </p:cNvPr>
            <p:cNvSpPr txBox="1"/>
            <p:nvPr/>
          </p:nvSpPr>
          <p:spPr>
            <a:xfrm>
              <a:off x="4114798" y="4840507"/>
              <a:ext cx="480535" cy="369332"/>
            </a:xfrm>
            <a:prstGeom prst="rect">
              <a:avLst/>
            </a:prstGeom>
            <a:noFill/>
            <a:ln w="19050">
              <a:solidFill>
                <a:schemeClr val="tx1"/>
              </a:solidFill>
            </a:ln>
          </p:spPr>
          <p:txBody>
            <a:bodyPr wrap="none" lIns="180000" rIns="180000" rtlCol="0">
              <a:spAutoFit/>
            </a:bodyPr>
            <a:lstStyle/>
            <a:p>
              <a:r>
                <a:rPr lang="en-US" altLang="ja-JP"/>
                <a:t>0</a:t>
              </a:r>
              <a:endParaRPr kumimoji="1" lang="ja-JP" altLang="en-US"/>
            </a:p>
          </p:txBody>
        </p:sp>
        <p:sp>
          <p:nvSpPr>
            <p:cNvPr id="54" name="テキスト ボックス 53">
              <a:extLst>
                <a:ext uri="{FF2B5EF4-FFF2-40B4-BE49-F238E27FC236}">
                  <a16:creationId xmlns:a16="http://schemas.microsoft.com/office/drawing/2014/main" xmlns="" id="{0D034481-9B1D-264D-8DC3-5A08C176E298}"/>
                </a:ext>
              </a:extLst>
            </p:cNvPr>
            <p:cNvSpPr txBox="1"/>
            <p:nvPr/>
          </p:nvSpPr>
          <p:spPr>
            <a:xfrm>
              <a:off x="4114798" y="5210618"/>
              <a:ext cx="480535" cy="369332"/>
            </a:xfrm>
            <a:prstGeom prst="rect">
              <a:avLst/>
            </a:prstGeom>
            <a:noFill/>
            <a:ln w="19050">
              <a:solidFill>
                <a:schemeClr val="tx1"/>
              </a:solidFill>
            </a:ln>
          </p:spPr>
          <p:txBody>
            <a:bodyPr wrap="none" lIns="180000" rIns="180000" rtlCol="0">
              <a:spAutoFit/>
            </a:bodyPr>
            <a:lstStyle/>
            <a:p>
              <a:r>
                <a:rPr kumimoji="1" lang="ja-JP" altLang="en-US"/>
                <a:t>：</a:t>
              </a:r>
            </a:p>
          </p:txBody>
        </p:sp>
        <p:sp>
          <p:nvSpPr>
            <p:cNvPr id="55" name="テキスト ボックス 54">
              <a:extLst>
                <a:ext uri="{FF2B5EF4-FFF2-40B4-BE49-F238E27FC236}">
                  <a16:creationId xmlns:a16="http://schemas.microsoft.com/office/drawing/2014/main" xmlns="" id="{C98E78ED-0F6A-7F4A-B99D-3CE8FE665396}"/>
                </a:ext>
              </a:extLst>
            </p:cNvPr>
            <p:cNvSpPr txBox="1"/>
            <p:nvPr/>
          </p:nvSpPr>
          <p:spPr>
            <a:xfrm>
              <a:off x="4114798" y="5580729"/>
              <a:ext cx="480535" cy="369332"/>
            </a:xfrm>
            <a:prstGeom prst="rect">
              <a:avLst/>
            </a:prstGeom>
            <a:noFill/>
            <a:ln w="19050">
              <a:solidFill>
                <a:schemeClr val="tx1"/>
              </a:solidFill>
            </a:ln>
          </p:spPr>
          <p:txBody>
            <a:bodyPr wrap="none" lIns="180000" rIns="180000" rtlCol="0">
              <a:spAutoFit/>
            </a:bodyPr>
            <a:lstStyle/>
            <a:p>
              <a:r>
                <a:rPr kumimoji="1" lang="ja-JP" altLang="en-US"/>
                <a:t>：</a:t>
              </a:r>
            </a:p>
          </p:txBody>
        </p:sp>
      </p:grpSp>
      <p:sp>
        <p:nvSpPr>
          <p:cNvPr id="31" name="角丸四角形 30">
            <a:extLst>
              <a:ext uri="{FF2B5EF4-FFF2-40B4-BE49-F238E27FC236}">
                <a16:creationId xmlns:a16="http://schemas.microsoft.com/office/drawing/2014/main" xmlns="" id="{CA565B4F-4446-034E-A29E-9309C108FB3B}"/>
              </a:ext>
            </a:extLst>
          </p:cNvPr>
          <p:cNvSpPr/>
          <p:nvPr/>
        </p:nvSpPr>
        <p:spPr>
          <a:xfrm>
            <a:off x="3384969" y="3919752"/>
            <a:ext cx="1002608" cy="2653605"/>
          </a:xfrm>
          <a:prstGeom prst="roundRect">
            <a:avLst/>
          </a:prstGeom>
          <a:noFill/>
          <a:ln w="28575">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35" name="グループ化 34">
            <a:extLst>
              <a:ext uri="{FF2B5EF4-FFF2-40B4-BE49-F238E27FC236}">
                <a16:creationId xmlns:a16="http://schemas.microsoft.com/office/drawing/2014/main" xmlns="" id="{E9558D97-61E2-7D46-8585-9573C4206DD0}"/>
              </a:ext>
            </a:extLst>
          </p:cNvPr>
          <p:cNvGrpSpPr/>
          <p:nvPr/>
        </p:nvGrpSpPr>
        <p:grpSpPr>
          <a:xfrm>
            <a:off x="4387578" y="4072151"/>
            <a:ext cx="2486126" cy="1174403"/>
            <a:chOff x="2284548" y="4078515"/>
            <a:chExt cx="2468881" cy="1052219"/>
          </a:xfrm>
        </p:grpSpPr>
        <p:sp>
          <p:nvSpPr>
            <p:cNvPr id="56" name="角丸四角形 55">
              <a:extLst>
                <a:ext uri="{FF2B5EF4-FFF2-40B4-BE49-F238E27FC236}">
                  <a16:creationId xmlns:a16="http://schemas.microsoft.com/office/drawing/2014/main" xmlns="" id="{55AFB62B-5AAF-3E44-B90F-329FCF082AD7}"/>
                </a:ext>
              </a:extLst>
            </p:cNvPr>
            <p:cNvSpPr/>
            <p:nvPr/>
          </p:nvSpPr>
          <p:spPr>
            <a:xfrm>
              <a:off x="3940629" y="4078515"/>
              <a:ext cx="812800" cy="406400"/>
            </a:xfrm>
            <a:prstGeom prst="roundRect">
              <a:avLst/>
            </a:prstGeom>
            <a:noFill/>
            <a:ln w="28575">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34" name="直線矢印コネクタ 33">
              <a:extLst>
                <a:ext uri="{FF2B5EF4-FFF2-40B4-BE49-F238E27FC236}">
                  <a16:creationId xmlns:a16="http://schemas.microsoft.com/office/drawing/2014/main" xmlns="" id="{0F6EC0CA-8EFD-C94D-9FA0-B640899C4622}"/>
                </a:ext>
              </a:extLst>
            </p:cNvPr>
            <p:cNvCxnSpPr>
              <a:cxnSpLocks/>
              <a:stCxn id="31" idx="3"/>
              <a:endCxn id="56" idx="1"/>
            </p:cNvCxnSpPr>
            <p:nvPr/>
          </p:nvCxnSpPr>
          <p:spPr>
            <a:xfrm flipV="1">
              <a:off x="2284548" y="4281715"/>
              <a:ext cx="1656082" cy="849019"/>
            </a:xfrm>
            <a:prstGeom prst="straightConnector1">
              <a:avLst/>
            </a:prstGeom>
            <a:ln>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grpSp>
      <p:grpSp>
        <p:nvGrpSpPr>
          <p:cNvPr id="60" name="グループ化 59">
            <a:extLst>
              <a:ext uri="{FF2B5EF4-FFF2-40B4-BE49-F238E27FC236}">
                <a16:creationId xmlns:a16="http://schemas.microsoft.com/office/drawing/2014/main" xmlns="" id="{62E73574-C6C7-0C4B-8E76-95E339D09DE2}"/>
              </a:ext>
            </a:extLst>
          </p:cNvPr>
          <p:cNvGrpSpPr/>
          <p:nvPr/>
        </p:nvGrpSpPr>
        <p:grpSpPr>
          <a:xfrm>
            <a:off x="4337966" y="4528108"/>
            <a:ext cx="2535738" cy="729350"/>
            <a:chOff x="2232422" y="4078515"/>
            <a:chExt cx="2521007" cy="674063"/>
          </a:xfrm>
        </p:grpSpPr>
        <p:sp>
          <p:nvSpPr>
            <p:cNvPr id="61" name="角丸四角形 60">
              <a:extLst>
                <a:ext uri="{FF2B5EF4-FFF2-40B4-BE49-F238E27FC236}">
                  <a16:creationId xmlns:a16="http://schemas.microsoft.com/office/drawing/2014/main" xmlns="" id="{6AC4F7F3-7B38-0C42-9EB8-F8C4412C8CC0}"/>
                </a:ext>
              </a:extLst>
            </p:cNvPr>
            <p:cNvSpPr/>
            <p:nvPr/>
          </p:nvSpPr>
          <p:spPr>
            <a:xfrm>
              <a:off x="3940629" y="4078515"/>
              <a:ext cx="812800" cy="406400"/>
            </a:xfrm>
            <a:prstGeom prst="roundRect">
              <a:avLst/>
            </a:prstGeom>
            <a:noFill/>
            <a:ln w="28575">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62" name="直線矢印コネクタ 61">
              <a:extLst>
                <a:ext uri="{FF2B5EF4-FFF2-40B4-BE49-F238E27FC236}">
                  <a16:creationId xmlns:a16="http://schemas.microsoft.com/office/drawing/2014/main" xmlns="" id="{F57A6E76-30C5-5041-B011-92C6D61C1D81}"/>
                </a:ext>
              </a:extLst>
            </p:cNvPr>
            <p:cNvCxnSpPr>
              <a:cxnSpLocks/>
              <a:stCxn id="31" idx="3"/>
              <a:endCxn id="61" idx="1"/>
            </p:cNvCxnSpPr>
            <p:nvPr/>
          </p:nvCxnSpPr>
          <p:spPr>
            <a:xfrm flipV="1">
              <a:off x="2232422" y="4281715"/>
              <a:ext cx="1708207" cy="470863"/>
            </a:xfrm>
            <a:prstGeom prst="straightConnector1">
              <a:avLst/>
            </a:prstGeom>
            <a:ln>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grpSp>
      <p:grpSp>
        <p:nvGrpSpPr>
          <p:cNvPr id="67" name="グループ化 66">
            <a:extLst>
              <a:ext uri="{FF2B5EF4-FFF2-40B4-BE49-F238E27FC236}">
                <a16:creationId xmlns:a16="http://schemas.microsoft.com/office/drawing/2014/main" xmlns="" id="{A4484FF7-EA73-0548-8831-1BC7CB68F0D6}"/>
              </a:ext>
            </a:extLst>
          </p:cNvPr>
          <p:cNvGrpSpPr/>
          <p:nvPr/>
        </p:nvGrpSpPr>
        <p:grpSpPr>
          <a:xfrm>
            <a:off x="4337966" y="4958652"/>
            <a:ext cx="2535738" cy="450079"/>
            <a:chOff x="2722599" y="4078515"/>
            <a:chExt cx="2016316" cy="406400"/>
          </a:xfrm>
        </p:grpSpPr>
        <p:sp>
          <p:nvSpPr>
            <p:cNvPr id="68" name="角丸四角形 67">
              <a:extLst>
                <a:ext uri="{FF2B5EF4-FFF2-40B4-BE49-F238E27FC236}">
                  <a16:creationId xmlns:a16="http://schemas.microsoft.com/office/drawing/2014/main" xmlns="" id="{805B012E-2136-154C-82C2-6E2FD77524AD}"/>
                </a:ext>
              </a:extLst>
            </p:cNvPr>
            <p:cNvSpPr/>
            <p:nvPr/>
          </p:nvSpPr>
          <p:spPr>
            <a:xfrm>
              <a:off x="4081068" y="4078515"/>
              <a:ext cx="657847" cy="406400"/>
            </a:xfrm>
            <a:prstGeom prst="roundRect">
              <a:avLst/>
            </a:prstGeom>
            <a:noFill/>
            <a:ln w="28575">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69" name="直線矢印コネクタ 68">
              <a:extLst>
                <a:ext uri="{FF2B5EF4-FFF2-40B4-BE49-F238E27FC236}">
                  <a16:creationId xmlns:a16="http://schemas.microsoft.com/office/drawing/2014/main" xmlns="" id="{2028012F-9CAA-DA40-ABF4-2AD75F4A6822}"/>
                </a:ext>
              </a:extLst>
            </p:cNvPr>
            <p:cNvCxnSpPr>
              <a:cxnSpLocks/>
              <a:stCxn id="31" idx="3"/>
              <a:endCxn id="68" idx="1"/>
            </p:cNvCxnSpPr>
            <p:nvPr/>
          </p:nvCxnSpPr>
          <p:spPr>
            <a:xfrm flipV="1">
              <a:off x="2722599" y="4281715"/>
              <a:ext cx="1358469" cy="58618"/>
            </a:xfrm>
            <a:prstGeom prst="straightConnector1">
              <a:avLst/>
            </a:prstGeom>
            <a:ln>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grpSp>
      <p:sp>
        <p:nvSpPr>
          <p:cNvPr id="15" name="テキスト ボックス 14">
            <a:extLst>
              <a:ext uri="{FF2B5EF4-FFF2-40B4-BE49-F238E27FC236}">
                <a16:creationId xmlns:a16="http://schemas.microsoft.com/office/drawing/2014/main" xmlns="" id="{9DC0DA01-9E49-4157-A396-FF0577DC68AA}"/>
              </a:ext>
            </a:extLst>
          </p:cNvPr>
          <p:cNvSpPr txBox="1"/>
          <p:nvPr/>
        </p:nvSpPr>
        <p:spPr>
          <a:xfrm>
            <a:off x="827313" y="1758889"/>
            <a:ext cx="10748160" cy="1384995"/>
          </a:xfrm>
          <a:prstGeom prst="rect">
            <a:avLst/>
          </a:prstGeom>
          <a:noFill/>
        </p:spPr>
        <p:txBody>
          <a:bodyPr wrap="square" rtlCol="0">
            <a:spAutoFit/>
          </a:bodyPr>
          <a:lstStyle/>
          <a:p>
            <a:pPr marL="457200" indent="-457200">
              <a:buFont typeface="Arial" panose="020B0604020202020204" pitchFamily="34" charset="0"/>
              <a:buChar char="•"/>
            </a:pPr>
            <a:r>
              <a:rPr lang="en-US" altLang="ja-JP" sz="2800"/>
              <a:t>B</a:t>
            </a:r>
            <a:r>
              <a:rPr kumimoji="1" lang="en-US" altLang="ja-JP" sz="2800"/>
              <a:t>inary </a:t>
            </a:r>
            <a:r>
              <a:rPr lang="en-US" altLang="ja-JP" sz="2800"/>
              <a:t>R</a:t>
            </a:r>
            <a:r>
              <a:rPr kumimoji="1" lang="en-US" altLang="ja-JP" sz="2800"/>
              <a:t>elevance (BR) is a multilabel classification method, which learns a binary model for each label independently of the rest.</a:t>
            </a:r>
            <a:endParaRPr kumimoji="1" lang="en-US" altLang="ja-JP" sz="2400"/>
          </a:p>
          <a:p>
            <a:pPr marL="457200" indent="-457200">
              <a:buFont typeface="Arial" panose="020B0604020202020204" pitchFamily="34" charset="0"/>
              <a:buChar char="•"/>
            </a:pPr>
            <a:r>
              <a:rPr lang="en-US" altLang="ja-JP" sz="2800"/>
              <a:t>This method does not model  the co-occurrence relationships. </a:t>
            </a:r>
            <a:endParaRPr lang="en" altLang="ja-JP" sz="2800"/>
          </a:p>
        </p:txBody>
      </p:sp>
      <p:sp>
        <p:nvSpPr>
          <p:cNvPr id="17" name="テキスト ボックス 16">
            <a:extLst>
              <a:ext uri="{FF2B5EF4-FFF2-40B4-BE49-F238E27FC236}">
                <a16:creationId xmlns:a16="http://schemas.microsoft.com/office/drawing/2014/main" xmlns="" id="{9E9EE1EE-0884-EFA1-2693-1C881A03BDD3}"/>
              </a:ext>
            </a:extLst>
          </p:cNvPr>
          <p:cNvSpPr txBox="1"/>
          <p:nvPr/>
        </p:nvSpPr>
        <p:spPr>
          <a:xfrm>
            <a:off x="2747468" y="3479478"/>
            <a:ext cx="2575351" cy="369332"/>
          </a:xfrm>
          <a:prstGeom prst="rect">
            <a:avLst/>
          </a:prstGeom>
          <a:noFill/>
        </p:spPr>
        <p:txBody>
          <a:bodyPr wrap="square" rtlCol="0">
            <a:spAutoFit/>
          </a:bodyPr>
          <a:lstStyle/>
          <a:p>
            <a:r>
              <a:rPr kumimoji="1" lang="en-US" altLang="ja-JP"/>
              <a:t>Vectorized sentence</a:t>
            </a:r>
            <a:endParaRPr kumimoji="1" lang="ja-JP" altLang="en-US"/>
          </a:p>
        </p:txBody>
      </p:sp>
      <p:sp>
        <p:nvSpPr>
          <p:cNvPr id="18" name="テキスト ボックス 17">
            <a:extLst>
              <a:ext uri="{FF2B5EF4-FFF2-40B4-BE49-F238E27FC236}">
                <a16:creationId xmlns:a16="http://schemas.microsoft.com/office/drawing/2014/main" xmlns="" id="{854AE746-88D8-8491-A36F-69AE031AEC84}"/>
              </a:ext>
            </a:extLst>
          </p:cNvPr>
          <p:cNvSpPr txBox="1"/>
          <p:nvPr/>
        </p:nvSpPr>
        <p:spPr>
          <a:xfrm>
            <a:off x="5221403" y="3543435"/>
            <a:ext cx="3075536" cy="369332"/>
          </a:xfrm>
          <a:prstGeom prst="rect">
            <a:avLst/>
          </a:prstGeom>
          <a:noFill/>
        </p:spPr>
        <p:txBody>
          <a:bodyPr wrap="square" rtlCol="0">
            <a:spAutoFit/>
          </a:bodyPr>
          <a:lstStyle/>
          <a:p>
            <a:r>
              <a:rPr lang="en-US" altLang="ja-JP"/>
              <a:t>Modification candidates</a:t>
            </a:r>
            <a:endParaRPr kumimoji="1" lang="ja-JP" altLang="en-US"/>
          </a:p>
        </p:txBody>
      </p:sp>
    </p:spTree>
    <p:extLst>
      <p:ext uri="{BB962C8B-B14F-4D97-AF65-F5344CB8AC3E}">
        <p14:creationId xmlns:p14="http://schemas.microsoft.com/office/powerpoint/2010/main" val="1046100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linds(horizontal)">
                                      <p:cBhvr>
                                        <p:cTn id="7" dur="500"/>
                                        <p:tgtEl>
                                          <p:spTgt spid="32"/>
                                        </p:tgtEl>
                                      </p:cBhvr>
                                    </p:animEffect>
                                  </p:childTnLst>
                                </p:cTn>
                              </p:par>
                            </p:childTnLst>
                          </p:cTn>
                        </p:par>
                        <p:par>
                          <p:cTn id="8" fill="hold">
                            <p:stCondLst>
                              <p:cond delay="500"/>
                            </p:stCondLst>
                            <p:childTnLst>
                              <p:par>
                                <p:cTn id="9" presetID="3" presetClass="entr" presetSubtype="10" fill="hold" grpId="0" nodeType="afterEffect">
                                  <p:stCondLst>
                                    <p:cond delay="1000"/>
                                  </p:stCondLst>
                                  <p:childTnLst>
                                    <p:set>
                                      <p:cBhvr>
                                        <p:cTn id="10" dur="1" fill="hold">
                                          <p:stCondLst>
                                            <p:cond delay="0"/>
                                          </p:stCondLst>
                                        </p:cTn>
                                        <p:tgtEl>
                                          <p:spTgt spid="31"/>
                                        </p:tgtEl>
                                        <p:attrNameLst>
                                          <p:attrName>style.visibility</p:attrName>
                                        </p:attrNameLst>
                                      </p:cBhvr>
                                      <p:to>
                                        <p:strVal val="visible"/>
                                      </p:to>
                                    </p:set>
                                    <p:animEffect transition="in" filter="blinds(horizontal)">
                                      <p:cBhvr>
                                        <p:cTn id="11" dur="500"/>
                                        <p:tgtEl>
                                          <p:spTgt spid="31"/>
                                        </p:tgtEl>
                                      </p:cBhvr>
                                    </p:animEffect>
                                  </p:childTnLst>
                                </p:cTn>
                              </p:par>
                            </p:childTnLst>
                          </p:cTn>
                        </p:par>
                        <p:par>
                          <p:cTn id="12" fill="hold">
                            <p:stCondLst>
                              <p:cond delay="2000"/>
                            </p:stCondLst>
                            <p:childTnLst>
                              <p:par>
                                <p:cTn id="13" presetID="22" presetClass="entr" presetSubtype="8" fill="hold" nodeType="after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wipe(left)">
                                      <p:cBhvr>
                                        <p:cTn id="15" dur="500"/>
                                        <p:tgtEl>
                                          <p:spTgt spid="35"/>
                                        </p:tgtEl>
                                      </p:cBhvr>
                                    </p:animEffect>
                                  </p:childTnLst>
                                </p:cTn>
                              </p:par>
                            </p:childTnLst>
                          </p:cTn>
                        </p:par>
                        <p:par>
                          <p:cTn id="16" fill="hold">
                            <p:stCondLst>
                              <p:cond delay="2500"/>
                            </p:stCondLst>
                            <p:childTnLst>
                              <p:par>
                                <p:cTn id="17" presetID="3" presetClass="exit" presetSubtype="10" fill="hold" nodeType="afterEffect">
                                  <p:stCondLst>
                                    <p:cond delay="1500"/>
                                  </p:stCondLst>
                                  <p:childTnLst>
                                    <p:animEffect transition="out" filter="blinds(horizontal)">
                                      <p:cBhvr>
                                        <p:cTn id="18" dur="500"/>
                                        <p:tgtEl>
                                          <p:spTgt spid="35"/>
                                        </p:tgtEl>
                                      </p:cBhvr>
                                    </p:animEffect>
                                    <p:set>
                                      <p:cBhvr>
                                        <p:cTn id="19" dur="1" fill="hold">
                                          <p:stCondLst>
                                            <p:cond delay="499"/>
                                          </p:stCondLst>
                                        </p:cTn>
                                        <p:tgtEl>
                                          <p:spTgt spid="35"/>
                                        </p:tgtEl>
                                        <p:attrNameLst>
                                          <p:attrName>style.visibility</p:attrName>
                                        </p:attrNameLst>
                                      </p:cBhvr>
                                      <p:to>
                                        <p:strVal val="hidden"/>
                                      </p:to>
                                    </p:set>
                                  </p:childTnLst>
                                </p:cTn>
                              </p:par>
                            </p:childTnLst>
                          </p:cTn>
                        </p:par>
                        <p:par>
                          <p:cTn id="20" fill="hold">
                            <p:stCondLst>
                              <p:cond delay="4500"/>
                            </p:stCondLst>
                            <p:childTnLst>
                              <p:par>
                                <p:cTn id="21" presetID="22" presetClass="entr" presetSubtype="8" fill="hold" nodeType="afterEffect">
                                  <p:stCondLst>
                                    <p:cond delay="0"/>
                                  </p:stCondLst>
                                  <p:childTnLst>
                                    <p:set>
                                      <p:cBhvr>
                                        <p:cTn id="22" dur="1" fill="hold">
                                          <p:stCondLst>
                                            <p:cond delay="0"/>
                                          </p:stCondLst>
                                        </p:cTn>
                                        <p:tgtEl>
                                          <p:spTgt spid="60"/>
                                        </p:tgtEl>
                                        <p:attrNameLst>
                                          <p:attrName>style.visibility</p:attrName>
                                        </p:attrNameLst>
                                      </p:cBhvr>
                                      <p:to>
                                        <p:strVal val="visible"/>
                                      </p:to>
                                    </p:set>
                                    <p:animEffect transition="in" filter="wipe(left)">
                                      <p:cBhvr>
                                        <p:cTn id="23" dur="500"/>
                                        <p:tgtEl>
                                          <p:spTgt spid="60"/>
                                        </p:tgtEl>
                                      </p:cBhvr>
                                    </p:animEffect>
                                  </p:childTnLst>
                                </p:cTn>
                              </p:par>
                            </p:childTnLst>
                          </p:cTn>
                        </p:par>
                        <p:par>
                          <p:cTn id="24" fill="hold">
                            <p:stCondLst>
                              <p:cond delay="5000"/>
                            </p:stCondLst>
                            <p:childTnLst>
                              <p:par>
                                <p:cTn id="25" presetID="3" presetClass="exit" presetSubtype="10" fill="hold" nodeType="afterEffect">
                                  <p:stCondLst>
                                    <p:cond delay="1500"/>
                                  </p:stCondLst>
                                  <p:childTnLst>
                                    <p:animEffect transition="out" filter="blinds(horizontal)">
                                      <p:cBhvr>
                                        <p:cTn id="26" dur="500"/>
                                        <p:tgtEl>
                                          <p:spTgt spid="60"/>
                                        </p:tgtEl>
                                      </p:cBhvr>
                                    </p:animEffect>
                                    <p:set>
                                      <p:cBhvr>
                                        <p:cTn id="27" dur="1" fill="hold">
                                          <p:stCondLst>
                                            <p:cond delay="499"/>
                                          </p:stCondLst>
                                        </p:cTn>
                                        <p:tgtEl>
                                          <p:spTgt spid="60"/>
                                        </p:tgtEl>
                                        <p:attrNameLst>
                                          <p:attrName>style.visibility</p:attrName>
                                        </p:attrNameLst>
                                      </p:cBhvr>
                                      <p:to>
                                        <p:strVal val="hidden"/>
                                      </p:to>
                                    </p:set>
                                  </p:childTnLst>
                                </p:cTn>
                              </p:par>
                            </p:childTnLst>
                          </p:cTn>
                        </p:par>
                        <p:par>
                          <p:cTn id="28" fill="hold">
                            <p:stCondLst>
                              <p:cond delay="7000"/>
                            </p:stCondLst>
                            <p:childTnLst>
                              <p:par>
                                <p:cTn id="29" presetID="22" presetClass="entr" presetSubtype="8" fill="hold" nodeType="afterEffect">
                                  <p:stCondLst>
                                    <p:cond delay="0"/>
                                  </p:stCondLst>
                                  <p:childTnLst>
                                    <p:set>
                                      <p:cBhvr>
                                        <p:cTn id="30" dur="1" fill="hold">
                                          <p:stCondLst>
                                            <p:cond delay="0"/>
                                          </p:stCondLst>
                                        </p:cTn>
                                        <p:tgtEl>
                                          <p:spTgt spid="67"/>
                                        </p:tgtEl>
                                        <p:attrNameLst>
                                          <p:attrName>style.visibility</p:attrName>
                                        </p:attrNameLst>
                                      </p:cBhvr>
                                      <p:to>
                                        <p:strVal val="visible"/>
                                      </p:to>
                                    </p:set>
                                    <p:animEffect transition="in" filter="wipe(left)">
                                      <p:cBhvr>
                                        <p:cTn id="31"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F2301942-25EF-F2CA-40B2-34FED88DB32F}"/>
              </a:ext>
            </a:extLst>
          </p:cNvPr>
          <p:cNvSpPr>
            <a:spLocks noGrp="1"/>
          </p:cNvSpPr>
          <p:nvPr>
            <p:ph type="title"/>
          </p:nvPr>
        </p:nvSpPr>
        <p:spPr/>
        <p:txBody>
          <a:bodyPr/>
          <a:lstStyle/>
          <a:p>
            <a:r>
              <a:rPr kumimoji="1" lang="en-US" altLang="ja-JP"/>
              <a:t>The four methods evaluated in this paper</a:t>
            </a:r>
            <a:endParaRPr kumimoji="1" lang="ja-JP" altLang="en-US"/>
          </a:p>
        </p:txBody>
      </p:sp>
      <p:sp>
        <p:nvSpPr>
          <p:cNvPr id="3" name="コンテンツ プレースホルダー 2">
            <a:extLst>
              <a:ext uri="{FF2B5EF4-FFF2-40B4-BE49-F238E27FC236}">
                <a16:creationId xmlns:a16="http://schemas.microsoft.com/office/drawing/2014/main" xmlns="" id="{6EDAFDF1-89E9-5158-2799-3669F4922C35}"/>
              </a:ext>
            </a:extLst>
          </p:cNvPr>
          <p:cNvSpPr>
            <a:spLocks noGrp="1"/>
          </p:cNvSpPr>
          <p:nvPr>
            <p:ph idx="1"/>
          </p:nvPr>
        </p:nvSpPr>
        <p:spPr/>
        <p:txBody>
          <a:bodyPr/>
          <a:lstStyle/>
          <a:p>
            <a:r>
              <a:rPr kumimoji="1" lang="en-US" altLang="ja-JP"/>
              <a:t>Previous</a:t>
            </a:r>
            <a:r>
              <a:rPr lang="ja-JP" altLang="en-US"/>
              <a:t> </a:t>
            </a:r>
            <a:r>
              <a:rPr lang="en-US" altLang="ja-JP"/>
              <a:t>study</a:t>
            </a:r>
          </a:p>
          <a:p>
            <a:pPr lvl="1"/>
            <a:r>
              <a:rPr lang="en-US" altLang="ja-JP" sz="2800"/>
              <a:t>Neural Network(NN)</a:t>
            </a:r>
          </a:p>
          <a:p>
            <a:pPr lvl="1"/>
            <a:endParaRPr lang="en-US" altLang="ja-JP" sz="2800">
              <a:solidFill>
                <a:schemeClr val="bg1">
                  <a:lumMod val="75000"/>
                </a:schemeClr>
              </a:solidFill>
            </a:endParaRPr>
          </a:p>
          <a:p>
            <a:r>
              <a:rPr lang="ja-JP" altLang="en-US"/>
              <a:t> </a:t>
            </a:r>
            <a:r>
              <a:rPr lang="en" altLang="ja-JP"/>
              <a:t>Basic Methods for Handling Multilabel Classification</a:t>
            </a:r>
          </a:p>
          <a:p>
            <a:pPr lvl="1"/>
            <a:r>
              <a:rPr lang="en-US" altLang="ja-JP" sz="2800"/>
              <a:t>Binary Relevance </a:t>
            </a:r>
            <a:r>
              <a:rPr lang="ja-JP" altLang="en-US" sz="2800"/>
              <a:t>（</a:t>
            </a:r>
            <a:r>
              <a:rPr lang="en-US" altLang="ja-JP" sz="2800"/>
              <a:t>BR</a:t>
            </a:r>
            <a:r>
              <a:rPr lang="ja-JP" altLang="en-US" sz="2800"/>
              <a:t>）</a:t>
            </a:r>
            <a:r>
              <a:rPr lang="en-US" altLang="ja-JP" sz="2800"/>
              <a:t>method</a:t>
            </a:r>
          </a:p>
          <a:p>
            <a:pPr lvl="1"/>
            <a:endParaRPr lang="en" altLang="ja-JP" sz="2800"/>
          </a:p>
          <a:p>
            <a:r>
              <a:rPr lang="en-US" altLang="ja-JP"/>
              <a:t>Methods using co-occurrence relationships</a:t>
            </a:r>
          </a:p>
          <a:p>
            <a:pPr lvl="1"/>
            <a:r>
              <a:rPr lang="en-US" altLang="ja-JP" sz="2800"/>
              <a:t>Label Powerset</a:t>
            </a:r>
            <a:r>
              <a:rPr lang="ja-JP" altLang="en-US" sz="2800"/>
              <a:t>（</a:t>
            </a:r>
            <a:r>
              <a:rPr lang="en-US" altLang="ja-JP" sz="2800"/>
              <a:t>LP</a:t>
            </a:r>
            <a:r>
              <a:rPr lang="ja-JP" altLang="en-US" sz="2800"/>
              <a:t>）</a:t>
            </a:r>
            <a:r>
              <a:rPr lang="en-US" altLang="ja-JP" sz="2800"/>
              <a:t>method</a:t>
            </a:r>
          </a:p>
          <a:p>
            <a:pPr lvl="1"/>
            <a:r>
              <a:rPr lang="en-US" altLang="ja-JP" sz="2800"/>
              <a:t>Random k-</a:t>
            </a:r>
            <a:r>
              <a:rPr lang="en-US" altLang="ja-JP" sz="2800" err="1"/>
              <a:t>Labelsets</a:t>
            </a:r>
            <a:r>
              <a:rPr lang="ja-JP" altLang="en-US" sz="2800"/>
              <a:t>（</a:t>
            </a:r>
            <a:r>
              <a:rPr lang="en-US" altLang="ja-JP" sz="2800"/>
              <a:t>RAkEL</a:t>
            </a:r>
            <a:r>
              <a:rPr lang="ja-JP" altLang="en-US" sz="2800"/>
              <a:t>）</a:t>
            </a:r>
            <a:r>
              <a:rPr lang="en-US" altLang="ja-JP" sz="2800"/>
              <a:t>methods</a:t>
            </a:r>
          </a:p>
          <a:p>
            <a:endParaRPr kumimoji="1" lang="en" altLang="ja-JP"/>
          </a:p>
          <a:p>
            <a:endParaRPr kumimoji="1" lang="ja-JP" altLang="en-US"/>
          </a:p>
        </p:txBody>
      </p:sp>
      <p:sp>
        <p:nvSpPr>
          <p:cNvPr id="4" name="スライド番号プレースホルダー 3">
            <a:extLst>
              <a:ext uri="{FF2B5EF4-FFF2-40B4-BE49-F238E27FC236}">
                <a16:creationId xmlns:a16="http://schemas.microsoft.com/office/drawing/2014/main" xmlns="" id="{81B2AA96-9CA9-4145-B2F3-3942D4C6D87B}"/>
              </a:ext>
            </a:extLst>
          </p:cNvPr>
          <p:cNvSpPr>
            <a:spLocks noGrp="1"/>
          </p:cNvSpPr>
          <p:nvPr>
            <p:ph type="sldNum" sz="quarter" idx="12"/>
          </p:nvPr>
        </p:nvSpPr>
        <p:spPr/>
        <p:txBody>
          <a:bodyPr/>
          <a:lstStyle/>
          <a:p>
            <a:fld id="{F9BA76D3-88A3-DA45-AE06-80407E9C01DD}" type="slidenum">
              <a:rPr kumimoji="1" lang="ja-JP" altLang="en-US" smtClean="0"/>
              <a:t>13</a:t>
            </a:fld>
            <a:endParaRPr kumimoji="1" lang="ja-JP" altLang="en-US"/>
          </a:p>
        </p:txBody>
      </p:sp>
      <p:sp>
        <p:nvSpPr>
          <p:cNvPr id="5" name="正方形/長方形 4">
            <a:extLst>
              <a:ext uri="{FF2B5EF4-FFF2-40B4-BE49-F238E27FC236}">
                <a16:creationId xmlns:a16="http://schemas.microsoft.com/office/drawing/2014/main" xmlns="" id="{746AA463-5537-9BC6-3AA9-50EBF05178AD}"/>
              </a:ext>
            </a:extLst>
          </p:cNvPr>
          <p:cNvSpPr/>
          <p:nvPr/>
        </p:nvSpPr>
        <p:spPr>
          <a:xfrm>
            <a:off x="1028700" y="4873336"/>
            <a:ext cx="4831773" cy="519546"/>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932390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27">
            <a:extLst>
              <a:ext uri="{FF2B5EF4-FFF2-40B4-BE49-F238E27FC236}">
                <a16:creationId xmlns:a16="http://schemas.microsoft.com/office/drawing/2014/main" xmlns="" id="{E775CB69-9508-473D-98B1-649BC09CA400}"/>
              </a:ext>
            </a:extLst>
          </p:cNvPr>
          <p:cNvSpPr/>
          <p:nvPr/>
        </p:nvSpPr>
        <p:spPr>
          <a:xfrm>
            <a:off x="837947" y="3502920"/>
            <a:ext cx="640689" cy="2699658"/>
          </a:xfrm>
          <a:prstGeom prst="roundRect">
            <a:avLst/>
          </a:prstGeom>
          <a:ln>
            <a:solidFill>
              <a:srgbClr val="FF000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en-US" altLang="ja-JP" sz="1000"/>
          </a:p>
          <a:p>
            <a:pPr algn="ctr"/>
            <a:endParaRPr lang="en-US" altLang="ja-JP" sz="1000"/>
          </a:p>
          <a:p>
            <a:pPr algn="ctr"/>
            <a:endParaRPr kumimoji="1" lang="en-US" altLang="ja-JP" sz="1000"/>
          </a:p>
          <a:p>
            <a:pPr algn="ctr"/>
            <a:endParaRPr lang="en-US" altLang="ja-JP" sz="1000"/>
          </a:p>
          <a:p>
            <a:pPr algn="ctr"/>
            <a:endParaRPr kumimoji="1" lang="en-US" altLang="ja-JP" sz="1000"/>
          </a:p>
          <a:p>
            <a:pPr algn="ctr"/>
            <a:endParaRPr lang="en-US" altLang="ja-JP" sz="1000"/>
          </a:p>
          <a:p>
            <a:pPr algn="ctr"/>
            <a:endParaRPr kumimoji="1" lang="en-US" altLang="ja-JP" sz="1000"/>
          </a:p>
          <a:p>
            <a:pPr algn="ctr"/>
            <a:endParaRPr lang="en-US" altLang="ja-JP" sz="1000"/>
          </a:p>
          <a:p>
            <a:pPr algn="ctr"/>
            <a:endParaRPr kumimoji="1" lang="en-US" altLang="ja-JP" sz="1000"/>
          </a:p>
        </p:txBody>
      </p:sp>
      <p:sp>
        <p:nvSpPr>
          <p:cNvPr id="8" name="テキスト ボックス 7">
            <a:extLst>
              <a:ext uri="{FF2B5EF4-FFF2-40B4-BE49-F238E27FC236}">
                <a16:creationId xmlns:a16="http://schemas.microsoft.com/office/drawing/2014/main" xmlns="" id="{D290BB9A-ED58-498A-9363-C0C76903818F}"/>
              </a:ext>
            </a:extLst>
          </p:cNvPr>
          <p:cNvSpPr txBox="1"/>
          <p:nvPr/>
        </p:nvSpPr>
        <p:spPr>
          <a:xfrm>
            <a:off x="0" y="3095954"/>
            <a:ext cx="2087801" cy="369332"/>
          </a:xfrm>
          <a:prstGeom prst="rect">
            <a:avLst/>
          </a:prstGeom>
          <a:noFill/>
        </p:spPr>
        <p:txBody>
          <a:bodyPr wrap="square" rtlCol="0">
            <a:spAutoFit/>
          </a:bodyPr>
          <a:lstStyle/>
          <a:p>
            <a:r>
              <a:rPr kumimoji="1" lang="en-US" altLang="ja-JP"/>
              <a:t>Vectorized sentence</a:t>
            </a:r>
            <a:endParaRPr kumimoji="1" lang="ja-JP" altLang="en-US"/>
          </a:p>
        </p:txBody>
      </p:sp>
      <p:sp>
        <p:nvSpPr>
          <p:cNvPr id="9" name="円/楕円 30">
            <a:extLst>
              <a:ext uri="{FF2B5EF4-FFF2-40B4-BE49-F238E27FC236}">
                <a16:creationId xmlns:a16="http://schemas.microsoft.com/office/drawing/2014/main" xmlns="" id="{4BC3E62E-1779-4246-9CB7-15A1391CFEA1}"/>
              </a:ext>
            </a:extLst>
          </p:cNvPr>
          <p:cNvSpPr/>
          <p:nvPr/>
        </p:nvSpPr>
        <p:spPr>
          <a:xfrm>
            <a:off x="929691" y="3502920"/>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0" name="円/楕円 31">
            <a:extLst>
              <a:ext uri="{FF2B5EF4-FFF2-40B4-BE49-F238E27FC236}">
                <a16:creationId xmlns:a16="http://schemas.microsoft.com/office/drawing/2014/main" xmlns="" id="{31CFDB2D-0E6F-4068-9B2C-AC55EC0F9CDE}"/>
              </a:ext>
            </a:extLst>
          </p:cNvPr>
          <p:cNvSpPr/>
          <p:nvPr/>
        </p:nvSpPr>
        <p:spPr>
          <a:xfrm>
            <a:off x="929691" y="3932411"/>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1" name="円/楕円 32">
            <a:extLst>
              <a:ext uri="{FF2B5EF4-FFF2-40B4-BE49-F238E27FC236}">
                <a16:creationId xmlns:a16="http://schemas.microsoft.com/office/drawing/2014/main" xmlns="" id="{6F15F991-631E-423E-8A61-9C5F4C5E09AD}"/>
              </a:ext>
            </a:extLst>
          </p:cNvPr>
          <p:cNvSpPr/>
          <p:nvPr/>
        </p:nvSpPr>
        <p:spPr>
          <a:xfrm>
            <a:off x="941104" y="4366831"/>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2" name="円/楕円 33">
            <a:extLst>
              <a:ext uri="{FF2B5EF4-FFF2-40B4-BE49-F238E27FC236}">
                <a16:creationId xmlns:a16="http://schemas.microsoft.com/office/drawing/2014/main" xmlns="" id="{01E8A4B5-D243-41E4-AD15-9966FEC57E6C}"/>
              </a:ext>
            </a:extLst>
          </p:cNvPr>
          <p:cNvSpPr/>
          <p:nvPr/>
        </p:nvSpPr>
        <p:spPr>
          <a:xfrm>
            <a:off x="941104" y="4807312"/>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4" name="角丸四角形 37">
            <a:extLst>
              <a:ext uri="{FF2B5EF4-FFF2-40B4-BE49-F238E27FC236}">
                <a16:creationId xmlns:a16="http://schemas.microsoft.com/office/drawing/2014/main" xmlns="" id="{96E4FD39-BF27-4631-A3BC-C188432E580E}"/>
              </a:ext>
            </a:extLst>
          </p:cNvPr>
          <p:cNvSpPr/>
          <p:nvPr/>
        </p:nvSpPr>
        <p:spPr>
          <a:xfrm>
            <a:off x="3239484" y="3528719"/>
            <a:ext cx="640689" cy="2699658"/>
          </a:xfrm>
          <a:prstGeom prst="roundRect">
            <a:avLst/>
          </a:prstGeom>
          <a:ln>
            <a:solidFill>
              <a:srgbClr val="FF000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en-US" altLang="ja-JP" sz="1000"/>
          </a:p>
          <a:p>
            <a:pPr algn="ctr"/>
            <a:endParaRPr lang="en-US" altLang="ja-JP" sz="1000"/>
          </a:p>
          <a:p>
            <a:pPr algn="ctr"/>
            <a:endParaRPr kumimoji="1" lang="en-US" altLang="ja-JP" sz="1000"/>
          </a:p>
          <a:p>
            <a:pPr algn="ctr"/>
            <a:endParaRPr lang="en-US" altLang="ja-JP" sz="1000"/>
          </a:p>
          <a:p>
            <a:pPr algn="ctr"/>
            <a:endParaRPr kumimoji="1" lang="en-US" altLang="ja-JP" sz="1000"/>
          </a:p>
          <a:p>
            <a:pPr algn="ctr"/>
            <a:endParaRPr lang="en-US" altLang="ja-JP" sz="1000"/>
          </a:p>
          <a:p>
            <a:pPr algn="ctr"/>
            <a:endParaRPr kumimoji="1" lang="en-US" altLang="ja-JP" sz="1000"/>
          </a:p>
          <a:p>
            <a:pPr algn="ctr"/>
            <a:endParaRPr lang="en-US" altLang="ja-JP" sz="1000"/>
          </a:p>
          <a:p>
            <a:pPr algn="ctr"/>
            <a:endParaRPr kumimoji="1" lang="en-US" altLang="ja-JP" sz="1000"/>
          </a:p>
        </p:txBody>
      </p:sp>
      <p:sp>
        <p:nvSpPr>
          <p:cNvPr id="15" name="テキスト ボックス 14">
            <a:extLst>
              <a:ext uri="{FF2B5EF4-FFF2-40B4-BE49-F238E27FC236}">
                <a16:creationId xmlns:a16="http://schemas.microsoft.com/office/drawing/2014/main" xmlns="" id="{61D8F15F-C8DD-47C8-8B85-336A59F776CE}"/>
              </a:ext>
            </a:extLst>
          </p:cNvPr>
          <p:cNvSpPr txBox="1"/>
          <p:nvPr/>
        </p:nvSpPr>
        <p:spPr>
          <a:xfrm>
            <a:off x="2373916" y="3116608"/>
            <a:ext cx="2493294" cy="369332"/>
          </a:xfrm>
          <a:prstGeom prst="rect">
            <a:avLst/>
          </a:prstGeom>
          <a:noFill/>
        </p:spPr>
        <p:txBody>
          <a:bodyPr wrap="square" rtlCol="0">
            <a:spAutoFit/>
          </a:bodyPr>
          <a:lstStyle/>
          <a:p>
            <a:r>
              <a:rPr lang="en-US" altLang="ja-JP"/>
              <a:t>Modification candidate</a:t>
            </a:r>
            <a:endParaRPr kumimoji="1" lang="ja-JP" altLang="en-US"/>
          </a:p>
        </p:txBody>
      </p:sp>
      <p:sp>
        <p:nvSpPr>
          <p:cNvPr id="16" name="円/楕円 39">
            <a:extLst>
              <a:ext uri="{FF2B5EF4-FFF2-40B4-BE49-F238E27FC236}">
                <a16:creationId xmlns:a16="http://schemas.microsoft.com/office/drawing/2014/main" xmlns="" id="{E74AC210-FEBD-4E36-94EE-19E6F640670A}"/>
              </a:ext>
            </a:extLst>
          </p:cNvPr>
          <p:cNvSpPr/>
          <p:nvPr/>
        </p:nvSpPr>
        <p:spPr>
          <a:xfrm>
            <a:off x="3334236" y="4794154"/>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7" name="円/楕円 40">
            <a:extLst>
              <a:ext uri="{FF2B5EF4-FFF2-40B4-BE49-F238E27FC236}">
                <a16:creationId xmlns:a16="http://schemas.microsoft.com/office/drawing/2014/main" xmlns="" id="{C9C37346-528F-4557-9CDC-D29772C0358E}"/>
              </a:ext>
            </a:extLst>
          </p:cNvPr>
          <p:cNvSpPr/>
          <p:nvPr/>
        </p:nvSpPr>
        <p:spPr>
          <a:xfrm>
            <a:off x="3334236" y="4376847"/>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8" name="円/楕円 41">
            <a:extLst>
              <a:ext uri="{FF2B5EF4-FFF2-40B4-BE49-F238E27FC236}">
                <a16:creationId xmlns:a16="http://schemas.microsoft.com/office/drawing/2014/main" xmlns="" id="{060ECBCA-4A2C-40D6-A1FB-EB2E012B23F9}"/>
              </a:ext>
            </a:extLst>
          </p:cNvPr>
          <p:cNvSpPr/>
          <p:nvPr/>
        </p:nvSpPr>
        <p:spPr>
          <a:xfrm>
            <a:off x="3334236" y="3955017"/>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9" name="円/楕円 42">
            <a:extLst>
              <a:ext uri="{FF2B5EF4-FFF2-40B4-BE49-F238E27FC236}">
                <a16:creationId xmlns:a16="http://schemas.microsoft.com/office/drawing/2014/main" xmlns="" id="{166F3EC8-FC61-4967-963E-B943F332B65E}"/>
              </a:ext>
            </a:extLst>
          </p:cNvPr>
          <p:cNvSpPr/>
          <p:nvPr/>
        </p:nvSpPr>
        <p:spPr>
          <a:xfrm>
            <a:off x="3334236" y="3530049"/>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xmlns="" id="{F2942AA7-2E13-4673-AAA6-692B5C1DD0BE}"/>
              </a:ext>
            </a:extLst>
          </p:cNvPr>
          <p:cNvSpPr txBox="1"/>
          <p:nvPr/>
        </p:nvSpPr>
        <p:spPr>
          <a:xfrm>
            <a:off x="3419755" y="3979438"/>
            <a:ext cx="302485" cy="369332"/>
          </a:xfrm>
          <a:prstGeom prst="rect">
            <a:avLst/>
          </a:prstGeom>
          <a:noFill/>
        </p:spPr>
        <p:txBody>
          <a:bodyPr wrap="square" rtlCol="0">
            <a:spAutoFit/>
          </a:bodyPr>
          <a:lstStyle/>
          <a:p>
            <a:r>
              <a:rPr kumimoji="1" lang="en-US" altLang="ja-JP"/>
              <a:t>0</a:t>
            </a:r>
            <a:r>
              <a:rPr kumimoji="1" lang="ja-JP" altLang="en-US"/>
              <a:t> </a:t>
            </a:r>
          </a:p>
        </p:txBody>
      </p:sp>
      <p:cxnSp>
        <p:nvCxnSpPr>
          <p:cNvPr id="13" name="直線矢印コネクタ 12">
            <a:extLst>
              <a:ext uri="{FF2B5EF4-FFF2-40B4-BE49-F238E27FC236}">
                <a16:creationId xmlns:a16="http://schemas.microsoft.com/office/drawing/2014/main" xmlns="" id="{E0F43E1B-224D-44D7-971B-0596C14EC173}"/>
              </a:ext>
            </a:extLst>
          </p:cNvPr>
          <p:cNvCxnSpPr>
            <a:cxnSpLocks/>
            <a:endCxn id="19" idx="2"/>
          </p:cNvCxnSpPr>
          <p:nvPr/>
        </p:nvCxnSpPr>
        <p:spPr>
          <a:xfrm flipV="1">
            <a:off x="1501461" y="3744795"/>
            <a:ext cx="1832775" cy="95851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1" name="テキスト ボックス 20">
            <a:extLst>
              <a:ext uri="{FF2B5EF4-FFF2-40B4-BE49-F238E27FC236}">
                <a16:creationId xmlns:a16="http://schemas.microsoft.com/office/drawing/2014/main" xmlns="" id="{25922B88-B68D-4D83-8C28-BB2851A89F92}"/>
              </a:ext>
            </a:extLst>
          </p:cNvPr>
          <p:cNvSpPr txBox="1"/>
          <p:nvPr/>
        </p:nvSpPr>
        <p:spPr>
          <a:xfrm>
            <a:off x="3409928" y="3583074"/>
            <a:ext cx="305816" cy="369332"/>
          </a:xfrm>
          <a:prstGeom prst="rect">
            <a:avLst/>
          </a:prstGeom>
          <a:noFill/>
        </p:spPr>
        <p:txBody>
          <a:bodyPr wrap="square" rtlCol="0">
            <a:spAutoFit/>
          </a:bodyPr>
          <a:lstStyle/>
          <a:p>
            <a:r>
              <a:rPr kumimoji="1" lang="en-US" altLang="ja-JP"/>
              <a:t>1</a:t>
            </a:r>
            <a:endParaRPr kumimoji="1" lang="ja-JP" altLang="en-US"/>
          </a:p>
        </p:txBody>
      </p:sp>
      <p:sp>
        <p:nvSpPr>
          <p:cNvPr id="22" name="テキスト ボックス 21">
            <a:extLst>
              <a:ext uri="{FF2B5EF4-FFF2-40B4-BE49-F238E27FC236}">
                <a16:creationId xmlns:a16="http://schemas.microsoft.com/office/drawing/2014/main" xmlns="" id="{53DD2778-3540-45AA-AFAB-19775790AA7C}"/>
              </a:ext>
            </a:extLst>
          </p:cNvPr>
          <p:cNvSpPr txBox="1"/>
          <p:nvPr/>
        </p:nvSpPr>
        <p:spPr>
          <a:xfrm>
            <a:off x="3419755" y="4832165"/>
            <a:ext cx="348265" cy="369332"/>
          </a:xfrm>
          <a:prstGeom prst="rect">
            <a:avLst/>
          </a:prstGeom>
          <a:noFill/>
        </p:spPr>
        <p:txBody>
          <a:bodyPr wrap="square" rtlCol="0">
            <a:spAutoFit/>
          </a:bodyPr>
          <a:lstStyle/>
          <a:p>
            <a:r>
              <a:rPr kumimoji="1" lang="en-US" altLang="ja-JP"/>
              <a:t>1</a:t>
            </a:r>
            <a:endParaRPr kumimoji="1" lang="ja-JP" altLang="en-US"/>
          </a:p>
        </p:txBody>
      </p:sp>
      <p:sp>
        <p:nvSpPr>
          <p:cNvPr id="23" name="テキスト ボックス 22">
            <a:extLst>
              <a:ext uri="{FF2B5EF4-FFF2-40B4-BE49-F238E27FC236}">
                <a16:creationId xmlns:a16="http://schemas.microsoft.com/office/drawing/2014/main" xmlns="" id="{F6556049-3CB5-42A2-8519-817988A2D23D}"/>
              </a:ext>
            </a:extLst>
          </p:cNvPr>
          <p:cNvSpPr txBox="1"/>
          <p:nvPr/>
        </p:nvSpPr>
        <p:spPr>
          <a:xfrm>
            <a:off x="3420089" y="4434884"/>
            <a:ext cx="288796" cy="369332"/>
          </a:xfrm>
          <a:prstGeom prst="rect">
            <a:avLst/>
          </a:prstGeom>
          <a:noFill/>
        </p:spPr>
        <p:txBody>
          <a:bodyPr wrap="square" rtlCol="0">
            <a:spAutoFit/>
          </a:bodyPr>
          <a:lstStyle/>
          <a:p>
            <a:r>
              <a:rPr kumimoji="1" lang="en-US" altLang="ja-JP"/>
              <a:t>0</a:t>
            </a:r>
            <a:endParaRPr kumimoji="1" lang="ja-JP" altLang="en-US"/>
          </a:p>
        </p:txBody>
      </p:sp>
      <p:sp>
        <p:nvSpPr>
          <p:cNvPr id="26" name="テキスト ボックス 25">
            <a:extLst>
              <a:ext uri="{FF2B5EF4-FFF2-40B4-BE49-F238E27FC236}">
                <a16:creationId xmlns:a16="http://schemas.microsoft.com/office/drawing/2014/main" xmlns="" id="{035C77F1-2562-3E41-AF5B-1F16EA1377B2}"/>
              </a:ext>
            </a:extLst>
          </p:cNvPr>
          <p:cNvSpPr txBox="1"/>
          <p:nvPr/>
        </p:nvSpPr>
        <p:spPr>
          <a:xfrm>
            <a:off x="3440377" y="5263959"/>
            <a:ext cx="285417" cy="923330"/>
          </a:xfrm>
          <a:prstGeom prst="rect">
            <a:avLst/>
          </a:prstGeom>
          <a:noFill/>
        </p:spPr>
        <p:txBody>
          <a:bodyPr wrap="square" rtlCol="0">
            <a:spAutoFit/>
          </a:bodyPr>
          <a:lstStyle/>
          <a:p>
            <a:r>
              <a:rPr lang="ja-JP" altLang="en-US"/>
              <a:t>・</a:t>
            </a:r>
            <a:endParaRPr lang="en-US" altLang="ja-JP"/>
          </a:p>
          <a:p>
            <a:r>
              <a:rPr kumimoji="1" lang="ja-JP" altLang="en-US"/>
              <a:t>・</a:t>
            </a:r>
            <a:endParaRPr kumimoji="1" lang="en-US" altLang="ja-JP"/>
          </a:p>
          <a:p>
            <a:r>
              <a:rPr lang="ja-JP" altLang="en-US"/>
              <a:t>・</a:t>
            </a:r>
            <a:endParaRPr kumimoji="1" lang="ja-JP" altLang="en-US"/>
          </a:p>
        </p:txBody>
      </p:sp>
      <p:sp>
        <p:nvSpPr>
          <p:cNvPr id="2" name="タイトル 1">
            <a:extLst>
              <a:ext uri="{FF2B5EF4-FFF2-40B4-BE49-F238E27FC236}">
                <a16:creationId xmlns:a16="http://schemas.microsoft.com/office/drawing/2014/main" xmlns="" id="{BF8A7A53-E3F8-4E04-A6C7-43D19EC3F416}"/>
              </a:ext>
            </a:extLst>
          </p:cNvPr>
          <p:cNvSpPr>
            <a:spLocks noGrp="1"/>
          </p:cNvSpPr>
          <p:nvPr>
            <p:ph type="title"/>
          </p:nvPr>
        </p:nvSpPr>
        <p:spPr/>
        <p:txBody>
          <a:bodyPr>
            <a:normAutofit fontScale="90000"/>
          </a:bodyPr>
          <a:lstStyle/>
          <a:p>
            <a:r>
              <a:rPr lang="en" altLang="ja-JP"/>
              <a:t>Algorithm 1 for modeling the co-occurrence relationship</a:t>
            </a:r>
            <a:endParaRPr kumimoji="1" lang="ja-JP" altLang="en-US"/>
          </a:p>
        </p:txBody>
      </p:sp>
      <p:sp>
        <p:nvSpPr>
          <p:cNvPr id="3" name="コンテンツ プレースホルダー 2">
            <a:extLst>
              <a:ext uri="{FF2B5EF4-FFF2-40B4-BE49-F238E27FC236}">
                <a16:creationId xmlns:a16="http://schemas.microsoft.com/office/drawing/2014/main" xmlns="" id="{3BAF717D-ADEF-4A43-B9CA-5C57E8AD035C}"/>
              </a:ext>
            </a:extLst>
          </p:cNvPr>
          <p:cNvSpPr>
            <a:spLocks noGrp="1"/>
          </p:cNvSpPr>
          <p:nvPr>
            <p:ph idx="1"/>
          </p:nvPr>
        </p:nvSpPr>
        <p:spPr>
          <a:xfrm>
            <a:off x="598311" y="1825430"/>
            <a:ext cx="11276705" cy="1055553"/>
          </a:xfrm>
        </p:spPr>
        <p:txBody>
          <a:bodyPr>
            <a:normAutofit fontScale="92500" lnSpcReduction="20000"/>
          </a:bodyPr>
          <a:lstStyle/>
          <a:p>
            <a:pPr>
              <a:buFont typeface="Wingdings" panose="05000000000000000000" pitchFamily="2" charset="2"/>
              <a:buChar char="Ø"/>
            </a:pPr>
            <a:r>
              <a:rPr lang="en-US" altLang="ja-JP" dirty="0"/>
              <a:t>LP is a multilabel classification method that models the co-occurrence relationship, considering all distinct combinations of labels as a different class and conducting a single-label classification for each.</a:t>
            </a:r>
            <a:endParaRPr lang="en" altLang="ja-JP" dirty="0"/>
          </a:p>
        </p:txBody>
      </p:sp>
      <p:sp>
        <p:nvSpPr>
          <p:cNvPr id="4" name="スライド番号プレースホルダー 3">
            <a:extLst>
              <a:ext uri="{FF2B5EF4-FFF2-40B4-BE49-F238E27FC236}">
                <a16:creationId xmlns:a16="http://schemas.microsoft.com/office/drawing/2014/main" xmlns="" id="{B23B89A6-BDA8-471A-B8AE-EB5E82569119}"/>
              </a:ext>
            </a:extLst>
          </p:cNvPr>
          <p:cNvSpPr>
            <a:spLocks noGrp="1"/>
          </p:cNvSpPr>
          <p:nvPr>
            <p:ph type="sldNum" sz="quarter" idx="12"/>
          </p:nvPr>
        </p:nvSpPr>
        <p:spPr/>
        <p:txBody>
          <a:bodyPr/>
          <a:lstStyle/>
          <a:p>
            <a:fld id="{F9BA76D3-88A3-DA45-AE06-80407E9C01DD}" type="slidenum">
              <a:rPr kumimoji="1" lang="ja-JP" altLang="en-US" smtClean="0"/>
              <a:t>14</a:t>
            </a:fld>
            <a:endParaRPr kumimoji="1" lang="ja-JP" altLang="en-US"/>
          </a:p>
        </p:txBody>
      </p:sp>
      <p:sp>
        <p:nvSpPr>
          <p:cNvPr id="5" name="角丸四角形 6">
            <a:extLst>
              <a:ext uri="{FF2B5EF4-FFF2-40B4-BE49-F238E27FC236}">
                <a16:creationId xmlns:a16="http://schemas.microsoft.com/office/drawing/2014/main" xmlns="" id="{1DC8FC06-4C8B-4C46-87A2-16F2F0494CAB}"/>
              </a:ext>
            </a:extLst>
          </p:cNvPr>
          <p:cNvSpPr/>
          <p:nvPr/>
        </p:nvSpPr>
        <p:spPr>
          <a:xfrm>
            <a:off x="489811" y="1014315"/>
            <a:ext cx="6261504" cy="69494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3600"/>
              <a:t>Label</a:t>
            </a:r>
            <a:r>
              <a:rPr kumimoji="1" lang="ja-JP" altLang="en-US" sz="3600"/>
              <a:t> </a:t>
            </a:r>
            <a:r>
              <a:rPr kumimoji="1" lang="en-US" altLang="ja-JP" sz="3600"/>
              <a:t>Powerset</a:t>
            </a:r>
            <a:r>
              <a:rPr kumimoji="1" lang="ja-JP" altLang="en-US" sz="3600"/>
              <a:t>（</a:t>
            </a:r>
            <a:r>
              <a:rPr kumimoji="1" lang="en-US" altLang="ja-JP" sz="3600"/>
              <a:t>LP</a:t>
            </a:r>
            <a:r>
              <a:rPr kumimoji="1" lang="ja-JP" altLang="en-US" sz="3600"/>
              <a:t>）</a:t>
            </a:r>
            <a:r>
              <a:rPr kumimoji="1" lang="en-US" altLang="ja-JP" sz="3600"/>
              <a:t>method</a:t>
            </a:r>
            <a:endParaRPr kumimoji="1" lang="ja-JP" altLang="en-US" sz="3600"/>
          </a:p>
        </p:txBody>
      </p:sp>
      <p:sp>
        <p:nvSpPr>
          <p:cNvPr id="33" name="円/楕円 32">
            <a:extLst>
              <a:ext uri="{FF2B5EF4-FFF2-40B4-BE49-F238E27FC236}">
                <a16:creationId xmlns:a16="http://schemas.microsoft.com/office/drawing/2014/main" xmlns="" id="{B406FFBA-D0BE-E342-AD0E-2AB2FA4A2427}"/>
              </a:ext>
            </a:extLst>
          </p:cNvPr>
          <p:cNvSpPr/>
          <p:nvPr/>
        </p:nvSpPr>
        <p:spPr>
          <a:xfrm>
            <a:off x="3298156" y="3903273"/>
            <a:ext cx="538973" cy="527099"/>
          </a:xfrm>
          <a:prstGeom prst="ellipse">
            <a:avLst/>
          </a:prstGeom>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37" name="円/楕円 36">
            <a:extLst>
              <a:ext uri="{FF2B5EF4-FFF2-40B4-BE49-F238E27FC236}">
                <a16:creationId xmlns:a16="http://schemas.microsoft.com/office/drawing/2014/main" xmlns="" id="{2469CA22-9404-7943-9F08-453CDCBC769D}"/>
              </a:ext>
            </a:extLst>
          </p:cNvPr>
          <p:cNvSpPr/>
          <p:nvPr/>
        </p:nvSpPr>
        <p:spPr>
          <a:xfrm>
            <a:off x="3290341" y="3489051"/>
            <a:ext cx="538973" cy="527099"/>
          </a:xfrm>
          <a:prstGeom prst="ellipse">
            <a:avLst/>
          </a:prstGeom>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38" name="円/楕円 37">
            <a:extLst>
              <a:ext uri="{FF2B5EF4-FFF2-40B4-BE49-F238E27FC236}">
                <a16:creationId xmlns:a16="http://schemas.microsoft.com/office/drawing/2014/main" xmlns="" id="{FC3EEFAD-2DA3-3742-B710-BFF540A8713C}"/>
              </a:ext>
            </a:extLst>
          </p:cNvPr>
          <p:cNvSpPr/>
          <p:nvPr/>
        </p:nvSpPr>
        <p:spPr>
          <a:xfrm>
            <a:off x="3293350" y="4320787"/>
            <a:ext cx="538973" cy="527099"/>
          </a:xfrm>
          <a:prstGeom prst="ellipse">
            <a:avLst/>
          </a:prstGeom>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39" name="円/楕円 38">
            <a:extLst>
              <a:ext uri="{FF2B5EF4-FFF2-40B4-BE49-F238E27FC236}">
                <a16:creationId xmlns:a16="http://schemas.microsoft.com/office/drawing/2014/main" xmlns="" id="{DD013BB6-85E2-8942-882A-CA7352A691DE}"/>
              </a:ext>
            </a:extLst>
          </p:cNvPr>
          <p:cNvSpPr/>
          <p:nvPr/>
        </p:nvSpPr>
        <p:spPr>
          <a:xfrm>
            <a:off x="3302963" y="4758507"/>
            <a:ext cx="538973" cy="527099"/>
          </a:xfrm>
          <a:prstGeom prst="ellipse">
            <a:avLst/>
          </a:prstGeom>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cxnSp>
        <p:nvCxnSpPr>
          <p:cNvPr id="40" name="直線矢印コネクタ 39">
            <a:extLst>
              <a:ext uri="{FF2B5EF4-FFF2-40B4-BE49-F238E27FC236}">
                <a16:creationId xmlns:a16="http://schemas.microsoft.com/office/drawing/2014/main" xmlns="" id="{89FF089C-7584-CE45-A4BB-A62889FE0745}"/>
              </a:ext>
            </a:extLst>
          </p:cNvPr>
          <p:cNvCxnSpPr>
            <a:cxnSpLocks/>
            <a:endCxn id="33" idx="2"/>
          </p:cNvCxnSpPr>
          <p:nvPr/>
        </p:nvCxnSpPr>
        <p:spPr>
          <a:xfrm flipV="1">
            <a:off x="1546310" y="4166823"/>
            <a:ext cx="1751846" cy="5364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4" name="直線矢印コネクタ 43">
            <a:extLst>
              <a:ext uri="{FF2B5EF4-FFF2-40B4-BE49-F238E27FC236}">
                <a16:creationId xmlns:a16="http://schemas.microsoft.com/office/drawing/2014/main" xmlns="" id="{B1583F21-A42C-5A4A-A79A-9EC8B82FE4A1}"/>
              </a:ext>
            </a:extLst>
          </p:cNvPr>
          <p:cNvCxnSpPr>
            <a:cxnSpLocks/>
          </p:cNvCxnSpPr>
          <p:nvPr/>
        </p:nvCxnSpPr>
        <p:spPr>
          <a:xfrm flipV="1">
            <a:off x="1523485" y="4635099"/>
            <a:ext cx="1774671" cy="6821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7" name="直線矢印コネクタ 46">
            <a:extLst>
              <a:ext uri="{FF2B5EF4-FFF2-40B4-BE49-F238E27FC236}">
                <a16:creationId xmlns:a16="http://schemas.microsoft.com/office/drawing/2014/main" xmlns="" id="{F288EF86-35E6-5744-A59A-BAD51302D7EE}"/>
              </a:ext>
            </a:extLst>
          </p:cNvPr>
          <p:cNvCxnSpPr>
            <a:cxnSpLocks/>
            <a:endCxn id="16" idx="2"/>
          </p:cNvCxnSpPr>
          <p:nvPr/>
        </p:nvCxnSpPr>
        <p:spPr>
          <a:xfrm>
            <a:off x="1528576" y="4703313"/>
            <a:ext cx="1805660" cy="30558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4" name="四角形: 角を丸くする 23">
            <a:extLst>
              <a:ext uri="{FF2B5EF4-FFF2-40B4-BE49-F238E27FC236}">
                <a16:creationId xmlns:a16="http://schemas.microsoft.com/office/drawing/2014/main" xmlns="" id="{E5BB79A6-8311-4598-9F69-0D1DD4453952}"/>
              </a:ext>
            </a:extLst>
          </p:cNvPr>
          <p:cNvSpPr/>
          <p:nvPr/>
        </p:nvSpPr>
        <p:spPr>
          <a:xfrm>
            <a:off x="3290340" y="3522500"/>
            <a:ext cx="538973" cy="909273"/>
          </a:xfrm>
          <a:prstGeom prst="round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34" name="四角形: 角を丸くする 33">
            <a:extLst>
              <a:ext uri="{FF2B5EF4-FFF2-40B4-BE49-F238E27FC236}">
                <a16:creationId xmlns:a16="http://schemas.microsoft.com/office/drawing/2014/main" xmlns="" id="{00A58AD4-EE36-49FD-8BE4-1D8B53C2CD30}"/>
              </a:ext>
            </a:extLst>
          </p:cNvPr>
          <p:cNvSpPr/>
          <p:nvPr/>
        </p:nvSpPr>
        <p:spPr>
          <a:xfrm>
            <a:off x="3319678" y="3907265"/>
            <a:ext cx="538973" cy="909273"/>
          </a:xfrm>
          <a:prstGeom prst="round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35" name="四角形: 角を丸くする 34">
            <a:extLst>
              <a:ext uri="{FF2B5EF4-FFF2-40B4-BE49-F238E27FC236}">
                <a16:creationId xmlns:a16="http://schemas.microsoft.com/office/drawing/2014/main" xmlns="" id="{E3A68D4B-6EF8-4085-AA33-8F81D13C5838}"/>
              </a:ext>
            </a:extLst>
          </p:cNvPr>
          <p:cNvSpPr/>
          <p:nvPr/>
        </p:nvSpPr>
        <p:spPr>
          <a:xfrm>
            <a:off x="3311320" y="4376847"/>
            <a:ext cx="538973" cy="909273"/>
          </a:xfrm>
          <a:prstGeom prst="round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cxnSp>
        <p:nvCxnSpPr>
          <p:cNvPr id="36" name="直線矢印コネクタ 35">
            <a:extLst>
              <a:ext uri="{FF2B5EF4-FFF2-40B4-BE49-F238E27FC236}">
                <a16:creationId xmlns:a16="http://schemas.microsoft.com/office/drawing/2014/main" xmlns="" id="{522DE95F-8D96-42AD-9FD4-0F540B1D1B7E}"/>
              </a:ext>
            </a:extLst>
          </p:cNvPr>
          <p:cNvCxnSpPr>
            <a:cxnSpLocks/>
            <a:endCxn id="24" idx="1"/>
          </p:cNvCxnSpPr>
          <p:nvPr/>
        </p:nvCxnSpPr>
        <p:spPr>
          <a:xfrm flipV="1">
            <a:off x="1511307" y="3977137"/>
            <a:ext cx="1779033" cy="72651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1" name="直線矢印コネクタ 40">
            <a:extLst>
              <a:ext uri="{FF2B5EF4-FFF2-40B4-BE49-F238E27FC236}">
                <a16:creationId xmlns:a16="http://schemas.microsoft.com/office/drawing/2014/main" xmlns="" id="{F611872A-19C9-41BA-BD9B-26039DDC5A79}"/>
              </a:ext>
            </a:extLst>
          </p:cNvPr>
          <p:cNvCxnSpPr>
            <a:cxnSpLocks/>
          </p:cNvCxnSpPr>
          <p:nvPr/>
        </p:nvCxnSpPr>
        <p:spPr>
          <a:xfrm flipV="1">
            <a:off x="1514731" y="4388500"/>
            <a:ext cx="1806346" cy="31264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2" name="直線矢印コネクタ 41">
            <a:extLst>
              <a:ext uri="{FF2B5EF4-FFF2-40B4-BE49-F238E27FC236}">
                <a16:creationId xmlns:a16="http://schemas.microsoft.com/office/drawing/2014/main" xmlns="" id="{3CDEEE4E-F15C-412F-929F-EDAA5F65C0A3}"/>
              </a:ext>
            </a:extLst>
          </p:cNvPr>
          <p:cNvCxnSpPr>
            <a:cxnSpLocks/>
          </p:cNvCxnSpPr>
          <p:nvPr/>
        </p:nvCxnSpPr>
        <p:spPr>
          <a:xfrm>
            <a:off x="1518885" y="4697740"/>
            <a:ext cx="1839129" cy="12025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8" name="直線矢印コネクタ 27">
            <a:extLst>
              <a:ext uri="{FF2B5EF4-FFF2-40B4-BE49-F238E27FC236}">
                <a16:creationId xmlns:a16="http://schemas.microsoft.com/office/drawing/2014/main" xmlns="" id="{A8F1A795-3A1B-6C4C-9CC8-6ED15ED5A302}"/>
              </a:ext>
            </a:extLst>
          </p:cNvPr>
          <p:cNvCxnSpPr>
            <a:cxnSpLocks/>
          </p:cNvCxnSpPr>
          <p:nvPr/>
        </p:nvCxnSpPr>
        <p:spPr>
          <a:xfrm>
            <a:off x="3967371" y="4669206"/>
            <a:ext cx="69606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xmlns="" id="{7FD001F9-FC37-3BF4-1226-6DF4D2C5669D}"/>
              </a:ext>
            </a:extLst>
          </p:cNvPr>
          <p:cNvGrpSpPr/>
          <p:nvPr/>
        </p:nvGrpSpPr>
        <p:grpSpPr>
          <a:xfrm>
            <a:off x="4687663" y="6291635"/>
            <a:ext cx="7064454" cy="461665"/>
            <a:chOff x="4074204" y="6290190"/>
            <a:chExt cx="7064454" cy="461665"/>
          </a:xfrm>
        </p:grpSpPr>
        <p:sp>
          <p:nvSpPr>
            <p:cNvPr id="43" name="テキスト ボックス 42">
              <a:extLst>
                <a:ext uri="{FF2B5EF4-FFF2-40B4-BE49-F238E27FC236}">
                  <a16:creationId xmlns:a16="http://schemas.microsoft.com/office/drawing/2014/main" xmlns="" id="{0E3305AC-2EC2-454B-95D3-36E48669B6FB}"/>
                </a:ext>
              </a:extLst>
            </p:cNvPr>
            <p:cNvSpPr txBox="1"/>
            <p:nvPr/>
          </p:nvSpPr>
          <p:spPr>
            <a:xfrm>
              <a:off x="4074204" y="6290190"/>
              <a:ext cx="1857303" cy="461665"/>
            </a:xfrm>
            <a:prstGeom prst="rect">
              <a:avLst/>
            </a:prstGeom>
            <a:noFill/>
          </p:spPr>
          <p:txBody>
            <a:bodyPr wrap="none" rtlCol="0">
              <a:spAutoFit/>
            </a:bodyPr>
            <a:lstStyle/>
            <a:p>
              <a:r>
                <a:rPr kumimoji="1" lang="en-US" altLang="ja-JP" sz="2400"/>
                <a:t>Disa</a:t>
              </a:r>
              <a:r>
                <a:rPr lang="en-US" altLang="ja-JP" sz="2400"/>
                <a:t>dvantage</a:t>
              </a:r>
              <a:endParaRPr kumimoji="1" lang="ja-JP" altLang="en-US" sz="2400"/>
            </a:p>
          </p:txBody>
        </p:sp>
        <p:sp>
          <p:nvSpPr>
            <p:cNvPr id="27" name="テキスト ボックス 26">
              <a:extLst>
                <a:ext uri="{FF2B5EF4-FFF2-40B4-BE49-F238E27FC236}">
                  <a16:creationId xmlns:a16="http://schemas.microsoft.com/office/drawing/2014/main" xmlns="" id="{1086DBFC-270B-ACE8-3082-71CFBDAB549D}"/>
                </a:ext>
              </a:extLst>
            </p:cNvPr>
            <p:cNvSpPr txBox="1"/>
            <p:nvPr/>
          </p:nvSpPr>
          <p:spPr>
            <a:xfrm>
              <a:off x="5931507" y="6308210"/>
              <a:ext cx="5207151" cy="400110"/>
            </a:xfrm>
            <a:prstGeom prst="rect">
              <a:avLst/>
            </a:prstGeom>
            <a:noFill/>
          </p:spPr>
          <p:txBody>
            <a:bodyPr wrap="square">
              <a:spAutoFit/>
            </a:bodyPr>
            <a:lstStyle/>
            <a:p>
              <a:pPr marL="12700">
                <a:lnSpc>
                  <a:spcPct val="100000"/>
                </a:lnSpc>
                <a:spcBef>
                  <a:spcPts val="95"/>
                </a:spcBef>
              </a:pPr>
              <a:r>
                <a:rPr lang="en" altLang="ja-JP" sz="2000" spc="-165">
                  <a:solidFill>
                    <a:srgbClr val="FF0000"/>
                  </a:solidFill>
                  <a:latin typeface="Arial"/>
                  <a:cs typeface="Arial"/>
                </a:rPr>
                <a:t>large</a:t>
              </a:r>
              <a:r>
                <a:rPr lang="en" altLang="ja-JP" sz="2000" spc="-50">
                  <a:solidFill>
                    <a:srgbClr val="FF0000"/>
                  </a:solidFill>
                  <a:latin typeface="Arial"/>
                  <a:cs typeface="Arial"/>
                </a:rPr>
                <a:t> </a:t>
              </a:r>
              <a:r>
                <a:rPr lang="en" altLang="ja-JP" sz="2000" spc="-55">
                  <a:solidFill>
                    <a:srgbClr val="FF0000"/>
                  </a:solidFill>
                  <a:latin typeface="Arial"/>
                  <a:cs typeface="Arial"/>
                </a:rPr>
                <a:t>amount</a:t>
              </a:r>
              <a:r>
                <a:rPr lang="en" altLang="ja-JP" sz="2000" spc="-65">
                  <a:solidFill>
                    <a:srgbClr val="FF0000"/>
                  </a:solidFill>
                  <a:latin typeface="Arial"/>
                  <a:cs typeface="Arial"/>
                </a:rPr>
                <a:t> </a:t>
              </a:r>
              <a:r>
                <a:rPr lang="en" altLang="ja-JP" sz="2000">
                  <a:solidFill>
                    <a:srgbClr val="FF0000"/>
                  </a:solidFill>
                  <a:latin typeface="Arial"/>
                  <a:cs typeface="Arial"/>
                </a:rPr>
                <a:t>of</a:t>
              </a:r>
              <a:r>
                <a:rPr lang="en" altLang="ja-JP" sz="2000" spc="-60">
                  <a:solidFill>
                    <a:srgbClr val="FF0000"/>
                  </a:solidFill>
                  <a:latin typeface="Arial"/>
                  <a:cs typeface="Arial"/>
                </a:rPr>
                <a:t> </a:t>
              </a:r>
              <a:r>
                <a:rPr lang="en" altLang="ja-JP" sz="2000" spc="-70">
                  <a:solidFill>
                    <a:srgbClr val="FF0000"/>
                  </a:solidFill>
                  <a:latin typeface="Arial"/>
                  <a:cs typeface="Arial"/>
                </a:rPr>
                <a:t>calculation</a:t>
              </a:r>
              <a:r>
                <a:rPr lang="en" altLang="ja-JP" sz="2000" spc="-60">
                  <a:solidFill>
                    <a:srgbClr val="FF0000"/>
                  </a:solidFill>
                  <a:latin typeface="Arial"/>
                  <a:cs typeface="Arial"/>
                </a:rPr>
                <a:t> </a:t>
              </a:r>
              <a:r>
                <a:rPr lang="en" altLang="ja-JP" sz="2000" spc="-95">
                  <a:solidFill>
                    <a:srgbClr val="FF0000"/>
                  </a:solidFill>
                  <a:latin typeface="Arial"/>
                  <a:cs typeface="Arial"/>
                </a:rPr>
                <a:t>and</a:t>
              </a:r>
              <a:r>
                <a:rPr lang="en" altLang="ja-JP" sz="2000" spc="-55">
                  <a:solidFill>
                    <a:srgbClr val="FF0000"/>
                  </a:solidFill>
                  <a:latin typeface="Arial"/>
                  <a:cs typeface="Arial"/>
                </a:rPr>
                <a:t> </a:t>
              </a:r>
              <a:r>
                <a:rPr lang="en" altLang="ja-JP" sz="2000" spc="-75">
                  <a:solidFill>
                    <a:srgbClr val="FF0000"/>
                  </a:solidFill>
                  <a:latin typeface="Arial"/>
                  <a:cs typeface="Arial"/>
                </a:rPr>
                <a:t>over-</a:t>
              </a:r>
              <a:r>
                <a:rPr lang="en" altLang="ja-JP" sz="2000" spc="-10">
                  <a:solidFill>
                    <a:srgbClr val="FF0000"/>
                  </a:solidFill>
                  <a:latin typeface="Arial"/>
                  <a:cs typeface="Arial"/>
                </a:rPr>
                <a:t>learning</a:t>
              </a:r>
              <a:endParaRPr lang="en" altLang="ja-JP" sz="2000">
                <a:latin typeface="Arial"/>
                <a:cs typeface="Arial"/>
              </a:endParaRPr>
            </a:p>
          </p:txBody>
        </p:sp>
      </p:grpSp>
      <p:graphicFrame>
        <p:nvGraphicFramePr>
          <p:cNvPr id="6" name="オブジェクト 5">
            <a:extLst>
              <a:ext uri="{FF2B5EF4-FFF2-40B4-BE49-F238E27FC236}">
                <a16:creationId xmlns:a16="http://schemas.microsoft.com/office/drawing/2014/main" xmlns="" id="{05961021-121D-7670-2827-B4A7033F9766}"/>
              </a:ext>
            </a:extLst>
          </p:cNvPr>
          <p:cNvGraphicFramePr>
            <a:graphicFrameLocks noChangeAspect="1"/>
          </p:cNvGraphicFramePr>
          <p:nvPr>
            <p:extLst>
              <p:ext uri="{D42A27DB-BD31-4B8C-83A1-F6EECF244321}">
                <p14:modId xmlns:p14="http://schemas.microsoft.com/office/powerpoint/2010/main" val="3596711351"/>
              </p:ext>
            </p:extLst>
          </p:nvPr>
        </p:nvGraphicFramePr>
        <p:xfrm>
          <a:off x="4687663" y="3167066"/>
          <a:ext cx="7505282" cy="3065841"/>
        </p:xfrm>
        <a:graphic>
          <a:graphicData uri="http://schemas.openxmlformats.org/presentationml/2006/ole">
            <mc:AlternateContent xmlns:mc="http://schemas.openxmlformats.org/markup-compatibility/2006">
              <mc:Choice xmlns:v="urn:schemas-microsoft-com:vml" Requires="v">
                <p:oleObj spid="_x0000_s1026" name="Worksheet" r:id="rId5" imgW="8124713" imgH="3390975" progId="Excel.Sheet.12">
                  <p:embed/>
                </p:oleObj>
              </mc:Choice>
              <mc:Fallback>
                <p:oleObj name="Worksheet" r:id="rId5" imgW="8124713" imgH="3390975" progId="Excel.Sheet.12">
                  <p:embed/>
                  <p:pic>
                    <p:nvPicPr>
                      <p:cNvPr id="6" name="オブジェクト 5">
                        <a:extLst>
                          <a:ext uri="{FF2B5EF4-FFF2-40B4-BE49-F238E27FC236}">
                            <a16:creationId xmlns:a16="http://schemas.microsoft.com/office/drawing/2014/main" xmlns="" id="{05961021-121D-7670-2827-B4A7033F9766}"/>
                          </a:ext>
                        </a:extLst>
                      </p:cNvPr>
                      <p:cNvPicPr/>
                      <p:nvPr/>
                    </p:nvPicPr>
                    <p:blipFill>
                      <a:blip r:embed="rId6"/>
                      <a:stretch>
                        <a:fillRect/>
                      </a:stretch>
                    </p:blipFill>
                    <p:spPr>
                      <a:xfrm>
                        <a:off x="4687663" y="3167066"/>
                        <a:ext cx="7505282" cy="3065841"/>
                      </a:xfrm>
                      <a:prstGeom prst="rect">
                        <a:avLst/>
                      </a:prstGeom>
                    </p:spPr>
                  </p:pic>
                </p:oleObj>
              </mc:Fallback>
            </mc:AlternateContent>
          </a:graphicData>
        </a:graphic>
      </p:graphicFrame>
      <p:sp>
        <p:nvSpPr>
          <p:cNvPr id="25" name="テキスト ボックス 24">
            <a:extLst>
              <a:ext uri="{FF2B5EF4-FFF2-40B4-BE49-F238E27FC236}">
                <a16:creationId xmlns:a16="http://schemas.microsoft.com/office/drawing/2014/main" xmlns="" id="{76FE78A8-7EE2-08E7-13FD-316F954262F0}"/>
              </a:ext>
            </a:extLst>
          </p:cNvPr>
          <p:cNvSpPr txBox="1"/>
          <p:nvPr/>
        </p:nvSpPr>
        <p:spPr>
          <a:xfrm>
            <a:off x="3910607" y="3541248"/>
            <a:ext cx="771151" cy="369332"/>
          </a:xfrm>
          <a:prstGeom prst="rect">
            <a:avLst/>
          </a:prstGeom>
          <a:noFill/>
        </p:spPr>
        <p:txBody>
          <a:bodyPr wrap="square" rtlCol="0">
            <a:spAutoFit/>
          </a:bodyPr>
          <a:lstStyle/>
          <a:p>
            <a:r>
              <a:rPr kumimoji="1" lang="en-US" altLang="ja-JP" dirty="0"/>
              <a:t>Set[1]</a:t>
            </a:r>
            <a:endParaRPr kumimoji="1" lang="ja-JP" altLang="en-US" dirty="0"/>
          </a:p>
        </p:txBody>
      </p:sp>
      <p:sp>
        <p:nvSpPr>
          <p:cNvPr id="29" name="テキスト ボックス 28">
            <a:extLst>
              <a:ext uri="{FF2B5EF4-FFF2-40B4-BE49-F238E27FC236}">
                <a16:creationId xmlns:a16="http://schemas.microsoft.com/office/drawing/2014/main" xmlns="" id="{9AA6868B-F50A-52BF-0980-BED5C2DA9319}"/>
              </a:ext>
            </a:extLst>
          </p:cNvPr>
          <p:cNvSpPr txBox="1"/>
          <p:nvPr/>
        </p:nvSpPr>
        <p:spPr>
          <a:xfrm>
            <a:off x="3922648" y="3922773"/>
            <a:ext cx="771151" cy="369332"/>
          </a:xfrm>
          <a:prstGeom prst="rect">
            <a:avLst/>
          </a:prstGeom>
          <a:noFill/>
        </p:spPr>
        <p:txBody>
          <a:bodyPr wrap="square" rtlCol="0">
            <a:spAutoFit/>
          </a:bodyPr>
          <a:lstStyle/>
          <a:p>
            <a:r>
              <a:rPr kumimoji="1" lang="en-US" altLang="ja-JP" dirty="0"/>
              <a:t>Set[2]</a:t>
            </a:r>
            <a:endParaRPr kumimoji="1" lang="ja-JP" altLang="en-US" dirty="0"/>
          </a:p>
        </p:txBody>
      </p:sp>
      <p:sp>
        <p:nvSpPr>
          <p:cNvPr id="30" name="テキスト ボックス 29">
            <a:extLst>
              <a:ext uri="{FF2B5EF4-FFF2-40B4-BE49-F238E27FC236}">
                <a16:creationId xmlns:a16="http://schemas.microsoft.com/office/drawing/2014/main" xmlns="" id="{C31D3CDF-430A-705E-E9B0-42061BE227E5}"/>
              </a:ext>
            </a:extLst>
          </p:cNvPr>
          <p:cNvSpPr txBox="1"/>
          <p:nvPr/>
        </p:nvSpPr>
        <p:spPr>
          <a:xfrm>
            <a:off x="3886632" y="4360154"/>
            <a:ext cx="771151" cy="369332"/>
          </a:xfrm>
          <a:prstGeom prst="rect">
            <a:avLst/>
          </a:prstGeom>
          <a:noFill/>
        </p:spPr>
        <p:txBody>
          <a:bodyPr wrap="square" rtlCol="0">
            <a:spAutoFit/>
          </a:bodyPr>
          <a:lstStyle/>
          <a:p>
            <a:r>
              <a:rPr kumimoji="1" lang="en-US" altLang="ja-JP" dirty="0"/>
              <a:t>Set[3]</a:t>
            </a:r>
            <a:endParaRPr kumimoji="1" lang="ja-JP" altLang="en-US" dirty="0"/>
          </a:p>
        </p:txBody>
      </p:sp>
      <p:sp>
        <p:nvSpPr>
          <p:cNvPr id="32" name="テキスト ボックス 31">
            <a:extLst>
              <a:ext uri="{FF2B5EF4-FFF2-40B4-BE49-F238E27FC236}">
                <a16:creationId xmlns:a16="http://schemas.microsoft.com/office/drawing/2014/main" xmlns="" id="{49F86064-C08A-6BA3-212A-04AF3A3B1A40}"/>
              </a:ext>
            </a:extLst>
          </p:cNvPr>
          <p:cNvSpPr txBox="1"/>
          <p:nvPr/>
        </p:nvSpPr>
        <p:spPr>
          <a:xfrm>
            <a:off x="3910607" y="4884175"/>
            <a:ext cx="771151" cy="369332"/>
          </a:xfrm>
          <a:prstGeom prst="rect">
            <a:avLst/>
          </a:prstGeom>
          <a:noFill/>
        </p:spPr>
        <p:txBody>
          <a:bodyPr wrap="square" rtlCol="0">
            <a:spAutoFit/>
          </a:bodyPr>
          <a:lstStyle/>
          <a:p>
            <a:r>
              <a:rPr kumimoji="1" lang="en-US" altLang="ja-JP" dirty="0"/>
              <a:t>Set[4]</a:t>
            </a:r>
            <a:endParaRPr kumimoji="1" lang="ja-JP" altLang="en-US" dirty="0"/>
          </a:p>
        </p:txBody>
      </p:sp>
    </p:spTree>
    <p:extLst>
      <p:ext uri="{BB962C8B-B14F-4D97-AF65-F5344CB8AC3E}">
        <p14:creationId xmlns:p14="http://schemas.microsoft.com/office/powerpoint/2010/main" val="3219959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randombar(horizontal)">
                                      <p:cBhvr>
                                        <p:cTn id="7" dur="500"/>
                                        <p:tgtEl>
                                          <p:spTgt spid="13"/>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7"/>
                                        </p:tgtEl>
                                        <p:attrNameLst>
                                          <p:attrName>style.visibility</p:attrName>
                                        </p:attrNameLst>
                                      </p:cBhvr>
                                      <p:to>
                                        <p:strVal val="visible"/>
                                      </p:to>
                                    </p:set>
                                    <p:animEffect transition="in" filter="randombar(horizontal)">
                                      <p:cBhvr>
                                        <p:cTn id="10" dur="500"/>
                                        <p:tgtEl>
                                          <p:spTgt spid="3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barn(inVertical)">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nodeType="clickEffect">
                                  <p:stCondLst>
                                    <p:cond delay="0"/>
                                  </p:stCondLst>
                                  <p:childTnLst>
                                    <p:set>
                                      <p:cBhvr>
                                        <p:cTn id="17" dur="1" fill="hold">
                                          <p:stCondLst>
                                            <p:cond delay="0"/>
                                          </p:stCondLst>
                                        </p:cTn>
                                        <p:tgtEl>
                                          <p:spTgt spid="13"/>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37"/>
                                        </p:tgtEl>
                                        <p:attrNameLst>
                                          <p:attrName>style.visibility</p:attrName>
                                        </p:attrNameLst>
                                      </p:cBhvr>
                                      <p:to>
                                        <p:strVal val="hidden"/>
                                      </p:to>
                                    </p:set>
                                  </p:childTnLst>
                                </p:cTn>
                              </p:par>
                              <p:par>
                                <p:cTn id="20" presetID="16" presetClass="exit" presetSubtype="21" fill="hold" grpId="1" nodeType="withEffect">
                                  <p:stCondLst>
                                    <p:cond delay="0"/>
                                  </p:stCondLst>
                                  <p:childTnLst>
                                    <p:animEffect transition="out" filter="barn(inVertical)">
                                      <p:cBhvr>
                                        <p:cTn id="21" dur="500"/>
                                        <p:tgtEl>
                                          <p:spTgt spid="25"/>
                                        </p:tgtEl>
                                      </p:cBhvr>
                                    </p:animEffect>
                                    <p:set>
                                      <p:cBhvr>
                                        <p:cTn id="22" dur="1" fill="hold">
                                          <p:stCondLst>
                                            <p:cond delay="499"/>
                                          </p:stCondLst>
                                        </p:cTn>
                                        <p:tgtEl>
                                          <p:spTgt spid="25"/>
                                        </p:tgtEl>
                                        <p:attrNameLst>
                                          <p:attrName>style.visibility</p:attrName>
                                        </p:attrNameLst>
                                      </p:cBhvr>
                                      <p:to>
                                        <p:strVal val="hidden"/>
                                      </p:to>
                                    </p:set>
                                  </p:childTnLst>
                                </p:cTn>
                              </p:par>
                              <p:par>
                                <p:cTn id="23" presetID="14" presetClass="entr" presetSubtype="10" fill="hold" nodeType="withEffect">
                                  <p:stCondLst>
                                    <p:cond delay="0"/>
                                  </p:stCondLst>
                                  <p:childTnLst>
                                    <p:set>
                                      <p:cBhvr>
                                        <p:cTn id="24" dur="1" fill="hold">
                                          <p:stCondLst>
                                            <p:cond delay="0"/>
                                          </p:stCondLst>
                                        </p:cTn>
                                        <p:tgtEl>
                                          <p:spTgt spid="40"/>
                                        </p:tgtEl>
                                        <p:attrNameLst>
                                          <p:attrName>style.visibility</p:attrName>
                                        </p:attrNameLst>
                                      </p:cBhvr>
                                      <p:to>
                                        <p:strVal val="visible"/>
                                      </p:to>
                                    </p:set>
                                    <p:animEffect transition="in" filter="randombar(horizontal)">
                                      <p:cBhvr>
                                        <p:cTn id="25" dur="500"/>
                                        <p:tgtEl>
                                          <p:spTgt spid="40"/>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33"/>
                                        </p:tgtEl>
                                        <p:attrNameLst>
                                          <p:attrName>style.visibility</p:attrName>
                                        </p:attrNameLst>
                                      </p:cBhvr>
                                      <p:to>
                                        <p:strVal val="visible"/>
                                      </p:to>
                                    </p:set>
                                    <p:animEffect transition="in" filter="barn(inVertical)">
                                      <p:cBhvr>
                                        <p:cTn id="28" dur="500"/>
                                        <p:tgtEl>
                                          <p:spTgt spid="33"/>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barn(inVertical)">
                                      <p:cBhvr>
                                        <p:cTn id="31" dur="500"/>
                                        <p:tgtEl>
                                          <p:spTgt spid="29"/>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nodeType="clickEffect">
                                  <p:stCondLst>
                                    <p:cond delay="0"/>
                                  </p:stCondLst>
                                  <p:childTnLst>
                                    <p:set>
                                      <p:cBhvr>
                                        <p:cTn id="35" dur="1" fill="hold">
                                          <p:stCondLst>
                                            <p:cond delay="0"/>
                                          </p:stCondLst>
                                        </p:cTn>
                                        <p:tgtEl>
                                          <p:spTgt spid="40"/>
                                        </p:tgtEl>
                                        <p:attrNameLst>
                                          <p:attrName>style.visibility</p:attrName>
                                        </p:attrNameLst>
                                      </p:cBhvr>
                                      <p:to>
                                        <p:strVal val="hidden"/>
                                      </p:to>
                                    </p:set>
                                  </p:childTnLst>
                                </p:cTn>
                              </p:par>
                              <p:par>
                                <p:cTn id="36" presetID="1" presetClass="exit" presetSubtype="0" fill="hold" grpId="1" nodeType="withEffect">
                                  <p:stCondLst>
                                    <p:cond delay="0"/>
                                  </p:stCondLst>
                                  <p:childTnLst>
                                    <p:set>
                                      <p:cBhvr>
                                        <p:cTn id="37" dur="1" fill="hold">
                                          <p:stCondLst>
                                            <p:cond delay="0"/>
                                          </p:stCondLst>
                                        </p:cTn>
                                        <p:tgtEl>
                                          <p:spTgt spid="33"/>
                                        </p:tgtEl>
                                        <p:attrNameLst>
                                          <p:attrName>style.visibility</p:attrName>
                                        </p:attrNameLst>
                                      </p:cBhvr>
                                      <p:to>
                                        <p:strVal val="hidden"/>
                                      </p:to>
                                    </p:set>
                                  </p:childTnLst>
                                </p:cTn>
                              </p:par>
                              <p:par>
                                <p:cTn id="38" presetID="16" presetClass="exit" presetSubtype="21" fill="hold" grpId="1" nodeType="withEffect">
                                  <p:stCondLst>
                                    <p:cond delay="0"/>
                                  </p:stCondLst>
                                  <p:childTnLst>
                                    <p:animEffect transition="out" filter="barn(inVertical)">
                                      <p:cBhvr>
                                        <p:cTn id="39" dur="500"/>
                                        <p:tgtEl>
                                          <p:spTgt spid="29"/>
                                        </p:tgtEl>
                                      </p:cBhvr>
                                    </p:animEffect>
                                    <p:set>
                                      <p:cBhvr>
                                        <p:cTn id="40" dur="1" fill="hold">
                                          <p:stCondLst>
                                            <p:cond delay="499"/>
                                          </p:stCondLst>
                                        </p:cTn>
                                        <p:tgtEl>
                                          <p:spTgt spid="29"/>
                                        </p:tgtEl>
                                        <p:attrNameLst>
                                          <p:attrName>style.visibility</p:attrName>
                                        </p:attrNameLst>
                                      </p:cBhvr>
                                      <p:to>
                                        <p:strVal val="hidden"/>
                                      </p:to>
                                    </p:set>
                                  </p:childTnLst>
                                </p:cTn>
                              </p:par>
                              <p:par>
                                <p:cTn id="41" presetID="14" presetClass="entr" presetSubtype="10" fill="hold" nodeType="withEffect">
                                  <p:stCondLst>
                                    <p:cond delay="0"/>
                                  </p:stCondLst>
                                  <p:childTnLst>
                                    <p:set>
                                      <p:cBhvr>
                                        <p:cTn id="42" dur="1" fill="hold">
                                          <p:stCondLst>
                                            <p:cond delay="0"/>
                                          </p:stCondLst>
                                        </p:cTn>
                                        <p:tgtEl>
                                          <p:spTgt spid="44"/>
                                        </p:tgtEl>
                                        <p:attrNameLst>
                                          <p:attrName>style.visibility</p:attrName>
                                        </p:attrNameLst>
                                      </p:cBhvr>
                                      <p:to>
                                        <p:strVal val="visible"/>
                                      </p:to>
                                    </p:set>
                                    <p:animEffect transition="in" filter="randombar(horizontal)">
                                      <p:cBhvr>
                                        <p:cTn id="43" dur="500"/>
                                        <p:tgtEl>
                                          <p:spTgt spid="44"/>
                                        </p:tgtEl>
                                      </p:cBhvr>
                                    </p:animEffect>
                                  </p:childTnLst>
                                </p:cTn>
                              </p:par>
                              <p:par>
                                <p:cTn id="44" presetID="16" presetClass="entr" presetSubtype="21" fill="hold" grpId="0" nodeType="withEffect">
                                  <p:stCondLst>
                                    <p:cond delay="0"/>
                                  </p:stCondLst>
                                  <p:childTnLst>
                                    <p:set>
                                      <p:cBhvr>
                                        <p:cTn id="45" dur="1" fill="hold">
                                          <p:stCondLst>
                                            <p:cond delay="0"/>
                                          </p:stCondLst>
                                        </p:cTn>
                                        <p:tgtEl>
                                          <p:spTgt spid="38"/>
                                        </p:tgtEl>
                                        <p:attrNameLst>
                                          <p:attrName>style.visibility</p:attrName>
                                        </p:attrNameLst>
                                      </p:cBhvr>
                                      <p:to>
                                        <p:strVal val="visible"/>
                                      </p:to>
                                    </p:set>
                                    <p:animEffect transition="in" filter="barn(inVertical)">
                                      <p:cBhvr>
                                        <p:cTn id="46" dur="500"/>
                                        <p:tgtEl>
                                          <p:spTgt spid="38"/>
                                        </p:tgtEl>
                                      </p:cBhvr>
                                    </p:animEffect>
                                  </p:childTnLst>
                                </p:cTn>
                              </p:par>
                              <p:par>
                                <p:cTn id="47" presetID="16" presetClass="entr" presetSubtype="21"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barn(inVertical)">
                                      <p:cBhvr>
                                        <p:cTn id="49" dur="500"/>
                                        <p:tgtEl>
                                          <p:spTgt spid="30"/>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nodeType="clickEffect">
                                  <p:stCondLst>
                                    <p:cond delay="0"/>
                                  </p:stCondLst>
                                  <p:childTnLst>
                                    <p:set>
                                      <p:cBhvr>
                                        <p:cTn id="53" dur="1" fill="hold">
                                          <p:stCondLst>
                                            <p:cond delay="0"/>
                                          </p:stCondLst>
                                        </p:cTn>
                                        <p:tgtEl>
                                          <p:spTgt spid="44"/>
                                        </p:tgtEl>
                                        <p:attrNameLst>
                                          <p:attrName>style.visibility</p:attrName>
                                        </p:attrNameLst>
                                      </p:cBhvr>
                                      <p:to>
                                        <p:strVal val="hidden"/>
                                      </p:to>
                                    </p:set>
                                  </p:childTnLst>
                                </p:cTn>
                              </p:par>
                              <p:par>
                                <p:cTn id="54" presetID="1" presetClass="exit" presetSubtype="0" fill="hold" grpId="1" nodeType="withEffect">
                                  <p:stCondLst>
                                    <p:cond delay="0"/>
                                  </p:stCondLst>
                                  <p:childTnLst>
                                    <p:set>
                                      <p:cBhvr>
                                        <p:cTn id="55" dur="1" fill="hold">
                                          <p:stCondLst>
                                            <p:cond delay="0"/>
                                          </p:stCondLst>
                                        </p:cTn>
                                        <p:tgtEl>
                                          <p:spTgt spid="38"/>
                                        </p:tgtEl>
                                        <p:attrNameLst>
                                          <p:attrName>style.visibility</p:attrName>
                                        </p:attrNameLst>
                                      </p:cBhvr>
                                      <p:to>
                                        <p:strVal val="hidden"/>
                                      </p:to>
                                    </p:set>
                                  </p:childTnLst>
                                </p:cTn>
                              </p:par>
                              <p:par>
                                <p:cTn id="56" presetID="16" presetClass="exit" presetSubtype="21" fill="hold" grpId="1" nodeType="withEffect">
                                  <p:stCondLst>
                                    <p:cond delay="0"/>
                                  </p:stCondLst>
                                  <p:childTnLst>
                                    <p:animEffect transition="out" filter="barn(inVertical)">
                                      <p:cBhvr>
                                        <p:cTn id="57" dur="500"/>
                                        <p:tgtEl>
                                          <p:spTgt spid="30"/>
                                        </p:tgtEl>
                                      </p:cBhvr>
                                    </p:animEffect>
                                    <p:set>
                                      <p:cBhvr>
                                        <p:cTn id="58" dur="1" fill="hold">
                                          <p:stCondLst>
                                            <p:cond delay="499"/>
                                          </p:stCondLst>
                                        </p:cTn>
                                        <p:tgtEl>
                                          <p:spTgt spid="30"/>
                                        </p:tgtEl>
                                        <p:attrNameLst>
                                          <p:attrName>style.visibility</p:attrName>
                                        </p:attrNameLst>
                                      </p:cBhvr>
                                      <p:to>
                                        <p:strVal val="hidden"/>
                                      </p:to>
                                    </p:set>
                                  </p:childTnLst>
                                </p:cTn>
                              </p:par>
                              <p:par>
                                <p:cTn id="59" presetID="14" presetClass="entr" presetSubtype="10" fill="hold" nodeType="withEffect">
                                  <p:stCondLst>
                                    <p:cond delay="0"/>
                                  </p:stCondLst>
                                  <p:childTnLst>
                                    <p:set>
                                      <p:cBhvr>
                                        <p:cTn id="60" dur="1" fill="hold">
                                          <p:stCondLst>
                                            <p:cond delay="0"/>
                                          </p:stCondLst>
                                        </p:cTn>
                                        <p:tgtEl>
                                          <p:spTgt spid="47"/>
                                        </p:tgtEl>
                                        <p:attrNameLst>
                                          <p:attrName>style.visibility</p:attrName>
                                        </p:attrNameLst>
                                      </p:cBhvr>
                                      <p:to>
                                        <p:strVal val="visible"/>
                                      </p:to>
                                    </p:set>
                                    <p:animEffect transition="in" filter="randombar(horizontal)">
                                      <p:cBhvr>
                                        <p:cTn id="61" dur="500"/>
                                        <p:tgtEl>
                                          <p:spTgt spid="47"/>
                                        </p:tgtEl>
                                      </p:cBhvr>
                                    </p:animEffect>
                                  </p:childTnLst>
                                </p:cTn>
                              </p:par>
                              <p:par>
                                <p:cTn id="62" presetID="16" presetClass="entr" presetSubtype="21" fill="hold" grpId="0" nodeType="withEffect">
                                  <p:stCondLst>
                                    <p:cond delay="0"/>
                                  </p:stCondLst>
                                  <p:childTnLst>
                                    <p:set>
                                      <p:cBhvr>
                                        <p:cTn id="63" dur="1" fill="hold">
                                          <p:stCondLst>
                                            <p:cond delay="0"/>
                                          </p:stCondLst>
                                        </p:cTn>
                                        <p:tgtEl>
                                          <p:spTgt spid="39"/>
                                        </p:tgtEl>
                                        <p:attrNameLst>
                                          <p:attrName>style.visibility</p:attrName>
                                        </p:attrNameLst>
                                      </p:cBhvr>
                                      <p:to>
                                        <p:strVal val="visible"/>
                                      </p:to>
                                    </p:set>
                                    <p:animEffect transition="in" filter="barn(inVertical)">
                                      <p:cBhvr>
                                        <p:cTn id="64" dur="500"/>
                                        <p:tgtEl>
                                          <p:spTgt spid="39"/>
                                        </p:tgtEl>
                                      </p:cBhvr>
                                    </p:animEffect>
                                  </p:childTnLst>
                                </p:cTn>
                              </p:par>
                              <p:par>
                                <p:cTn id="65" presetID="16" presetClass="entr" presetSubtype="21" fill="hold" grpId="0" nodeType="withEffect">
                                  <p:stCondLst>
                                    <p:cond delay="0"/>
                                  </p:stCondLst>
                                  <p:childTnLst>
                                    <p:set>
                                      <p:cBhvr>
                                        <p:cTn id="66" dur="1" fill="hold">
                                          <p:stCondLst>
                                            <p:cond delay="0"/>
                                          </p:stCondLst>
                                        </p:cTn>
                                        <p:tgtEl>
                                          <p:spTgt spid="32"/>
                                        </p:tgtEl>
                                        <p:attrNameLst>
                                          <p:attrName>style.visibility</p:attrName>
                                        </p:attrNameLst>
                                      </p:cBhvr>
                                      <p:to>
                                        <p:strVal val="visible"/>
                                      </p:to>
                                    </p:set>
                                    <p:animEffect transition="in" filter="barn(inVertical)">
                                      <p:cBhvr>
                                        <p:cTn id="67" dur="500"/>
                                        <p:tgtEl>
                                          <p:spTgt spid="32"/>
                                        </p:tgtEl>
                                      </p:cBhvr>
                                    </p:animEffect>
                                  </p:childTnLst>
                                </p:cTn>
                              </p:par>
                            </p:childTnLst>
                          </p:cTn>
                        </p:par>
                      </p:childTnLst>
                    </p:cTn>
                  </p:par>
                  <p:par>
                    <p:cTn id="68" fill="hold">
                      <p:stCondLst>
                        <p:cond delay="indefinite"/>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47"/>
                                        </p:tgtEl>
                                        <p:attrNameLst>
                                          <p:attrName>style.visibility</p:attrName>
                                        </p:attrNameLst>
                                      </p:cBhvr>
                                      <p:to>
                                        <p:strVal val="hidden"/>
                                      </p:to>
                                    </p:set>
                                  </p:childTnLst>
                                </p:cTn>
                              </p:par>
                              <p:par>
                                <p:cTn id="72" presetID="1" presetClass="exit" presetSubtype="0" fill="hold" grpId="1" nodeType="withEffect">
                                  <p:stCondLst>
                                    <p:cond delay="0"/>
                                  </p:stCondLst>
                                  <p:childTnLst>
                                    <p:set>
                                      <p:cBhvr>
                                        <p:cTn id="73" dur="1" fill="hold">
                                          <p:stCondLst>
                                            <p:cond delay="0"/>
                                          </p:stCondLst>
                                        </p:cTn>
                                        <p:tgtEl>
                                          <p:spTgt spid="39"/>
                                        </p:tgtEl>
                                        <p:attrNameLst>
                                          <p:attrName>style.visibility</p:attrName>
                                        </p:attrNameLst>
                                      </p:cBhvr>
                                      <p:to>
                                        <p:strVal val="hidden"/>
                                      </p:to>
                                    </p:set>
                                  </p:childTnLst>
                                </p:cTn>
                              </p:par>
                              <p:par>
                                <p:cTn id="74" presetID="16" presetClass="exit" presetSubtype="21" fill="hold" grpId="1" nodeType="withEffect">
                                  <p:stCondLst>
                                    <p:cond delay="0"/>
                                  </p:stCondLst>
                                  <p:childTnLst>
                                    <p:animEffect transition="out" filter="barn(inVertical)">
                                      <p:cBhvr>
                                        <p:cTn id="75" dur="500"/>
                                        <p:tgtEl>
                                          <p:spTgt spid="32"/>
                                        </p:tgtEl>
                                      </p:cBhvr>
                                    </p:animEffect>
                                    <p:set>
                                      <p:cBhvr>
                                        <p:cTn id="76" dur="1" fill="hold">
                                          <p:stCondLst>
                                            <p:cond delay="499"/>
                                          </p:stCondLst>
                                        </p:cTn>
                                        <p:tgtEl>
                                          <p:spTgt spid="32"/>
                                        </p:tgtEl>
                                        <p:attrNameLst>
                                          <p:attrName>style.visibility</p:attrName>
                                        </p:attrNameLst>
                                      </p:cBhvr>
                                      <p:to>
                                        <p:strVal val="hidden"/>
                                      </p:to>
                                    </p:set>
                                  </p:childTnLst>
                                </p:cTn>
                              </p:par>
                              <p:par>
                                <p:cTn id="77" presetID="14" presetClass="entr" presetSubtype="10" fill="hold" nodeType="withEffect">
                                  <p:stCondLst>
                                    <p:cond delay="0"/>
                                  </p:stCondLst>
                                  <p:childTnLst>
                                    <p:set>
                                      <p:cBhvr>
                                        <p:cTn id="78" dur="1" fill="hold">
                                          <p:stCondLst>
                                            <p:cond delay="0"/>
                                          </p:stCondLst>
                                        </p:cTn>
                                        <p:tgtEl>
                                          <p:spTgt spid="36"/>
                                        </p:tgtEl>
                                        <p:attrNameLst>
                                          <p:attrName>style.visibility</p:attrName>
                                        </p:attrNameLst>
                                      </p:cBhvr>
                                      <p:to>
                                        <p:strVal val="visible"/>
                                      </p:to>
                                    </p:set>
                                    <p:animEffect transition="in" filter="randombar(horizontal)">
                                      <p:cBhvr>
                                        <p:cTn id="79" dur="500"/>
                                        <p:tgtEl>
                                          <p:spTgt spid="36"/>
                                        </p:tgtEl>
                                      </p:cBhvr>
                                    </p:animEffect>
                                  </p:childTnLst>
                                </p:cTn>
                              </p:par>
                              <p:par>
                                <p:cTn id="80" presetID="16" presetClass="entr" presetSubtype="21" fill="hold" grpId="0" nodeType="withEffect">
                                  <p:stCondLst>
                                    <p:cond delay="0"/>
                                  </p:stCondLst>
                                  <p:childTnLst>
                                    <p:set>
                                      <p:cBhvr>
                                        <p:cTn id="81" dur="1" fill="hold">
                                          <p:stCondLst>
                                            <p:cond delay="0"/>
                                          </p:stCondLst>
                                        </p:cTn>
                                        <p:tgtEl>
                                          <p:spTgt spid="24"/>
                                        </p:tgtEl>
                                        <p:attrNameLst>
                                          <p:attrName>style.visibility</p:attrName>
                                        </p:attrNameLst>
                                      </p:cBhvr>
                                      <p:to>
                                        <p:strVal val="visible"/>
                                      </p:to>
                                    </p:set>
                                    <p:animEffect transition="in" filter="barn(inVertical)">
                                      <p:cBhvr>
                                        <p:cTn id="82" dur="500"/>
                                        <p:tgtEl>
                                          <p:spTgt spid="24"/>
                                        </p:tgtEl>
                                      </p:cBhvr>
                                    </p:animEffect>
                                  </p:childTnLst>
                                </p:cTn>
                              </p:par>
                            </p:childTnLst>
                          </p:cTn>
                        </p:par>
                      </p:childTnLst>
                    </p:cTn>
                  </p:par>
                  <p:par>
                    <p:cTn id="83" fill="hold">
                      <p:stCondLst>
                        <p:cond delay="indefinite"/>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6"/>
                                        </p:tgtEl>
                                        <p:attrNameLst>
                                          <p:attrName>style.visibility</p:attrName>
                                        </p:attrNameLst>
                                      </p:cBhvr>
                                      <p:to>
                                        <p:strVal val="hidden"/>
                                      </p:to>
                                    </p:set>
                                  </p:childTnLst>
                                </p:cTn>
                              </p:par>
                              <p:par>
                                <p:cTn id="87" presetID="1" presetClass="exit" presetSubtype="0" fill="hold" grpId="1" nodeType="withEffect">
                                  <p:stCondLst>
                                    <p:cond delay="0"/>
                                  </p:stCondLst>
                                  <p:childTnLst>
                                    <p:set>
                                      <p:cBhvr>
                                        <p:cTn id="88" dur="1" fill="hold">
                                          <p:stCondLst>
                                            <p:cond delay="0"/>
                                          </p:stCondLst>
                                        </p:cTn>
                                        <p:tgtEl>
                                          <p:spTgt spid="24"/>
                                        </p:tgtEl>
                                        <p:attrNameLst>
                                          <p:attrName>style.visibility</p:attrName>
                                        </p:attrNameLst>
                                      </p:cBhvr>
                                      <p:to>
                                        <p:strVal val="hidden"/>
                                      </p:to>
                                    </p:set>
                                  </p:childTnLst>
                                </p:cTn>
                              </p:par>
                              <p:par>
                                <p:cTn id="89" presetID="14" presetClass="entr" presetSubtype="10" fill="hold" nodeType="withEffect">
                                  <p:stCondLst>
                                    <p:cond delay="0"/>
                                  </p:stCondLst>
                                  <p:childTnLst>
                                    <p:set>
                                      <p:cBhvr>
                                        <p:cTn id="90" dur="1" fill="hold">
                                          <p:stCondLst>
                                            <p:cond delay="0"/>
                                          </p:stCondLst>
                                        </p:cTn>
                                        <p:tgtEl>
                                          <p:spTgt spid="41"/>
                                        </p:tgtEl>
                                        <p:attrNameLst>
                                          <p:attrName>style.visibility</p:attrName>
                                        </p:attrNameLst>
                                      </p:cBhvr>
                                      <p:to>
                                        <p:strVal val="visible"/>
                                      </p:to>
                                    </p:set>
                                    <p:animEffect transition="in" filter="randombar(horizontal)">
                                      <p:cBhvr>
                                        <p:cTn id="91" dur="500"/>
                                        <p:tgtEl>
                                          <p:spTgt spid="41"/>
                                        </p:tgtEl>
                                      </p:cBhvr>
                                    </p:animEffect>
                                  </p:childTnLst>
                                </p:cTn>
                              </p:par>
                              <p:par>
                                <p:cTn id="92" presetID="16" presetClass="entr" presetSubtype="21" fill="hold" grpId="0" nodeType="withEffect">
                                  <p:stCondLst>
                                    <p:cond delay="0"/>
                                  </p:stCondLst>
                                  <p:childTnLst>
                                    <p:set>
                                      <p:cBhvr>
                                        <p:cTn id="93" dur="1" fill="hold">
                                          <p:stCondLst>
                                            <p:cond delay="0"/>
                                          </p:stCondLst>
                                        </p:cTn>
                                        <p:tgtEl>
                                          <p:spTgt spid="34"/>
                                        </p:tgtEl>
                                        <p:attrNameLst>
                                          <p:attrName>style.visibility</p:attrName>
                                        </p:attrNameLst>
                                      </p:cBhvr>
                                      <p:to>
                                        <p:strVal val="visible"/>
                                      </p:to>
                                    </p:set>
                                    <p:animEffect transition="in" filter="barn(inVertical)">
                                      <p:cBhvr>
                                        <p:cTn id="94" dur="500"/>
                                        <p:tgtEl>
                                          <p:spTgt spid="34"/>
                                        </p:tgtEl>
                                      </p:cBhvr>
                                    </p:animEffect>
                                  </p:childTnLst>
                                </p:cTn>
                              </p:par>
                            </p:childTnLst>
                          </p:cTn>
                        </p:par>
                      </p:childTnLst>
                    </p:cTn>
                  </p:par>
                  <p:par>
                    <p:cTn id="95" fill="hold">
                      <p:stCondLst>
                        <p:cond delay="indefinite"/>
                      </p:stCondLst>
                      <p:childTnLst>
                        <p:par>
                          <p:cTn id="96" fill="hold">
                            <p:stCondLst>
                              <p:cond delay="0"/>
                            </p:stCondLst>
                            <p:childTnLst>
                              <p:par>
                                <p:cTn id="97" presetID="1" presetClass="exit" presetSubtype="0" fill="hold" grpId="1" nodeType="clickEffect">
                                  <p:stCondLst>
                                    <p:cond delay="0"/>
                                  </p:stCondLst>
                                  <p:childTnLst>
                                    <p:set>
                                      <p:cBhvr>
                                        <p:cTn id="98" dur="1" fill="hold">
                                          <p:stCondLst>
                                            <p:cond delay="0"/>
                                          </p:stCondLst>
                                        </p:cTn>
                                        <p:tgtEl>
                                          <p:spTgt spid="34"/>
                                        </p:tgtEl>
                                        <p:attrNameLst>
                                          <p:attrName>style.visibility</p:attrName>
                                        </p:attrNameLst>
                                      </p:cBhvr>
                                      <p:to>
                                        <p:strVal val="hidden"/>
                                      </p:to>
                                    </p:set>
                                  </p:childTnLst>
                                </p:cTn>
                              </p:par>
                              <p:par>
                                <p:cTn id="99" presetID="1" presetClass="exit" presetSubtype="0" fill="hold" nodeType="withEffect">
                                  <p:stCondLst>
                                    <p:cond delay="0"/>
                                  </p:stCondLst>
                                  <p:childTnLst>
                                    <p:set>
                                      <p:cBhvr>
                                        <p:cTn id="100" dur="1" fill="hold">
                                          <p:stCondLst>
                                            <p:cond delay="0"/>
                                          </p:stCondLst>
                                        </p:cTn>
                                        <p:tgtEl>
                                          <p:spTgt spid="41"/>
                                        </p:tgtEl>
                                        <p:attrNameLst>
                                          <p:attrName>style.visibility</p:attrName>
                                        </p:attrNameLst>
                                      </p:cBhvr>
                                      <p:to>
                                        <p:strVal val="hidden"/>
                                      </p:to>
                                    </p:set>
                                  </p:childTnLst>
                                </p:cTn>
                              </p:par>
                              <p:par>
                                <p:cTn id="101" presetID="14" presetClass="entr" presetSubtype="10" fill="hold" nodeType="withEffect">
                                  <p:stCondLst>
                                    <p:cond delay="0"/>
                                  </p:stCondLst>
                                  <p:childTnLst>
                                    <p:set>
                                      <p:cBhvr>
                                        <p:cTn id="102" dur="1" fill="hold">
                                          <p:stCondLst>
                                            <p:cond delay="0"/>
                                          </p:stCondLst>
                                        </p:cTn>
                                        <p:tgtEl>
                                          <p:spTgt spid="42"/>
                                        </p:tgtEl>
                                        <p:attrNameLst>
                                          <p:attrName>style.visibility</p:attrName>
                                        </p:attrNameLst>
                                      </p:cBhvr>
                                      <p:to>
                                        <p:strVal val="visible"/>
                                      </p:to>
                                    </p:set>
                                    <p:animEffect transition="in" filter="randombar(horizontal)">
                                      <p:cBhvr>
                                        <p:cTn id="103" dur="500"/>
                                        <p:tgtEl>
                                          <p:spTgt spid="42"/>
                                        </p:tgtEl>
                                      </p:cBhvr>
                                    </p:animEffect>
                                  </p:childTnLst>
                                </p:cTn>
                              </p:par>
                              <p:par>
                                <p:cTn id="104" presetID="16" presetClass="entr" presetSubtype="21" fill="hold" grpId="0" nodeType="withEffect">
                                  <p:stCondLst>
                                    <p:cond delay="0"/>
                                  </p:stCondLst>
                                  <p:childTnLst>
                                    <p:set>
                                      <p:cBhvr>
                                        <p:cTn id="105" dur="1" fill="hold">
                                          <p:stCondLst>
                                            <p:cond delay="0"/>
                                          </p:stCondLst>
                                        </p:cTn>
                                        <p:tgtEl>
                                          <p:spTgt spid="35"/>
                                        </p:tgtEl>
                                        <p:attrNameLst>
                                          <p:attrName>style.visibility</p:attrName>
                                        </p:attrNameLst>
                                      </p:cBhvr>
                                      <p:to>
                                        <p:strVal val="visible"/>
                                      </p:to>
                                    </p:set>
                                    <p:animEffect transition="in" filter="barn(inVertical)">
                                      <p:cBhvr>
                                        <p:cTn id="106" dur="500"/>
                                        <p:tgtEl>
                                          <p:spTgt spid="35"/>
                                        </p:tgtEl>
                                      </p:cBhvr>
                                    </p:animEffect>
                                  </p:childTnLst>
                                </p:cTn>
                              </p:par>
                            </p:childTnLst>
                          </p:cTn>
                        </p:par>
                      </p:childTnLst>
                    </p:cTn>
                  </p:par>
                  <p:par>
                    <p:cTn id="107" fill="hold">
                      <p:stCondLst>
                        <p:cond delay="indefinite"/>
                      </p:stCondLst>
                      <p:childTnLst>
                        <p:par>
                          <p:cTn id="108" fill="hold">
                            <p:stCondLst>
                              <p:cond delay="0"/>
                            </p:stCondLst>
                            <p:childTnLst>
                              <p:par>
                                <p:cTn id="109" presetID="1" presetClass="exit" presetSubtype="0" fill="hold" grpId="1" nodeType="clickEffect">
                                  <p:stCondLst>
                                    <p:cond delay="0"/>
                                  </p:stCondLst>
                                  <p:childTnLst>
                                    <p:set>
                                      <p:cBhvr>
                                        <p:cTn id="110" dur="1" fill="hold">
                                          <p:stCondLst>
                                            <p:cond delay="0"/>
                                          </p:stCondLst>
                                        </p:cTn>
                                        <p:tgtEl>
                                          <p:spTgt spid="35"/>
                                        </p:tgtEl>
                                        <p:attrNameLst>
                                          <p:attrName>style.visibility</p:attrName>
                                        </p:attrNameLst>
                                      </p:cBhvr>
                                      <p:to>
                                        <p:strVal val="hidden"/>
                                      </p:to>
                                    </p:set>
                                  </p:childTnLst>
                                </p:cTn>
                              </p:par>
                              <p:par>
                                <p:cTn id="111" presetID="1" presetClass="exit" presetSubtype="0" fill="hold" nodeType="withEffect">
                                  <p:stCondLst>
                                    <p:cond delay="0"/>
                                  </p:stCondLst>
                                  <p:childTnLst>
                                    <p:set>
                                      <p:cBhvr>
                                        <p:cTn id="112" dur="1" fill="hold">
                                          <p:stCondLst>
                                            <p:cond delay="0"/>
                                          </p:stCondLst>
                                        </p:cTn>
                                        <p:tgtEl>
                                          <p:spTgt spid="42"/>
                                        </p:tgtEl>
                                        <p:attrNameLst>
                                          <p:attrName>style.visibility</p:attrName>
                                        </p:attrNameLst>
                                      </p:cBhvr>
                                      <p:to>
                                        <p:strVal val="hidden"/>
                                      </p:to>
                                    </p:set>
                                  </p:childTnLst>
                                </p:cTn>
                              </p:par>
                              <p:par>
                                <p:cTn id="113" presetID="3" presetClass="entr" presetSubtype="10" fill="hold" nodeType="withEffect">
                                  <p:stCondLst>
                                    <p:cond delay="0"/>
                                  </p:stCondLst>
                                  <p:childTnLst>
                                    <p:set>
                                      <p:cBhvr>
                                        <p:cTn id="114" dur="1" fill="hold">
                                          <p:stCondLst>
                                            <p:cond delay="0"/>
                                          </p:stCondLst>
                                        </p:cTn>
                                        <p:tgtEl>
                                          <p:spTgt spid="28"/>
                                        </p:tgtEl>
                                        <p:attrNameLst>
                                          <p:attrName>style.visibility</p:attrName>
                                        </p:attrNameLst>
                                      </p:cBhvr>
                                      <p:to>
                                        <p:strVal val="visible"/>
                                      </p:to>
                                    </p:set>
                                    <p:animEffect transition="in" filter="blinds(horizontal)">
                                      <p:cBhvr>
                                        <p:cTn id="115" dur="500"/>
                                        <p:tgtEl>
                                          <p:spTgt spid="28"/>
                                        </p:tgtEl>
                                      </p:cBhvr>
                                    </p:animEffect>
                                  </p:childTnLst>
                                </p:cTn>
                              </p:par>
                            </p:childTnLst>
                          </p:cTn>
                        </p:par>
                      </p:childTnLst>
                    </p:cTn>
                  </p:par>
                  <p:par>
                    <p:cTn id="116" fill="hold">
                      <p:stCondLst>
                        <p:cond delay="indefinite"/>
                      </p:stCondLst>
                      <p:childTnLst>
                        <p:par>
                          <p:cTn id="117" fill="hold">
                            <p:stCondLst>
                              <p:cond delay="0"/>
                            </p:stCondLst>
                            <p:childTnLst>
                              <p:par>
                                <p:cTn id="118" presetID="16" presetClass="entr" presetSubtype="21" fill="hold" nodeType="clickEffect">
                                  <p:stCondLst>
                                    <p:cond delay="0"/>
                                  </p:stCondLst>
                                  <p:childTnLst>
                                    <p:set>
                                      <p:cBhvr>
                                        <p:cTn id="119" dur="1" fill="hold">
                                          <p:stCondLst>
                                            <p:cond delay="0"/>
                                          </p:stCondLst>
                                        </p:cTn>
                                        <p:tgtEl>
                                          <p:spTgt spid="31"/>
                                        </p:tgtEl>
                                        <p:attrNameLst>
                                          <p:attrName>style.visibility</p:attrName>
                                        </p:attrNameLst>
                                      </p:cBhvr>
                                      <p:to>
                                        <p:strVal val="visible"/>
                                      </p:to>
                                    </p:set>
                                    <p:animEffect transition="in" filter="barn(inVertical)">
                                      <p:cBhvr>
                                        <p:cTn id="120"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3" grpId="1" animBg="1"/>
      <p:bldP spid="37" grpId="0" animBg="1"/>
      <p:bldP spid="37" grpId="1" animBg="1"/>
      <p:bldP spid="38" grpId="0" animBg="1"/>
      <p:bldP spid="38" grpId="1" animBg="1"/>
      <p:bldP spid="39" grpId="0" animBg="1"/>
      <p:bldP spid="39" grpId="1" animBg="1"/>
      <p:bldP spid="24" grpId="0" animBg="1"/>
      <p:bldP spid="24" grpId="1" animBg="1"/>
      <p:bldP spid="34" grpId="0" animBg="1"/>
      <p:bldP spid="34" grpId="1" animBg="1"/>
      <p:bldP spid="35" grpId="0" animBg="1"/>
      <p:bldP spid="35" grpId="1" animBg="1"/>
      <p:bldP spid="25" grpId="0"/>
      <p:bldP spid="25" grpId="1"/>
      <p:bldP spid="29" grpId="0"/>
      <p:bldP spid="29" grpId="1"/>
      <p:bldP spid="30" grpId="0"/>
      <p:bldP spid="30" grpId="1"/>
      <p:bldP spid="32" grpId="0"/>
      <p:bldP spid="32"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F2301942-25EF-F2CA-40B2-34FED88DB32F}"/>
              </a:ext>
            </a:extLst>
          </p:cNvPr>
          <p:cNvSpPr>
            <a:spLocks noGrp="1"/>
          </p:cNvSpPr>
          <p:nvPr>
            <p:ph type="title"/>
          </p:nvPr>
        </p:nvSpPr>
        <p:spPr/>
        <p:txBody>
          <a:bodyPr/>
          <a:lstStyle/>
          <a:p>
            <a:r>
              <a:rPr kumimoji="1" lang="en-US" altLang="ja-JP"/>
              <a:t>The four methods evaluated in this paper</a:t>
            </a:r>
            <a:endParaRPr kumimoji="1" lang="ja-JP" altLang="en-US"/>
          </a:p>
        </p:txBody>
      </p:sp>
      <p:sp>
        <p:nvSpPr>
          <p:cNvPr id="3" name="コンテンツ プレースホルダー 2">
            <a:extLst>
              <a:ext uri="{FF2B5EF4-FFF2-40B4-BE49-F238E27FC236}">
                <a16:creationId xmlns:a16="http://schemas.microsoft.com/office/drawing/2014/main" xmlns="" id="{6EDAFDF1-89E9-5158-2799-3669F4922C35}"/>
              </a:ext>
            </a:extLst>
          </p:cNvPr>
          <p:cNvSpPr>
            <a:spLocks noGrp="1"/>
          </p:cNvSpPr>
          <p:nvPr>
            <p:ph idx="1"/>
          </p:nvPr>
        </p:nvSpPr>
        <p:spPr/>
        <p:txBody>
          <a:bodyPr/>
          <a:lstStyle/>
          <a:p>
            <a:r>
              <a:rPr kumimoji="1" lang="en-US" altLang="ja-JP"/>
              <a:t>Previous</a:t>
            </a:r>
            <a:r>
              <a:rPr lang="ja-JP" altLang="en-US"/>
              <a:t> </a:t>
            </a:r>
            <a:r>
              <a:rPr lang="en-US" altLang="ja-JP"/>
              <a:t>study</a:t>
            </a:r>
          </a:p>
          <a:p>
            <a:pPr lvl="1"/>
            <a:r>
              <a:rPr lang="en-US" altLang="ja-JP" sz="2800"/>
              <a:t>Neural Network(NN)</a:t>
            </a:r>
          </a:p>
          <a:p>
            <a:pPr lvl="1"/>
            <a:endParaRPr lang="en-US" altLang="ja-JP" sz="2800">
              <a:solidFill>
                <a:schemeClr val="bg1">
                  <a:lumMod val="75000"/>
                </a:schemeClr>
              </a:solidFill>
            </a:endParaRPr>
          </a:p>
          <a:p>
            <a:r>
              <a:rPr lang="ja-JP" altLang="en-US"/>
              <a:t> </a:t>
            </a:r>
            <a:r>
              <a:rPr lang="en" altLang="ja-JP"/>
              <a:t>Basic Methods for Handling Multilabel Classification</a:t>
            </a:r>
          </a:p>
          <a:p>
            <a:pPr lvl="1"/>
            <a:r>
              <a:rPr lang="en-US" altLang="ja-JP" sz="2800"/>
              <a:t>Binary Relevance </a:t>
            </a:r>
            <a:r>
              <a:rPr lang="ja-JP" altLang="en-US" sz="2800"/>
              <a:t>（</a:t>
            </a:r>
            <a:r>
              <a:rPr lang="en-US" altLang="ja-JP" sz="2800"/>
              <a:t>BR</a:t>
            </a:r>
            <a:r>
              <a:rPr lang="ja-JP" altLang="en-US" sz="2800"/>
              <a:t>）</a:t>
            </a:r>
            <a:r>
              <a:rPr lang="en-US" altLang="ja-JP" sz="2800"/>
              <a:t>method</a:t>
            </a:r>
          </a:p>
          <a:p>
            <a:pPr lvl="1"/>
            <a:endParaRPr lang="en" altLang="ja-JP" sz="2800"/>
          </a:p>
          <a:p>
            <a:r>
              <a:rPr lang="en-US" altLang="ja-JP"/>
              <a:t>Methods using co-occurrence relationships</a:t>
            </a:r>
          </a:p>
          <a:p>
            <a:pPr lvl="1"/>
            <a:r>
              <a:rPr lang="en-US" altLang="ja-JP" sz="2800"/>
              <a:t>Label Powerset</a:t>
            </a:r>
            <a:r>
              <a:rPr lang="ja-JP" altLang="en-US" sz="2800"/>
              <a:t>（</a:t>
            </a:r>
            <a:r>
              <a:rPr lang="en-US" altLang="ja-JP" sz="2800"/>
              <a:t>LP</a:t>
            </a:r>
            <a:r>
              <a:rPr lang="ja-JP" altLang="en-US" sz="2800"/>
              <a:t>）</a:t>
            </a:r>
            <a:r>
              <a:rPr lang="en-US" altLang="ja-JP" sz="2800"/>
              <a:t>method</a:t>
            </a:r>
          </a:p>
          <a:p>
            <a:pPr lvl="1"/>
            <a:r>
              <a:rPr lang="en-US" altLang="ja-JP" sz="2800"/>
              <a:t>Random k-</a:t>
            </a:r>
            <a:r>
              <a:rPr lang="en-US" altLang="ja-JP" sz="2800" err="1"/>
              <a:t>Labelsets</a:t>
            </a:r>
            <a:r>
              <a:rPr lang="ja-JP" altLang="en-US" sz="2800"/>
              <a:t>（</a:t>
            </a:r>
            <a:r>
              <a:rPr lang="en-US" altLang="ja-JP" sz="2800"/>
              <a:t>RAkEL</a:t>
            </a:r>
            <a:r>
              <a:rPr lang="ja-JP" altLang="en-US" sz="2800"/>
              <a:t>）</a:t>
            </a:r>
            <a:r>
              <a:rPr lang="en-US" altLang="ja-JP" sz="2800"/>
              <a:t>methods</a:t>
            </a:r>
          </a:p>
          <a:p>
            <a:endParaRPr kumimoji="1" lang="en" altLang="ja-JP"/>
          </a:p>
          <a:p>
            <a:endParaRPr kumimoji="1" lang="ja-JP" altLang="en-US"/>
          </a:p>
        </p:txBody>
      </p:sp>
      <p:sp>
        <p:nvSpPr>
          <p:cNvPr id="4" name="スライド番号プレースホルダー 3">
            <a:extLst>
              <a:ext uri="{FF2B5EF4-FFF2-40B4-BE49-F238E27FC236}">
                <a16:creationId xmlns:a16="http://schemas.microsoft.com/office/drawing/2014/main" xmlns="" id="{81B2AA96-9CA9-4145-B2F3-3942D4C6D87B}"/>
              </a:ext>
            </a:extLst>
          </p:cNvPr>
          <p:cNvSpPr>
            <a:spLocks noGrp="1"/>
          </p:cNvSpPr>
          <p:nvPr>
            <p:ph type="sldNum" sz="quarter" idx="12"/>
          </p:nvPr>
        </p:nvSpPr>
        <p:spPr/>
        <p:txBody>
          <a:bodyPr/>
          <a:lstStyle/>
          <a:p>
            <a:fld id="{F9BA76D3-88A3-DA45-AE06-80407E9C01DD}" type="slidenum">
              <a:rPr kumimoji="1" lang="ja-JP" altLang="en-US" smtClean="0"/>
              <a:t>15</a:t>
            </a:fld>
            <a:endParaRPr kumimoji="1" lang="ja-JP" altLang="en-US"/>
          </a:p>
        </p:txBody>
      </p:sp>
      <p:sp>
        <p:nvSpPr>
          <p:cNvPr id="5" name="正方形/長方形 4">
            <a:extLst>
              <a:ext uri="{FF2B5EF4-FFF2-40B4-BE49-F238E27FC236}">
                <a16:creationId xmlns:a16="http://schemas.microsoft.com/office/drawing/2014/main" xmlns="" id="{746AA463-5537-9BC6-3AA9-50EBF05178AD}"/>
              </a:ext>
            </a:extLst>
          </p:cNvPr>
          <p:cNvSpPr/>
          <p:nvPr/>
        </p:nvSpPr>
        <p:spPr>
          <a:xfrm>
            <a:off x="1097973" y="5334271"/>
            <a:ext cx="6071754" cy="661284"/>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39683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145ABCD-53C1-F148-93E1-57B7EBFFA2A5}"/>
              </a:ext>
            </a:extLst>
          </p:cNvPr>
          <p:cNvSpPr>
            <a:spLocks noGrp="1"/>
          </p:cNvSpPr>
          <p:nvPr>
            <p:ph type="title"/>
          </p:nvPr>
        </p:nvSpPr>
        <p:spPr>
          <a:xfrm>
            <a:off x="343668" y="112170"/>
            <a:ext cx="9199224" cy="787695"/>
          </a:xfrm>
        </p:spPr>
        <p:txBody>
          <a:bodyPr>
            <a:normAutofit/>
          </a:bodyPr>
          <a:lstStyle/>
          <a:p>
            <a:r>
              <a:rPr lang="en" altLang="ja-JP"/>
              <a:t>Algorithm 2 for modeling co-occurrence relationships</a:t>
            </a:r>
            <a:endParaRPr kumimoji="1" lang="ja-JP" altLang="en-US"/>
          </a:p>
        </p:txBody>
      </p:sp>
      <p:sp>
        <p:nvSpPr>
          <p:cNvPr id="4" name="スライド番号プレースホルダー 3">
            <a:extLst>
              <a:ext uri="{FF2B5EF4-FFF2-40B4-BE49-F238E27FC236}">
                <a16:creationId xmlns:a16="http://schemas.microsoft.com/office/drawing/2014/main" xmlns="" id="{CD5A320E-EC9B-8948-A9D8-E0E02D4A8E92}"/>
              </a:ext>
            </a:extLst>
          </p:cNvPr>
          <p:cNvSpPr>
            <a:spLocks noGrp="1"/>
          </p:cNvSpPr>
          <p:nvPr>
            <p:ph type="sldNum" sz="quarter" idx="12"/>
          </p:nvPr>
        </p:nvSpPr>
        <p:spPr/>
        <p:txBody>
          <a:bodyPr/>
          <a:lstStyle/>
          <a:p>
            <a:fld id="{F9BA76D3-88A3-DA45-AE06-80407E9C01DD}" type="slidenum">
              <a:rPr kumimoji="1" lang="ja-JP" altLang="en-US" smtClean="0"/>
              <a:t>16</a:t>
            </a:fld>
            <a:endParaRPr kumimoji="1" lang="ja-JP" altLang="en-US"/>
          </a:p>
        </p:txBody>
      </p:sp>
      <p:sp>
        <p:nvSpPr>
          <p:cNvPr id="8" name="角丸四角形 7">
            <a:extLst>
              <a:ext uri="{FF2B5EF4-FFF2-40B4-BE49-F238E27FC236}">
                <a16:creationId xmlns:a16="http://schemas.microsoft.com/office/drawing/2014/main" xmlns="" id="{6A752727-76E0-0445-97D2-576F1C79F809}"/>
              </a:ext>
            </a:extLst>
          </p:cNvPr>
          <p:cNvSpPr/>
          <p:nvPr/>
        </p:nvSpPr>
        <p:spPr>
          <a:xfrm>
            <a:off x="343668" y="936441"/>
            <a:ext cx="8034787" cy="6165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3600"/>
              <a:t>Random k</a:t>
            </a:r>
            <a:r>
              <a:rPr lang="en-US" altLang="ja-JP" sz="3600"/>
              <a:t>-</a:t>
            </a:r>
            <a:r>
              <a:rPr lang="en-US" altLang="ja-JP" sz="3600" err="1"/>
              <a:t>Labelsets</a:t>
            </a:r>
            <a:r>
              <a:rPr lang="ja-JP" altLang="en-US" sz="3600"/>
              <a:t>（</a:t>
            </a:r>
            <a:r>
              <a:rPr lang="en-US" altLang="ja-JP" sz="3600"/>
              <a:t>RAkEL</a:t>
            </a:r>
            <a:r>
              <a:rPr lang="ja-JP" altLang="en-US" sz="3600"/>
              <a:t>）</a:t>
            </a:r>
            <a:r>
              <a:rPr lang="en-US" altLang="ja-JP" sz="3600"/>
              <a:t>methods</a:t>
            </a:r>
            <a:endParaRPr kumimoji="1" lang="ja-JP" altLang="en-US" sz="3600"/>
          </a:p>
        </p:txBody>
      </p:sp>
      <p:sp>
        <p:nvSpPr>
          <p:cNvPr id="9" name="角丸四角形 8">
            <a:extLst>
              <a:ext uri="{FF2B5EF4-FFF2-40B4-BE49-F238E27FC236}">
                <a16:creationId xmlns:a16="http://schemas.microsoft.com/office/drawing/2014/main" xmlns="" id="{AF271B4C-6820-2F40-8DA9-3C812A54007A}"/>
              </a:ext>
            </a:extLst>
          </p:cNvPr>
          <p:cNvSpPr/>
          <p:nvPr/>
        </p:nvSpPr>
        <p:spPr>
          <a:xfrm>
            <a:off x="1404328" y="3429000"/>
            <a:ext cx="954809" cy="3429000"/>
          </a:xfrm>
          <a:prstGeom prst="roundRect">
            <a:avLst/>
          </a:prstGeom>
          <a:ln>
            <a:solidFill>
              <a:srgbClr val="FF000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en-US" altLang="ja-JP" sz="1000"/>
          </a:p>
          <a:p>
            <a:pPr algn="ctr"/>
            <a:endParaRPr lang="en-US" altLang="ja-JP" sz="1000"/>
          </a:p>
          <a:p>
            <a:pPr algn="ctr"/>
            <a:endParaRPr kumimoji="1" lang="en-US" altLang="ja-JP" sz="1000"/>
          </a:p>
          <a:p>
            <a:pPr algn="ctr"/>
            <a:endParaRPr lang="en-US" altLang="ja-JP" sz="1000"/>
          </a:p>
          <a:p>
            <a:pPr algn="ctr"/>
            <a:endParaRPr kumimoji="1" lang="en-US" altLang="ja-JP" sz="1000"/>
          </a:p>
          <a:p>
            <a:pPr algn="ctr"/>
            <a:endParaRPr lang="en-US" altLang="ja-JP" sz="1000"/>
          </a:p>
          <a:p>
            <a:pPr algn="ctr"/>
            <a:endParaRPr kumimoji="1" lang="en-US" altLang="ja-JP" sz="1000"/>
          </a:p>
          <a:p>
            <a:pPr algn="ctr"/>
            <a:endParaRPr lang="en-US" altLang="ja-JP" sz="1000"/>
          </a:p>
          <a:p>
            <a:pPr algn="ctr"/>
            <a:endParaRPr kumimoji="1" lang="ja-JP" altLang="en-US" sz="1000"/>
          </a:p>
        </p:txBody>
      </p:sp>
      <p:sp>
        <p:nvSpPr>
          <p:cNvPr id="10" name="テキスト ボックス 9">
            <a:extLst>
              <a:ext uri="{FF2B5EF4-FFF2-40B4-BE49-F238E27FC236}">
                <a16:creationId xmlns:a16="http://schemas.microsoft.com/office/drawing/2014/main" xmlns="" id="{09539EA6-ECB6-E941-959F-1BFC1C5B0382}"/>
              </a:ext>
            </a:extLst>
          </p:cNvPr>
          <p:cNvSpPr txBox="1"/>
          <p:nvPr/>
        </p:nvSpPr>
        <p:spPr>
          <a:xfrm>
            <a:off x="789006" y="2979939"/>
            <a:ext cx="2362970" cy="400110"/>
          </a:xfrm>
          <a:prstGeom prst="rect">
            <a:avLst/>
          </a:prstGeom>
          <a:noFill/>
        </p:spPr>
        <p:txBody>
          <a:bodyPr wrap="square" rtlCol="0">
            <a:spAutoFit/>
          </a:bodyPr>
          <a:lstStyle/>
          <a:p>
            <a:r>
              <a:rPr lang="en-US" altLang="ja-JP" sz="2000"/>
              <a:t>component list </a:t>
            </a:r>
            <a:endParaRPr kumimoji="1" lang="ja-JP" altLang="en-US" sz="2000"/>
          </a:p>
        </p:txBody>
      </p:sp>
      <p:sp>
        <p:nvSpPr>
          <p:cNvPr id="11" name="円/楕円 10">
            <a:extLst>
              <a:ext uri="{FF2B5EF4-FFF2-40B4-BE49-F238E27FC236}">
                <a16:creationId xmlns:a16="http://schemas.microsoft.com/office/drawing/2014/main" xmlns="" id="{612BA5F8-3188-EF41-8452-E18C5367E835}"/>
              </a:ext>
            </a:extLst>
          </p:cNvPr>
          <p:cNvSpPr/>
          <p:nvPr/>
        </p:nvSpPr>
        <p:spPr>
          <a:xfrm>
            <a:off x="1653132" y="3429567"/>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2" name="円/楕円 11">
            <a:extLst>
              <a:ext uri="{FF2B5EF4-FFF2-40B4-BE49-F238E27FC236}">
                <a16:creationId xmlns:a16="http://schemas.microsoft.com/office/drawing/2014/main" xmlns="" id="{38A17C58-F906-A248-8822-66DBE2CB4DE9}"/>
              </a:ext>
            </a:extLst>
          </p:cNvPr>
          <p:cNvSpPr/>
          <p:nvPr/>
        </p:nvSpPr>
        <p:spPr>
          <a:xfrm>
            <a:off x="1659897" y="5531757"/>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3" name="円/楕円 12">
            <a:extLst>
              <a:ext uri="{FF2B5EF4-FFF2-40B4-BE49-F238E27FC236}">
                <a16:creationId xmlns:a16="http://schemas.microsoft.com/office/drawing/2014/main" xmlns="" id="{7841E109-F1DA-664B-B3B3-6B62AC5822D7}"/>
              </a:ext>
            </a:extLst>
          </p:cNvPr>
          <p:cNvSpPr/>
          <p:nvPr/>
        </p:nvSpPr>
        <p:spPr>
          <a:xfrm>
            <a:off x="1653132" y="6428509"/>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4" name="円/楕円 13">
            <a:extLst>
              <a:ext uri="{FF2B5EF4-FFF2-40B4-BE49-F238E27FC236}">
                <a16:creationId xmlns:a16="http://schemas.microsoft.com/office/drawing/2014/main" xmlns="" id="{CD8ABF76-1E9C-4B42-A07D-855E92CD8307}"/>
              </a:ext>
            </a:extLst>
          </p:cNvPr>
          <p:cNvSpPr/>
          <p:nvPr/>
        </p:nvSpPr>
        <p:spPr>
          <a:xfrm>
            <a:off x="1653132" y="5980133"/>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5" name="円/楕円 14">
            <a:extLst>
              <a:ext uri="{FF2B5EF4-FFF2-40B4-BE49-F238E27FC236}">
                <a16:creationId xmlns:a16="http://schemas.microsoft.com/office/drawing/2014/main" xmlns="" id="{EB82D12A-E088-424C-9DA6-744B2A67DCF3}"/>
              </a:ext>
            </a:extLst>
          </p:cNvPr>
          <p:cNvSpPr/>
          <p:nvPr/>
        </p:nvSpPr>
        <p:spPr>
          <a:xfrm>
            <a:off x="1653132" y="4728073"/>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6" name="円/楕円 15">
            <a:extLst>
              <a:ext uri="{FF2B5EF4-FFF2-40B4-BE49-F238E27FC236}">
                <a16:creationId xmlns:a16="http://schemas.microsoft.com/office/drawing/2014/main" xmlns="" id="{6D12A3C9-C2CB-3E49-B165-8220FFA9A46E}"/>
              </a:ext>
            </a:extLst>
          </p:cNvPr>
          <p:cNvSpPr/>
          <p:nvPr/>
        </p:nvSpPr>
        <p:spPr>
          <a:xfrm>
            <a:off x="1653132" y="4288726"/>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7" name="円/楕円 16">
            <a:extLst>
              <a:ext uri="{FF2B5EF4-FFF2-40B4-BE49-F238E27FC236}">
                <a16:creationId xmlns:a16="http://schemas.microsoft.com/office/drawing/2014/main" xmlns="" id="{22254E56-4AC0-3842-9099-52A4ACB4D5EF}"/>
              </a:ext>
            </a:extLst>
          </p:cNvPr>
          <p:cNvSpPr/>
          <p:nvPr/>
        </p:nvSpPr>
        <p:spPr>
          <a:xfrm>
            <a:off x="1653132" y="3859235"/>
            <a:ext cx="457200" cy="4294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xmlns="" id="{8AF85AF0-B08A-914A-B897-EF0BB0C17BEC}"/>
              </a:ext>
            </a:extLst>
          </p:cNvPr>
          <p:cNvSpPr txBox="1"/>
          <p:nvPr/>
        </p:nvSpPr>
        <p:spPr>
          <a:xfrm>
            <a:off x="1631984" y="5207082"/>
            <a:ext cx="461665" cy="521485"/>
          </a:xfrm>
          <a:prstGeom prst="rect">
            <a:avLst/>
          </a:prstGeom>
          <a:noFill/>
        </p:spPr>
        <p:txBody>
          <a:bodyPr vert="eaVert" wrap="square" rtlCol="0">
            <a:spAutoFit/>
          </a:bodyPr>
          <a:lstStyle/>
          <a:p>
            <a:r>
              <a:rPr kumimoji="1" lang="ja-JP" altLang="en-US"/>
              <a:t>・・</a:t>
            </a:r>
          </a:p>
        </p:txBody>
      </p:sp>
      <p:sp>
        <p:nvSpPr>
          <p:cNvPr id="22" name="角丸四角形 21">
            <a:extLst>
              <a:ext uri="{FF2B5EF4-FFF2-40B4-BE49-F238E27FC236}">
                <a16:creationId xmlns:a16="http://schemas.microsoft.com/office/drawing/2014/main" xmlns="" id="{F169CD3E-31C9-034C-AB0D-F8462BF4981B}"/>
              </a:ext>
            </a:extLst>
          </p:cNvPr>
          <p:cNvSpPr/>
          <p:nvPr/>
        </p:nvSpPr>
        <p:spPr>
          <a:xfrm>
            <a:off x="2989475" y="3365625"/>
            <a:ext cx="954809" cy="493433"/>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ltLang="ja-JP"/>
              <a:t>Set </a:t>
            </a:r>
            <a:r>
              <a:rPr lang="ja-JP" altLang="en-US"/>
              <a:t>１</a:t>
            </a:r>
            <a:endParaRPr kumimoji="1" lang="ja-JP" altLang="en-US" sz="1200"/>
          </a:p>
        </p:txBody>
      </p:sp>
      <p:cxnSp>
        <p:nvCxnSpPr>
          <p:cNvPr id="24" name="直線矢印コネクタ 23">
            <a:extLst>
              <a:ext uri="{FF2B5EF4-FFF2-40B4-BE49-F238E27FC236}">
                <a16:creationId xmlns:a16="http://schemas.microsoft.com/office/drawing/2014/main" xmlns="" id="{E743F77C-49DF-D946-ACD5-242AD99A8907}"/>
              </a:ext>
            </a:extLst>
          </p:cNvPr>
          <p:cNvCxnSpPr>
            <a:cxnSpLocks/>
            <a:endCxn id="22" idx="1"/>
          </p:cNvCxnSpPr>
          <p:nvPr/>
        </p:nvCxnSpPr>
        <p:spPr>
          <a:xfrm flipV="1">
            <a:off x="2125348" y="3612342"/>
            <a:ext cx="864127" cy="6865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直線矢印コネクタ 24">
            <a:extLst>
              <a:ext uri="{FF2B5EF4-FFF2-40B4-BE49-F238E27FC236}">
                <a16:creationId xmlns:a16="http://schemas.microsoft.com/office/drawing/2014/main" xmlns="" id="{286554A8-7C64-8047-9C5C-0C78DEDB9CF1}"/>
              </a:ext>
            </a:extLst>
          </p:cNvPr>
          <p:cNvCxnSpPr>
            <a:cxnSpLocks/>
            <a:endCxn id="22" idx="1"/>
          </p:cNvCxnSpPr>
          <p:nvPr/>
        </p:nvCxnSpPr>
        <p:spPr>
          <a:xfrm flipV="1">
            <a:off x="2123048" y="3612342"/>
            <a:ext cx="866427" cy="45261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1" name="角丸四角形 30">
            <a:extLst>
              <a:ext uri="{FF2B5EF4-FFF2-40B4-BE49-F238E27FC236}">
                <a16:creationId xmlns:a16="http://schemas.microsoft.com/office/drawing/2014/main" xmlns="" id="{0830759F-339D-AF48-B2A1-62482FF8F6E9}"/>
              </a:ext>
            </a:extLst>
          </p:cNvPr>
          <p:cNvSpPr/>
          <p:nvPr/>
        </p:nvSpPr>
        <p:spPr>
          <a:xfrm>
            <a:off x="2996631" y="4033460"/>
            <a:ext cx="954809" cy="493433"/>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ltLang="ja-JP"/>
              <a:t>Set 2</a:t>
            </a:r>
            <a:endParaRPr lang="ja-JP" altLang="en-US" sz="1200"/>
          </a:p>
        </p:txBody>
      </p:sp>
      <p:sp>
        <p:nvSpPr>
          <p:cNvPr id="34" name="テキスト ボックス 33">
            <a:extLst>
              <a:ext uri="{FF2B5EF4-FFF2-40B4-BE49-F238E27FC236}">
                <a16:creationId xmlns:a16="http://schemas.microsoft.com/office/drawing/2014/main" xmlns="" id="{5B10049C-5F61-384A-BF2F-3C08D5A4BC80}"/>
              </a:ext>
            </a:extLst>
          </p:cNvPr>
          <p:cNvSpPr txBox="1"/>
          <p:nvPr/>
        </p:nvSpPr>
        <p:spPr>
          <a:xfrm rot="5400000">
            <a:off x="3147865" y="4699278"/>
            <a:ext cx="631865" cy="369332"/>
          </a:xfrm>
          <a:prstGeom prst="rect">
            <a:avLst/>
          </a:prstGeom>
          <a:noFill/>
        </p:spPr>
        <p:txBody>
          <a:bodyPr wrap="square">
            <a:spAutoFit/>
          </a:bodyPr>
          <a:lstStyle/>
          <a:p>
            <a:r>
              <a:rPr kumimoji="1" lang="ja-JP" altLang="en-US"/>
              <a:t>・・・</a:t>
            </a:r>
          </a:p>
        </p:txBody>
      </p:sp>
      <p:cxnSp>
        <p:nvCxnSpPr>
          <p:cNvPr id="35" name="直線矢印コネクタ 34">
            <a:extLst>
              <a:ext uri="{FF2B5EF4-FFF2-40B4-BE49-F238E27FC236}">
                <a16:creationId xmlns:a16="http://schemas.microsoft.com/office/drawing/2014/main" xmlns="" id="{4BFC8A3E-89FB-1848-A8DC-AF90B8C97EDE}"/>
              </a:ext>
            </a:extLst>
          </p:cNvPr>
          <p:cNvCxnSpPr>
            <a:cxnSpLocks/>
            <a:endCxn id="45" idx="1"/>
          </p:cNvCxnSpPr>
          <p:nvPr/>
        </p:nvCxnSpPr>
        <p:spPr>
          <a:xfrm>
            <a:off x="2043530" y="5200284"/>
            <a:ext cx="935304" cy="113278"/>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38" name="直線矢印コネクタ 37">
            <a:extLst>
              <a:ext uri="{FF2B5EF4-FFF2-40B4-BE49-F238E27FC236}">
                <a16:creationId xmlns:a16="http://schemas.microsoft.com/office/drawing/2014/main" xmlns="" id="{0D0016EA-F5B2-264C-BECC-F8A32A9ADC23}"/>
              </a:ext>
            </a:extLst>
          </p:cNvPr>
          <p:cNvCxnSpPr>
            <a:cxnSpLocks/>
            <a:endCxn id="45" idx="1"/>
          </p:cNvCxnSpPr>
          <p:nvPr/>
        </p:nvCxnSpPr>
        <p:spPr>
          <a:xfrm>
            <a:off x="2132463" y="4369259"/>
            <a:ext cx="846371" cy="944303"/>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39" name="直線矢印コネクタ 38">
            <a:extLst>
              <a:ext uri="{FF2B5EF4-FFF2-40B4-BE49-F238E27FC236}">
                <a16:creationId xmlns:a16="http://schemas.microsoft.com/office/drawing/2014/main" xmlns="" id="{40B5F8F8-ED86-A84B-8699-DE71C91604D0}"/>
              </a:ext>
            </a:extLst>
          </p:cNvPr>
          <p:cNvCxnSpPr>
            <a:cxnSpLocks/>
            <a:endCxn id="22" idx="1"/>
          </p:cNvCxnSpPr>
          <p:nvPr/>
        </p:nvCxnSpPr>
        <p:spPr>
          <a:xfrm flipV="1">
            <a:off x="2084234" y="3612342"/>
            <a:ext cx="905241" cy="173680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1" name="直線矢印コネクタ 40">
            <a:extLst>
              <a:ext uri="{FF2B5EF4-FFF2-40B4-BE49-F238E27FC236}">
                <a16:creationId xmlns:a16="http://schemas.microsoft.com/office/drawing/2014/main" xmlns="" id="{AFCD37C9-A087-4B40-ABF1-DC1B80EADB0C}"/>
              </a:ext>
            </a:extLst>
          </p:cNvPr>
          <p:cNvCxnSpPr>
            <a:cxnSpLocks/>
            <a:endCxn id="31" idx="1"/>
          </p:cNvCxnSpPr>
          <p:nvPr/>
        </p:nvCxnSpPr>
        <p:spPr>
          <a:xfrm flipV="1">
            <a:off x="2062216" y="4280177"/>
            <a:ext cx="934415" cy="859159"/>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45" name="角丸四角形 44">
            <a:extLst>
              <a:ext uri="{FF2B5EF4-FFF2-40B4-BE49-F238E27FC236}">
                <a16:creationId xmlns:a16="http://schemas.microsoft.com/office/drawing/2014/main" xmlns="" id="{F5F44C4E-425A-E14D-A22F-DAAC8781A231}"/>
              </a:ext>
            </a:extLst>
          </p:cNvPr>
          <p:cNvSpPr/>
          <p:nvPr/>
        </p:nvSpPr>
        <p:spPr>
          <a:xfrm>
            <a:off x="2978834" y="5066845"/>
            <a:ext cx="954809" cy="493433"/>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ltLang="ja-JP"/>
              <a:t>Set </a:t>
            </a:r>
            <a:r>
              <a:rPr kumimoji="1" lang="en-US" altLang="ja-JP"/>
              <a:t>L</a:t>
            </a:r>
            <a:endParaRPr lang="ja-JP" altLang="en-US" sz="1200"/>
          </a:p>
        </p:txBody>
      </p:sp>
      <p:cxnSp>
        <p:nvCxnSpPr>
          <p:cNvPr id="46" name="直線矢印コネクタ 45">
            <a:extLst>
              <a:ext uri="{FF2B5EF4-FFF2-40B4-BE49-F238E27FC236}">
                <a16:creationId xmlns:a16="http://schemas.microsoft.com/office/drawing/2014/main" xmlns="" id="{74BBD6E9-60D6-274F-9F5A-BDA5AFB6D30C}"/>
              </a:ext>
            </a:extLst>
          </p:cNvPr>
          <p:cNvCxnSpPr>
            <a:cxnSpLocks/>
            <a:endCxn id="31" idx="1"/>
          </p:cNvCxnSpPr>
          <p:nvPr/>
        </p:nvCxnSpPr>
        <p:spPr>
          <a:xfrm flipV="1">
            <a:off x="2141569" y="4280177"/>
            <a:ext cx="855062" cy="128719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8" name="直線矢印コネクタ 47">
            <a:extLst>
              <a:ext uri="{FF2B5EF4-FFF2-40B4-BE49-F238E27FC236}">
                <a16:creationId xmlns:a16="http://schemas.microsoft.com/office/drawing/2014/main" xmlns="" id="{45AD1C8C-EBA1-0944-A8A8-12F16EDCAE07}"/>
              </a:ext>
            </a:extLst>
          </p:cNvPr>
          <p:cNvCxnSpPr>
            <a:cxnSpLocks/>
            <a:endCxn id="31" idx="1"/>
          </p:cNvCxnSpPr>
          <p:nvPr/>
        </p:nvCxnSpPr>
        <p:spPr>
          <a:xfrm flipV="1">
            <a:off x="2130203" y="4280177"/>
            <a:ext cx="866428" cy="1760728"/>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9" name="直線矢印コネクタ 48">
            <a:extLst>
              <a:ext uri="{FF2B5EF4-FFF2-40B4-BE49-F238E27FC236}">
                <a16:creationId xmlns:a16="http://schemas.microsoft.com/office/drawing/2014/main" xmlns="" id="{4C145CC4-5D5B-084E-8BCA-73C06E04C4A2}"/>
              </a:ext>
            </a:extLst>
          </p:cNvPr>
          <p:cNvCxnSpPr>
            <a:cxnSpLocks/>
            <a:endCxn id="45" idx="1"/>
          </p:cNvCxnSpPr>
          <p:nvPr/>
        </p:nvCxnSpPr>
        <p:spPr>
          <a:xfrm flipV="1">
            <a:off x="2117937" y="5313562"/>
            <a:ext cx="860897" cy="1128559"/>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sp>
        <p:nvSpPr>
          <p:cNvPr id="59" name="テキスト ボックス 58">
            <a:extLst>
              <a:ext uri="{FF2B5EF4-FFF2-40B4-BE49-F238E27FC236}">
                <a16:creationId xmlns:a16="http://schemas.microsoft.com/office/drawing/2014/main" xmlns="" id="{FC93943D-694C-E443-A504-787F296FC5ED}"/>
              </a:ext>
            </a:extLst>
          </p:cNvPr>
          <p:cNvSpPr txBox="1"/>
          <p:nvPr/>
        </p:nvSpPr>
        <p:spPr>
          <a:xfrm>
            <a:off x="3897186" y="3462045"/>
            <a:ext cx="1292758" cy="307777"/>
          </a:xfrm>
          <a:prstGeom prst="rect">
            <a:avLst/>
          </a:prstGeom>
          <a:noFill/>
        </p:spPr>
        <p:txBody>
          <a:bodyPr wrap="square" rtlCol="0">
            <a:spAutoFit/>
          </a:bodyPr>
          <a:lstStyle/>
          <a:p>
            <a:r>
              <a:rPr kumimoji="1" lang="en-US" altLang="ja-JP" sz="1400"/>
              <a:t>LP</a:t>
            </a:r>
            <a:r>
              <a:rPr lang="en-US" altLang="ja-JP" sz="1400"/>
              <a:t> method </a:t>
            </a:r>
            <a:endParaRPr kumimoji="1" lang="ja-JP" altLang="en-US" sz="1400"/>
          </a:p>
        </p:txBody>
      </p:sp>
      <p:sp>
        <p:nvSpPr>
          <p:cNvPr id="50" name="テキスト ボックス 49">
            <a:extLst>
              <a:ext uri="{FF2B5EF4-FFF2-40B4-BE49-F238E27FC236}">
                <a16:creationId xmlns:a16="http://schemas.microsoft.com/office/drawing/2014/main" xmlns="" id="{01A35512-8DE7-0146-879B-C0F58E83A2EC}"/>
              </a:ext>
            </a:extLst>
          </p:cNvPr>
          <p:cNvSpPr txBox="1"/>
          <p:nvPr/>
        </p:nvSpPr>
        <p:spPr>
          <a:xfrm>
            <a:off x="3940730" y="4056085"/>
            <a:ext cx="1378755" cy="307777"/>
          </a:xfrm>
          <a:prstGeom prst="rect">
            <a:avLst/>
          </a:prstGeom>
          <a:noFill/>
        </p:spPr>
        <p:txBody>
          <a:bodyPr wrap="square" rtlCol="0">
            <a:spAutoFit/>
          </a:bodyPr>
          <a:lstStyle/>
          <a:p>
            <a:r>
              <a:rPr kumimoji="1" lang="en-US" altLang="ja-JP" sz="1400"/>
              <a:t>LP method</a:t>
            </a:r>
            <a:endParaRPr kumimoji="1" lang="ja-JP" altLang="en-US" sz="1400"/>
          </a:p>
        </p:txBody>
      </p:sp>
      <p:sp>
        <p:nvSpPr>
          <p:cNvPr id="53" name="テキスト ボックス 52">
            <a:extLst>
              <a:ext uri="{FF2B5EF4-FFF2-40B4-BE49-F238E27FC236}">
                <a16:creationId xmlns:a16="http://schemas.microsoft.com/office/drawing/2014/main" xmlns="" id="{59471331-90BD-064C-AEA5-5EFD528B6FDD}"/>
              </a:ext>
            </a:extLst>
          </p:cNvPr>
          <p:cNvSpPr txBox="1"/>
          <p:nvPr/>
        </p:nvSpPr>
        <p:spPr>
          <a:xfrm>
            <a:off x="3881816" y="5139336"/>
            <a:ext cx="1249213" cy="307777"/>
          </a:xfrm>
          <a:prstGeom prst="rect">
            <a:avLst/>
          </a:prstGeom>
          <a:noFill/>
        </p:spPr>
        <p:txBody>
          <a:bodyPr wrap="square" rtlCol="0">
            <a:spAutoFit/>
          </a:bodyPr>
          <a:lstStyle/>
          <a:p>
            <a:r>
              <a:rPr kumimoji="1" lang="en-US" altLang="ja-JP" sz="1400"/>
              <a:t>LP</a:t>
            </a:r>
            <a:r>
              <a:rPr lang="en-US" altLang="ja-JP" sz="1400"/>
              <a:t> method </a:t>
            </a:r>
            <a:endParaRPr kumimoji="1" lang="ja-JP" altLang="en-US" sz="1400"/>
          </a:p>
        </p:txBody>
      </p:sp>
      <p:cxnSp>
        <p:nvCxnSpPr>
          <p:cNvPr id="57" name="直線矢印コネクタ 56">
            <a:extLst>
              <a:ext uri="{FF2B5EF4-FFF2-40B4-BE49-F238E27FC236}">
                <a16:creationId xmlns:a16="http://schemas.microsoft.com/office/drawing/2014/main" xmlns="" id="{6ACC3977-A4A9-4D4A-963A-735709A9140E}"/>
              </a:ext>
            </a:extLst>
          </p:cNvPr>
          <p:cNvCxnSpPr>
            <a:cxnSpLocks/>
          </p:cNvCxnSpPr>
          <p:nvPr/>
        </p:nvCxnSpPr>
        <p:spPr>
          <a:xfrm>
            <a:off x="4874082" y="5280170"/>
            <a:ext cx="315861"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1" name="直線矢印コネクタ 60">
            <a:extLst>
              <a:ext uri="{FF2B5EF4-FFF2-40B4-BE49-F238E27FC236}">
                <a16:creationId xmlns:a16="http://schemas.microsoft.com/office/drawing/2014/main" xmlns="" id="{FB7EE6EE-9C16-E947-AC6D-B8E73BC47958}"/>
              </a:ext>
            </a:extLst>
          </p:cNvPr>
          <p:cNvCxnSpPr>
            <a:cxnSpLocks/>
          </p:cNvCxnSpPr>
          <p:nvPr/>
        </p:nvCxnSpPr>
        <p:spPr>
          <a:xfrm>
            <a:off x="4889769" y="4188458"/>
            <a:ext cx="326571"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2" name="直線矢印コネクタ 61">
            <a:extLst>
              <a:ext uri="{FF2B5EF4-FFF2-40B4-BE49-F238E27FC236}">
                <a16:creationId xmlns:a16="http://schemas.microsoft.com/office/drawing/2014/main" xmlns="" id="{594D7E8D-8229-504E-B875-FC058089504F}"/>
              </a:ext>
            </a:extLst>
          </p:cNvPr>
          <p:cNvCxnSpPr>
            <a:cxnSpLocks/>
          </p:cNvCxnSpPr>
          <p:nvPr/>
        </p:nvCxnSpPr>
        <p:spPr>
          <a:xfrm>
            <a:off x="4813152" y="3644312"/>
            <a:ext cx="403188"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6" name="object 9">
            <a:extLst>
              <a:ext uri="{FF2B5EF4-FFF2-40B4-BE49-F238E27FC236}">
                <a16:creationId xmlns:a16="http://schemas.microsoft.com/office/drawing/2014/main" xmlns="" id="{4B709262-754D-95DA-95D0-A5957D4E540C}"/>
              </a:ext>
            </a:extLst>
          </p:cNvPr>
          <p:cNvSpPr txBox="1"/>
          <p:nvPr/>
        </p:nvSpPr>
        <p:spPr>
          <a:xfrm>
            <a:off x="508314" y="1658123"/>
            <a:ext cx="11175371" cy="979113"/>
          </a:xfrm>
          <a:prstGeom prst="rect">
            <a:avLst/>
          </a:prstGeom>
        </p:spPr>
        <p:txBody>
          <a:bodyPr vert="horz" wrap="square" lIns="0" tIns="55244" rIns="0" bIns="0" rtlCol="0">
            <a:spAutoFit/>
          </a:bodyPr>
          <a:lstStyle/>
          <a:p>
            <a:pPr marL="399415" indent="-386715">
              <a:lnSpc>
                <a:spcPct val="100000"/>
              </a:lnSpc>
              <a:spcBef>
                <a:spcPts val="434"/>
              </a:spcBef>
              <a:buChar char="•"/>
              <a:tabLst>
                <a:tab pos="399415" algn="l"/>
              </a:tabLst>
            </a:pPr>
            <a:r>
              <a:rPr lang="en-US" altLang="ja-JP" sz="2000" dirty="0" err="1"/>
              <a:t>RAkEL</a:t>
            </a:r>
            <a:r>
              <a:rPr lang="en-US" altLang="ja-JP" sz="2000" dirty="0"/>
              <a:t> is a multilabel classification method that models the co-occurrence relationship, breaking the initial set of labels into a number of small random subsets, called </a:t>
            </a:r>
            <a:r>
              <a:rPr lang="en-US" altLang="ja-JP" sz="2000" dirty="0" err="1"/>
              <a:t>labelsets</a:t>
            </a:r>
            <a:r>
              <a:rPr lang="en-US" altLang="ja-JP" sz="2000" dirty="0"/>
              <a:t> and employing LP to train a corresponding classifier. </a:t>
            </a:r>
            <a:endParaRPr lang="ja-JP" altLang="en-US" sz="2400">
              <a:latin typeface="Arial"/>
              <a:cs typeface="Arial"/>
            </a:endParaRPr>
          </a:p>
        </p:txBody>
      </p:sp>
      <p:sp>
        <p:nvSpPr>
          <p:cNvPr id="29" name="テキスト ボックス 28">
            <a:extLst>
              <a:ext uri="{FF2B5EF4-FFF2-40B4-BE49-F238E27FC236}">
                <a16:creationId xmlns:a16="http://schemas.microsoft.com/office/drawing/2014/main" xmlns="" id="{E35C8502-945E-CD71-84AC-5359D146E049}"/>
              </a:ext>
            </a:extLst>
          </p:cNvPr>
          <p:cNvSpPr txBox="1"/>
          <p:nvPr/>
        </p:nvSpPr>
        <p:spPr>
          <a:xfrm>
            <a:off x="2677558" y="2721249"/>
            <a:ext cx="1959756" cy="646331"/>
          </a:xfrm>
          <a:prstGeom prst="rect">
            <a:avLst/>
          </a:prstGeom>
          <a:noFill/>
        </p:spPr>
        <p:txBody>
          <a:bodyPr wrap="square" rtlCol="0">
            <a:spAutoFit/>
          </a:bodyPr>
          <a:lstStyle/>
          <a:p>
            <a:r>
              <a:rPr kumimoji="1" lang="en-US" altLang="ja-JP"/>
              <a:t>Set size </a:t>
            </a:r>
            <a:r>
              <a:rPr kumimoji="1" lang="ja-JP" altLang="en-US"/>
              <a:t>：</a:t>
            </a:r>
            <a:r>
              <a:rPr kumimoji="1" lang="en-US" altLang="ja-JP"/>
              <a:t>k</a:t>
            </a:r>
          </a:p>
          <a:p>
            <a:r>
              <a:rPr lang="en-US" altLang="ja-JP"/>
              <a:t>L pieces at random</a:t>
            </a:r>
            <a:endParaRPr kumimoji="1" lang="ja-JP" altLang="en-US"/>
          </a:p>
        </p:txBody>
      </p:sp>
      <p:sp>
        <p:nvSpPr>
          <p:cNvPr id="42" name="テキスト ボックス 41">
            <a:extLst>
              <a:ext uri="{FF2B5EF4-FFF2-40B4-BE49-F238E27FC236}">
                <a16:creationId xmlns:a16="http://schemas.microsoft.com/office/drawing/2014/main" xmlns="" id="{1E8F3CD4-8C42-D945-BBEF-1398B24DEBD4}"/>
              </a:ext>
            </a:extLst>
          </p:cNvPr>
          <p:cNvSpPr txBox="1"/>
          <p:nvPr/>
        </p:nvSpPr>
        <p:spPr>
          <a:xfrm>
            <a:off x="4358381" y="6071070"/>
            <a:ext cx="7833619" cy="338554"/>
          </a:xfrm>
          <a:prstGeom prst="rect">
            <a:avLst/>
          </a:prstGeom>
          <a:noFill/>
        </p:spPr>
        <p:txBody>
          <a:bodyPr wrap="none" rtlCol="0">
            <a:spAutoFit/>
          </a:bodyPr>
          <a:lstStyle/>
          <a:p>
            <a:r>
              <a:rPr kumimoji="1" lang="en-US" altLang="ja-JP" sz="1600"/>
              <a:t>T1: Number of cells whose estimated result is 1 </a:t>
            </a:r>
            <a:r>
              <a:rPr kumimoji="1" lang="ja-JP" altLang="en-US" sz="1600"/>
              <a:t>，</a:t>
            </a:r>
            <a:r>
              <a:rPr kumimoji="1" lang="en-US" altLang="ja-JP" sz="1600"/>
              <a:t>Mi: Number of cells with estimated results</a:t>
            </a:r>
            <a:endParaRPr kumimoji="1" lang="ja-JP" altLang="en-US" sz="1600"/>
          </a:p>
        </p:txBody>
      </p:sp>
      <p:graphicFrame>
        <p:nvGraphicFramePr>
          <p:cNvPr id="43" name="オブジェクト 42">
            <a:extLst>
              <a:ext uri="{FF2B5EF4-FFF2-40B4-BE49-F238E27FC236}">
                <a16:creationId xmlns:a16="http://schemas.microsoft.com/office/drawing/2014/main" xmlns="" id="{3D81EDCA-DE62-65E7-AB71-0349E656673A}"/>
              </a:ext>
            </a:extLst>
          </p:cNvPr>
          <p:cNvGraphicFramePr>
            <a:graphicFrameLocks noChangeAspect="1"/>
          </p:cNvGraphicFramePr>
          <p:nvPr>
            <p:extLst>
              <p:ext uri="{D42A27DB-BD31-4B8C-83A1-F6EECF244321}">
                <p14:modId xmlns:p14="http://schemas.microsoft.com/office/powerpoint/2010/main" val="1887344552"/>
              </p:ext>
            </p:extLst>
          </p:nvPr>
        </p:nvGraphicFramePr>
        <p:xfrm>
          <a:off x="5345113" y="2663825"/>
          <a:ext cx="6684962" cy="3390900"/>
        </p:xfrm>
        <a:graphic>
          <a:graphicData uri="http://schemas.openxmlformats.org/presentationml/2006/ole">
            <mc:AlternateContent xmlns:mc="http://schemas.openxmlformats.org/markup-compatibility/2006">
              <mc:Choice xmlns:v="urn:schemas-microsoft-com:vml" Requires="v">
                <p:oleObj spid="_x0000_s2050" name="Worksheet" r:id="rId5" imgW="6543675" imgH="3390975" progId="Excel.Sheet.12">
                  <p:embed/>
                </p:oleObj>
              </mc:Choice>
              <mc:Fallback>
                <p:oleObj name="Worksheet" r:id="rId5" imgW="6543675" imgH="3390975" progId="Excel.Sheet.12">
                  <p:embed/>
                  <p:pic>
                    <p:nvPicPr>
                      <p:cNvPr id="43" name="オブジェクト 42">
                        <a:extLst>
                          <a:ext uri="{FF2B5EF4-FFF2-40B4-BE49-F238E27FC236}">
                            <a16:creationId xmlns:a16="http://schemas.microsoft.com/office/drawing/2014/main" xmlns="" id="{3D81EDCA-DE62-65E7-AB71-0349E656673A}"/>
                          </a:ext>
                        </a:extLst>
                      </p:cNvPr>
                      <p:cNvPicPr/>
                      <p:nvPr/>
                    </p:nvPicPr>
                    <p:blipFill>
                      <a:blip r:embed="rId6"/>
                      <a:stretch>
                        <a:fillRect/>
                      </a:stretch>
                    </p:blipFill>
                    <p:spPr>
                      <a:xfrm>
                        <a:off x="5345113" y="2663825"/>
                        <a:ext cx="6684962" cy="3390900"/>
                      </a:xfrm>
                      <a:prstGeom prst="rect">
                        <a:avLst/>
                      </a:prstGeom>
                    </p:spPr>
                  </p:pic>
                </p:oleObj>
              </mc:Fallback>
            </mc:AlternateContent>
          </a:graphicData>
        </a:graphic>
      </p:graphicFrame>
    </p:spTree>
    <p:extLst>
      <p:ext uri="{BB962C8B-B14F-4D97-AF65-F5344CB8AC3E}">
        <p14:creationId xmlns:p14="http://schemas.microsoft.com/office/powerpoint/2010/main" val="3238104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BFEA6B2-99B9-E241-81F5-1E289713599A}"/>
              </a:ext>
            </a:extLst>
          </p:cNvPr>
          <p:cNvSpPr>
            <a:spLocks noGrp="1"/>
          </p:cNvSpPr>
          <p:nvPr>
            <p:ph type="title"/>
          </p:nvPr>
        </p:nvSpPr>
        <p:spPr/>
        <p:txBody>
          <a:bodyPr/>
          <a:lstStyle/>
          <a:p>
            <a:r>
              <a:rPr lang="en-US" altLang="ja-JP"/>
              <a:t>Experiment </a:t>
            </a:r>
            <a:endParaRPr kumimoji="1" lang="ja-JP" altLang="en-US"/>
          </a:p>
        </p:txBody>
      </p:sp>
      <p:sp>
        <p:nvSpPr>
          <p:cNvPr id="3" name="コンテンツ プレースホルダー 2">
            <a:extLst>
              <a:ext uri="{FF2B5EF4-FFF2-40B4-BE49-F238E27FC236}">
                <a16:creationId xmlns:a16="http://schemas.microsoft.com/office/drawing/2014/main" xmlns="" id="{D789F887-BAED-D646-A1D7-15F84F40C93D}"/>
              </a:ext>
            </a:extLst>
          </p:cNvPr>
          <p:cNvSpPr>
            <a:spLocks noGrp="1"/>
          </p:cNvSpPr>
          <p:nvPr>
            <p:ph idx="1"/>
          </p:nvPr>
        </p:nvSpPr>
        <p:spPr>
          <a:xfrm>
            <a:off x="332225" y="3135485"/>
            <a:ext cx="10266502" cy="681681"/>
          </a:xfrm>
        </p:spPr>
        <p:txBody>
          <a:bodyPr>
            <a:normAutofit/>
          </a:bodyPr>
          <a:lstStyle/>
          <a:p>
            <a:pPr marL="0" indent="0">
              <a:buNone/>
            </a:pPr>
            <a:r>
              <a:rPr lang="en-US" altLang="ja-JP" sz="3200" dirty="0"/>
              <a:t>The four methods were evaluated using the same field data.</a:t>
            </a:r>
          </a:p>
          <a:p>
            <a:endParaRPr lang="ja-JP" altLang="ja-JP"/>
          </a:p>
        </p:txBody>
      </p:sp>
      <p:sp>
        <p:nvSpPr>
          <p:cNvPr id="4" name="スライド番号プレースホルダー 3">
            <a:extLst>
              <a:ext uri="{FF2B5EF4-FFF2-40B4-BE49-F238E27FC236}">
                <a16:creationId xmlns:a16="http://schemas.microsoft.com/office/drawing/2014/main" xmlns="" id="{4B6EC44B-9CE4-014B-91C0-8C18F6994130}"/>
              </a:ext>
            </a:extLst>
          </p:cNvPr>
          <p:cNvSpPr>
            <a:spLocks noGrp="1"/>
          </p:cNvSpPr>
          <p:nvPr>
            <p:ph type="sldNum" sz="quarter" idx="12"/>
          </p:nvPr>
        </p:nvSpPr>
        <p:spPr/>
        <p:txBody>
          <a:bodyPr/>
          <a:lstStyle/>
          <a:p>
            <a:fld id="{F9BA76D3-88A3-DA45-AE06-80407E9C01DD}" type="slidenum">
              <a:rPr kumimoji="1" lang="ja-JP" altLang="en-US" smtClean="0"/>
              <a:t>17</a:t>
            </a:fld>
            <a:endParaRPr kumimoji="1" lang="ja-JP" altLang="en-US"/>
          </a:p>
        </p:txBody>
      </p:sp>
      <p:sp>
        <p:nvSpPr>
          <p:cNvPr id="6" name="角丸四角形 5">
            <a:extLst>
              <a:ext uri="{FF2B5EF4-FFF2-40B4-BE49-F238E27FC236}">
                <a16:creationId xmlns:a16="http://schemas.microsoft.com/office/drawing/2014/main" xmlns="" id="{FFF095AE-562F-0E44-AC73-72EF93CFBEAB}"/>
              </a:ext>
            </a:extLst>
          </p:cNvPr>
          <p:cNvSpPr/>
          <p:nvPr/>
        </p:nvSpPr>
        <p:spPr>
          <a:xfrm>
            <a:off x="219456" y="1659636"/>
            <a:ext cx="11753088" cy="131673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 altLang="ja-JP" sz="2800"/>
              <a:t>To investigate whether the LP and RAkEL methods, which model the co-occurrence relationship, improve accuracy or not.</a:t>
            </a:r>
          </a:p>
        </p:txBody>
      </p:sp>
      <p:sp>
        <p:nvSpPr>
          <p:cNvPr id="7" name="テキスト ボックス 6">
            <a:extLst>
              <a:ext uri="{FF2B5EF4-FFF2-40B4-BE49-F238E27FC236}">
                <a16:creationId xmlns:a16="http://schemas.microsoft.com/office/drawing/2014/main" xmlns="" id="{12737439-C7D8-3C09-4806-220626D0FBB2}"/>
              </a:ext>
            </a:extLst>
          </p:cNvPr>
          <p:cNvSpPr txBox="1"/>
          <p:nvPr/>
        </p:nvSpPr>
        <p:spPr>
          <a:xfrm>
            <a:off x="414527" y="1232608"/>
            <a:ext cx="4261381" cy="461665"/>
          </a:xfrm>
          <a:prstGeom prst="rect">
            <a:avLst/>
          </a:prstGeom>
          <a:noFill/>
        </p:spPr>
        <p:txBody>
          <a:bodyPr wrap="square" rtlCol="0">
            <a:spAutoFit/>
          </a:bodyPr>
          <a:lstStyle/>
          <a:p>
            <a:r>
              <a:rPr kumimoji="1" lang="en-US" altLang="ja-JP" sz="2400"/>
              <a:t>Purpose of </a:t>
            </a:r>
            <a:r>
              <a:rPr lang="en-US" altLang="ja-JP" sz="2400"/>
              <a:t>e</a:t>
            </a:r>
            <a:r>
              <a:rPr kumimoji="1" lang="en-US" altLang="ja-JP" sz="2400"/>
              <a:t>xperiment </a:t>
            </a:r>
            <a:endParaRPr kumimoji="1" lang="ja-JP" altLang="en-US" sz="2400"/>
          </a:p>
        </p:txBody>
      </p:sp>
      <p:graphicFrame>
        <p:nvGraphicFramePr>
          <p:cNvPr id="8" name="表 8">
            <a:extLst>
              <a:ext uri="{FF2B5EF4-FFF2-40B4-BE49-F238E27FC236}">
                <a16:creationId xmlns:a16="http://schemas.microsoft.com/office/drawing/2014/main" xmlns="" id="{2FA41346-38AE-A2EE-7027-9E42F56BA762}"/>
              </a:ext>
            </a:extLst>
          </p:cNvPr>
          <p:cNvGraphicFramePr>
            <a:graphicFrameLocks noGrp="1"/>
          </p:cNvGraphicFramePr>
          <p:nvPr>
            <p:extLst>
              <p:ext uri="{D42A27DB-BD31-4B8C-83A1-F6EECF244321}">
                <p14:modId xmlns:p14="http://schemas.microsoft.com/office/powerpoint/2010/main" val="1405036521"/>
              </p:ext>
            </p:extLst>
          </p:nvPr>
        </p:nvGraphicFramePr>
        <p:xfrm>
          <a:off x="3312913" y="3976279"/>
          <a:ext cx="4622278" cy="2572587"/>
        </p:xfrm>
        <a:graphic>
          <a:graphicData uri="http://schemas.openxmlformats.org/drawingml/2006/table">
            <a:tbl>
              <a:tblPr firstRow="1" bandRow="1">
                <a:tableStyleId>{5940675A-B579-460E-94D1-54222C63F5DA}</a:tableStyleId>
              </a:tblPr>
              <a:tblGrid>
                <a:gridCol w="2576308">
                  <a:extLst>
                    <a:ext uri="{9D8B030D-6E8A-4147-A177-3AD203B41FA5}">
                      <a16:colId xmlns:a16="http://schemas.microsoft.com/office/drawing/2014/main" xmlns="" val="799966361"/>
                    </a:ext>
                  </a:extLst>
                </a:gridCol>
                <a:gridCol w="2045970">
                  <a:extLst>
                    <a:ext uri="{9D8B030D-6E8A-4147-A177-3AD203B41FA5}">
                      <a16:colId xmlns:a16="http://schemas.microsoft.com/office/drawing/2014/main" xmlns="" val="696747972"/>
                    </a:ext>
                  </a:extLst>
                </a:gridCol>
              </a:tblGrid>
              <a:tr h="522249">
                <a:tc>
                  <a:txBody>
                    <a:bodyPr/>
                    <a:lstStyle/>
                    <a:p>
                      <a:r>
                        <a:rPr kumimoji="1" lang="en-US" altLang="ja-JP" dirty="0"/>
                        <a:t>Multi-label classification method</a:t>
                      </a:r>
                    </a:p>
                  </a:txBody>
                  <a:tcP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kumimoji="1" lang="en-US" altLang="ja-JP"/>
                        <a:t>Classifier</a:t>
                      </a:r>
                      <a:endParaRPr kumimoji="1" lang="ja-JP" altLang="en-US"/>
                    </a:p>
                  </a:txBody>
                  <a:tcPr>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xmlns="" val="1699100911"/>
                  </a:ext>
                </a:extLst>
              </a:tr>
              <a:tr h="216603">
                <a:tc>
                  <a:txBody>
                    <a:bodyPr/>
                    <a:lstStyle/>
                    <a:p>
                      <a:pPr algn="l"/>
                      <a:r>
                        <a:rPr kumimoji="1" lang="en-US" altLang="ja-JP"/>
                        <a:t>M1:Neural Network(NN)</a:t>
                      </a:r>
                      <a:endParaRPr kumimoji="1" lang="ja-JP" altLang="en-US"/>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368949948"/>
                  </a:ext>
                </a:extLst>
              </a:tr>
              <a:tr h="522249">
                <a:tc>
                  <a:txBody>
                    <a:bodyPr/>
                    <a:lstStyle/>
                    <a:p>
                      <a:r>
                        <a:rPr kumimoji="1" lang="en-US" altLang="ja-JP"/>
                        <a:t>M2:BR method</a:t>
                      </a:r>
                      <a:endParaRPr kumimoji="1" lang="ja-JP" altLang="en-US"/>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kumimoji="1" lang="en-US" altLang="ja-JP"/>
                        <a:t>SVM</a:t>
                      </a:r>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2403955344"/>
                  </a:ext>
                </a:extLst>
              </a:tr>
              <a:tr h="522249">
                <a:tc>
                  <a:txBody>
                    <a:bodyPr/>
                    <a:lstStyle/>
                    <a:p>
                      <a:r>
                        <a:rPr kumimoji="1" lang="en-US" altLang="ja-JP"/>
                        <a:t>M3:LP method</a:t>
                      </a:r>
                      <a:endParaRPr kumimoji="1" lang="ja-JP" altLang="en-US"/>
                    </a:p>
                  </a:txBody>
                  <a:tcPr>
                    <a:lnR w="12700" cap="flat" cmpd="sng" algn="ctr">
                      <a:solidFill>
                        <a:schemeClr val="tx1"/>
                      </a:solidFill>
                      <a:prstDash val="solid"/>
                      <a:round/>
                      <a:headEnd type="none" w="med" len="med"/>
                      <a:tailEnd type="none" w="med" len="med"/>
                    </a:lnR>
                  </a:tcPr>
                </a:tc>
                <a:tc>
                  <a:txBody>
                    <a:bodyPr/>
                    <a:lstStyle/>
                    <a:p>
                      <a:r>
                        <a:rPr kumimoji="1" lang="en-US" altLang="ja-JP"/>
                        <a:t>SVM</a:t>
                      </a:r>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xmlns="" val="255644277"/>
                  </a:ext>
                </a:extLst>
              </a:tr>
              <a:tr h="522249">
                <a:tc>
                  <a:txBody>
                    <a:bodyPr/>
                    <a:lstStyle/>
                    <a:p>
                      <a:r>
                        <a:rPr kumimoji="1" lang="en-US" altLang="ja-JP"/>
                        <a:t>M4:RAkEL method</a:t>
                      </a:r>
                      <a:endParaRPr kumimoji="1" lang="ja-JP" altLang="en-US"/>
                    </a:p>
                  </a:txBody>
                  <a:tcPr>
                    <a:lnR w="12700" cap="flat" cmpd="sng" algn="ctr">
                      <a:solidFill>
                        <a:schemeClr val="tx1"/>
                      </a:solidFill>
                      <a:prstDash val="solid"/>
                      <a:round/>
                      <a:headEnd type="none" w="med" len="med"/>
                      <a:tailEnd type="none" w="med" len="med"/>
                    </a:lnR>
                  </a:tcPr>
                </a:tc>
                <a:tc>
                  <a:txBody>
                    <a:bodyPr/>
                    <a:lstStyle/>
                    <a:p>
                      <a:r>
                        <a:rPr kumimoji="1" lang="en-US" altLang="ja-JP" dirty="0"/>
                        <a:t>SVM</a:t>
                      </a:r>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xmlns="" val="733000036"/>
                  </a:ext>
                </a:extLst>
              </a:tr>
            </a:tbl>
          </a:graphicData>
        </a:graphic>
      </p:graphicFrame>
    </p:spTree>
    <p:extLst>
      <p:ext uri="{BB962C8B-B14F-4D97-AF65-F5344CB8AC3E}">
        <p14:creationId xmlns:p14="http://schemas.microsoft.com/office/powerpoint/2010/main" val="2330907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8D2A378-9132-AF48-87DC-A9A22A4487E4}"/>
              </a:ext>
            </a:extLst>
          </p:cNvPr>
          <p:cNvSpPr>
            <a:spLocks noGrp="1"/>
          </p:cNvSpPr>
          <p:nvPr>
            <p:ph type="title"/>
          </p:nvPr>
        </p:nvSpPr>
        <p:spPr/>
        <p:txBody>
          <a:bodyPr/>
          <a:lstStyle/>
          <a:p>
            <a:r>
              <a:rPr lang="en-US" altLang="ja-JP" dirty="0">
                <a:latin typeface="ＭＳ Ｐゴシック" panose="020B0600070205080204" pitchFamily="50" charset="-128"/>
                <a:ea typeface="ＭＳ Ｐゴシック" panose="020B0600070205080204" pitchFamily="50" charset="-128"/>
              </a:rPr>
              <a:t>Data used in the experiments</a:t>
            </a:r>
            <a:endParaRPr kumimoji="1" lang="ja-JP" altLang="en-US">
              <a:latin typeface="ＭＳ Ｐゴシック" panose="020B0600070205080204" pitchFamily="50" charset="-128"/>
              <a:ea typeface="ＭＳ Ｐゴシック" panose="020B0600070205080204" pitchFamily="50" charset="-128"/>
            </a:endParaRPr>
          </a:p>
        </p:txBody>
      </p:sp>
      <p:sp>
        <p:nvSpPr>
          <p:cNvPr id="4" name="正方形/長方形 3">
            <a:extLst>
              <a:ext uri="{FF2B5EF4-FFF2-40B4-BE49-F238E27FC236}">
                <a16:creationId xmlns:a16="http://schemas.microsoft.com/office/drawing/2014/main" xmlns="" id="{315AC025-F8B7-A24C-832F-9C6941E72AC7}"/>
              </a:ext>
            </a:extLst>
          </p:cNvPr>
          <p:cNvSpPr/>
          <p:nvPr/>
        </p:nvSpPr>
        <p:spPr>
          <a:xfrm>
            <a:off x="1838573" y="1767132"/>
            <a:ext cx="1609778" cy="631371"/>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p>
        </p:txBody>
      </p:sp>
      <p:sp>
        <p:nvSpPr>
          <p:cNvPr id="5" name="正方形/長方形 4">
            <a:extLst>
              <a:ext uri="{FF2B5EF4-FFF2-40B4-BE49-F238E27FC236}">
                <a16:creationId xmlns:a16="http://schemas.microsoft.com/office/drawing/2014/main" xmlns="" id="{18EF0DA7-3B55-F248-8BB4-F4C8300123AA}"/>
              </a:ext>
            </a:extLst>
          </p:cNvPr>
          <p:cNvSpPr/>
          <p:nvPr/>
        </p:nvSpPr>
        <p:spPr>
          <a:xfrm>
            <a:off x="1743022" y="1673989"/>
            <a:ext cx="1609778" cy="63137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p>
        </p:txBody>
      </p:sp>
      <p:sp>
        <p:nvSpPr>
          <p:cNvPr id="6" name="正方形/長方形 5">
            <a:extLst>
              <a:ext uri="{FF2B5EF4-FFF2-40B4-BE49-F238E27FC236}">
                <a16:creationId xmlns:a16="http://schemas.microsoft.com/office/drawing/2014/main" xmlns="" id="{D9CD7C66-9B1C-304E-B367-6BD109F264F3}"/>
              </a:ext>
            </a:extLst>
          </p:cNvPr>
          <p:cNvSpPr/>
          <p:nvPr/>
        </p:nvSpPr>
        <p:spPr>
          <a:xfrm>
            <a:off x="1620144" y="1580844"/>
            <a:ext cx="1609779" cy="631371"/>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Change design specifications</a:t>
            </a:r>
            <a:endParaRPr lang="ja-JP" altLang="en-US"/>
          </a:p>
        </p:txBody>
      </p:sp>
      <p:sp>
        <p:nvSpPr>
          <p:cNvPr id="7" name="正方形/長方形 6">
            <a:extLst>
              <a:ext uri="{FF2B5EF4-FFF2-40B4-BE49-F238E27FC236}">
                <a16:creationId xmlns:a16="http://schemas.microsoft.com/office/drawing/2014/main" xmlns="" id="{31E6DE5D-3CED-7640-8559-C8463831A497}"/>
              </a:ext>
            </a:extLst>
          </p:cNvPr>
          <p:cNvSpPr/>
          <p:nvPr/>
        </p:nvSpPr>
        <p:spPr>
          <a:xfrm>
            <a:off x="4159698" y="1521588"/>
            <a:ext cx="2262873" cy="1591727"/>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p>
        </p:txBody>
      </p:sp>
      <p:sp>
        <p:nvSpPr>
          <p:cNvPr id="8" name="正方形/長方形 7">
            <a:extLst>
              <a:ext uri="{FF2B5EF4-FFF2-40B4-BE49-F238E27FC236}">
                <a16:creationId xmlns:a16="http://schemas.microsoft.com/office/drawing/2014/main" xmlns="" id="{E6DF4115-D429-9542-80A5-F358DAAC4259}"/>
              </a:ext>
            </a:extLst>
          </p:cNvPr>
          <p:cNvSpPr/>
          <p:nvPr/>
        </p:nvSpPr>
        <p:spPr>
          <a:xfrm>
            <a:off x="4386942" y="1647980"/>
            <a:ext cx="1894115" cy="631371"/>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400"/>
              <a:t>request sentence</a:t>
            </a:r>
            <a:endParaRPr lang="ja-JP" altLang="en-US" sz="1400"/>
          </a:p>
        </p:txBody>
      </p:sp>
      <p:sp>
        <p:nvSpPr>
          <p:cNvPr id="9" name="正方形/長方形 8">
            <a:extLst>
              <a:ext uri="{FF2B5EF4-FFF2-40B4-BE49-F238E27FC236}">
                <a16:creationId xmlns:a16="http://schemas.microsoft.com/office/drawing/2014/main" xmlns="" id="{6D12A940-15A5-554B-86C8-848BCF99DCA2}"/>
              </a:ext>
            </a:extLst>
          </p:cNvPr>
          <p:cNvSpPr/>
          <p:nvPr/>
        </p:nvSpPr>
        <p:spPr>
          <a:xfrm>
            <a:off x="4332512" y="2342547"/>
            <a:ext cx="2015215" cy="631371"/>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400"/>
              <a:t>component list</a:t>
            </a:r>
            <a:endParaRPr lang="ja-JP" altLang="en-US" sz="1400"/>
          </a:p>
        </p:txBody>
      </p:sp>
      <p:sp>
        <p:nvSpPr>
          <p:cNvPr id="10" name="角丸四角形 9">
            <a:extLst>
              <a:ext uri="{FF2B5EF4-FFF2-40B4-BE49-F238E27FC236}">
                <a16:creationId xmlns:a16="http://schemas.microsoft.com/office/drawing/2014/main" xmlns="" id="{31822B02-F905-3F4D-9D6B-F926FC15FFB3}"/>
              </a:ext>
            </a:extLst>
          </p:cNvPr>
          <p:cNvSpPr/>
          <p:nvPr/>
        </p:nvSpPr>
        <p:spPr>
          <a:xfrm>
            <a:off x="7053944" y="3962403"/>
            <a:ext cx="3156857" cy="1045028"/>
          </a:xfrm>
          <a:prstGeom prst="roundRect">
            <a:avLst/>
          </a:prstGeom>
          <a:solidFill>
            <a:srgbClr val="FFFF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Multiple classification Method</a:t>
            </a:r>
          </a:p>
        </p:txBody>
      </p:sp>
      <p:sp>
        <p:nvSpPr>
          <p:cNvPr id="12" name="正方形/長方形 11">
            <a:extLst>
              <a:ext uri="{FF2B5EF4-FFF2-40B4-BE49-F238E27FC236}">
                <a16:creationId xmlns:a16="http://schemas.microsoft.com/office/drawing/2014/main" xmlns="" id="{4D897688-2F6B-844F-A198-EB1F8C4B6C0E}"/>
              </a:ext>
            </a:extLst>
          </p:cNvPr>
          <p:cNvSpPr/>
          <p:nvPr/>
        </p:nvSpPr>
        <p:spPr>
          <a:xfrm>
            <a:off x="6879773" y="5651196"/>
            <a:ext cx="3526971" cy="1045028"/>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Modification candidate</a:t>
            </a:r>
            <a:endParaRPr lang="ja-JP" altLang="en-US"/>
          </a:p>
        </p:txBody>
      </p:sp>
      <p:sp>
        <p:nvSpPr>
          <p:cNvPr id="13" name="正方形/長方形 12">
            <a:extLst>
              <a:ext uri="{FF2B5EF4-FFF2-40B4-BE49-F238E27FC236}">
                <a16:creationId xmlns:a16="http://schemas.microsoft.com/office/drawing/2014/main" xmlns="" id="{4C6EA03D-DAB1-5E41-9E8C-0F1D2D2D3DA6}"/>
              </a:ext>
            </a:extLst>
          </p:cNvPr>
          <p:cNvSpPr/>
          <p:nvPr/>
        </p:nvSpPr>
        <p:spPr>
          <a:xfrm>
            <a:off x="4192356" y="4057958"/>
            <a:ext cx="2262873" cy="938586"/>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request sentence</a:t>
            </a:r>
            <a:endParaRPr lang="ja-JP" altLang="en-US"/>
          </a:p>
        </p:txBody>
      </p:sp>
      <p:cxnSp>
        <p:nvCxnSpPr>
          <p:cNvPr id="18" name="直線矢印コネクタ 17">
            <a:extLst>
              <a:ext uri="{FF2B5EF4-FFF2-40B4-BE49-F238E27FC236}">
                <a16:creationId xmlns:a16="http://schemas.microsoft.com/office/drawing/2014/main" xmlns="" id="{8745A486-7AEC-AA4B-AD21-A3F5C5D06B42}"/>
              </a:ext>
            </a:extLst>
          </p:cNvPr>
          <p:cNvCxnSpPr>
            <a:cxnSpLocks/>
            <a:stCxn id="4" idx="3"/>
          </p:cNvCxnSpPr>
          <p:nvPr/>
        </p:nvCxnSpPr>
        <p:spPr>
          <a:xfrm flipV="1">
            <a:off x="3448351" y="2082817"/>
            <a:ext cx="744004" cy="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9" name="直線矢印コネクタ 18">
            <a:extLst>
              <a:ext uri="{FF2B5EF4-FFF2-40B4-BE49-F238E27FC236}">
                <a16:creationId xmlns:a16="http://schemas.microsoft.com/office/drawing/2014/main" xmlns="" id="{06A62985-74AC-9F46-BABD-50A8257A7A75}"/>
              </a:ext>
            </a:extLst>
          </p:cNvPr>
          <p:cNvCxnSpPr>
            <a:cxnSpLocks/>
            <a:stCxn id="4" idx="3"/>
            <a:endCxn id="13" idx="1"/>
          </p:cNvCxnSpPr>
          <p:nvPr/>
        </p:nvCxnSpPr>
        <p:spPr>
          <a:xfrm>
            <a:off x="3448351" y="2082818"/>
            <a:ext cx="744005" cy="244443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3" name="右矢印 22">
            <a:extLst>
              <a:ext uri="{FF2B5EF4-FFF2-40B4-BE49-F238E27FC236}">
                <a16:creationId xmlns:a16="http://schemas.microsoft.com/office/drawing/2014/main" xmlns="" id="{87A69166-2C24-D14C-8F3F-59EFFBB1CEE6}"/>
              </a:ext>
            </a:extLst>
          </p:cNvPr>
          <p:cNvSpPr/>
          <p:nvPr/>
        </p:nvSpPr>
        <p:spPr>
          <a:xfrm>
            <a:off x="6542314" y="4332514"/>
            <a:ext cx="435428" cy="413658"/>
          </a:xfrm>
          <a:prstGeom prst="rightArrow">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24" name="右矢印 23">
            <a:extLst>
              <a:ext uri="{FF2B5EF4-FFF2-40B4-BE49-F238E27FC236}">
                <a16:creationId xmlns:a16="http://schemas.microsoft.com/office/drawing/2014/main" xmlns="" id="{64BCECE2-D741-594E-B156-9C695D7ACF04}"/>
              </a:ext>
            </a:extLst>
          </p:cNvPr>
          <p:cNvSpPr/>
          <p:nvPr/>
        </p:nvSpPr>
        <p:spPr>
          <a:xfrm rot="5400000">
            <a:off x="8447315" y="5166028"/>
            <a:ext cx="435428" cy="413658"/>
          </a:xfrm>
          <a:prstGeom prst="rightArrow">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a:p>
        </p:txBody>
      </p:sp>
      <p:cxnSp>
        <p:nvCxnSpPr>
          <p:cNvPr id="30" name="直線コネクタ 29">
            <a:extLst>
              <a:ext uri="{FF2B5EF4-FFF2-40B4-BE49-F238E27FC236}">
                <a16:creationId xmlns:a16="http://schemas.microsoft.com/office/drawing/2014/main" xmlns="" id="{85BC1DE0-3A8A-6B46-B2B3-E27DE88D8D82}"/>
              </a:ext>
            </a:extLst>
          </p:cNvPr>
          <p:cNvCxnSpPr/>
          <p:nvPr/>
        </p:nvCxnSpPr>
        <p:spPr>
          <a:xfrm>
            <a:off x="6422571" y="1989672"/>
            <a:ext cx="2209801" cy="0"/>
          </a:xfrm>
          <a:prstGeom prst="line">
            <a:avLst/>
          </a:prstGeom>
        </p:spPr>
        <p:style>
          <a:lnRef idx="2">
            <a:schemeClr val="dk1"/>
          </a:lnRef>
          <a:fillRef idx="0">
            <a:schemeClr val="dk1"/>
          </a:fillRef>
          <a:effectRef idx="1">
            <a:schemeClr val="dk1"/>
          </a:effectRef>
          <a:fontRef idx="minor">
            <a:schemeClr val="tx1"/>
          </a:fontRef>
        </p:style>
      </p:cxnSp>
      <p:cxnSp>
        <p:nvCxnSpPr>
          <p:cNvPr id="32" name="直線矢印コネクタ 31">
            <a:extLst>
              <a:ext uri="{FF2B5EF4-FFF2-40B4-BE49-F238E27FC236}">
                <a16:creationId xmlns:a16="http://schemas.microsoft.com/office/drawing/2014/main" xmlns="" id="{646A296D-A526-2C4F-BFD5-0D245E1EF10B}"/>
              </a:ext>
            </a:extLst>
          </p:cNvPr>
          <p:cNvCxnSpPr>
            <a:endCxn id="10" idx="0"/>
          </p:cNvCxnSpPr>
          <p:nvPr/>
        </p:nvCxnSpPr>
        <p:spPr>
          <a:xfrm>
            <a:off x="8632372" y="1989673"/>
            <a:ext cx="1" cy="197273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33" name="テキスト ボックス 32">
            <a:extLst>
              <a:ext uri="{FF2B5EF4-FFF2-40B4-BE49-F238E27FC236}">
                <a16:creationId xmlns:a16="http://schemas.microsoft.com/office/drawing/2014/main" xmlns="" id="{5D769B58-5082-1241-A511-A2CA3A1702C2}"/>
              </a:ext>
            </a:extLst>
          </p:cNvPr>
          <p:cNvSpPr txBox="1"/>
          <p:nvPr/>
        </p:nvSpPr>
        <p:spPr>
          <a:xfrm>
            <a:off x="4183094" y="1074249"/>
            <a:ext cx="2448106" cy="461665"/>
          </a:xfrm>
          <a:prstGeom prst="rect">
            <a:avLst/>
          </a:prstGeom>
          <a:noFill/>
        </p:spPr>
        <p:txBody>
          <a:bodyPr wrap="none" rtlCol="0">
            <a:spAutoFit/>
          </a:bodyPr>
          <a:lstStyle/>
          <a:p>
            <a:r>
              <a:rPr lang="en-US" altLang="ja-JP" sz="2400">
                <a:solidFill>
                  <a:srgbClr val="0432FF"/>
                </a:solidFill>
              </a:rPr>
              <a:t>Training</a:t>
            </a:r>
            <a:r>
              <a:rPr lang="ja-JP" altLang="en-US" sz="2400">
                <a:solidFill>
                  <a:srgbClr val="0432FF"/>
                </a:solidFill>
              </a:rPr>
              <a:t> </a:t>
            </a:r>
            <a:r>
              <a:rPr lang="en-US" altLang="ja-JP" sz="2400">
                <a:solidFill>
                  <a:srgbClr val="0432FF"/>
                </a:solidFill>
              </a:rPr>
              <a:t>data(324)</a:t>
            </a:r>
            <a:endParaRPr lang="ja-JP" altLang="en-US" sz="2400">
              <a:solidFill>
                <a:srgbClr val="0432FF"/>
              </a:solidFill>
            </a:endParaRPr>
          </a:p>
        </p:txBody>
      </p:sp>
      <p:sp>
        <p:nvSpPr>
          <p:cNvPr id="34" name="テキスト ボックス 33">
            <a:extLst>
              <a:ext uri="{FF2B5EF4-FFF2-40B4-BE49-F238E27FC236}">
                <a16:creationId xmlns:a16="http://schemas.microsoft.com/office/drawing/2014/main" xmlns="" id="{0C7679C8-F063-1B40-8E73-F10FC14093E0}"/>
              </a:ext>
            </a:extLst>
          </p:cNvPr>
          <p:cNvSpPr txBox="1"/>
          <p:nvPr/>
        </p:nvSpPr>
        <p:spPr>
          <a:xfrm>
            <a:off x="4292602" y="3624945"/>
            <a:ext cx="1799852" cy="461665"/>
          </a:xfrm>
          <a:prstGeom prst="rect">
            <a:avLst/>
          </a:prstGeom>
          <a:noFill/>
        </p:spPr>
        <p:txBody>
          <a:bodyPr wrap="none" rtlCol="0">
            <a:spAutoFit/>
          </a:bodyPr>
          <a:lstStyle/>
          <a:p>
            <a:r>
              <a:rPr lang="en-US" altLang="ja-JP" sz="2400">
                <a:solidFill>
                  <a:srgbClr val="0432FF"/>
                </a:solidFill>
              </a:rPr>
              <a:t>Test data(81)</a:t>
            </a:r>
            <a:endParaRPr lang="ja-JP" altLang="en-US" sz="2400">
              <a:solidFill>
                <a:srgbClr val="0432FF"/>
              </a:solidFill>
            </a:endParaRPr>
          </a:p>
        </p:txBody>
      </p:sp>
      <p:sp>
        <p:nvSpPr>
          <p:cNvPr id="35" name="テキスト ボックス 34">
            <a:extLst>
              <a:ext uri="{FF2B5EF4-FFF2-40B4-BE49-F238E27FC236}">
                <a16:creationId xmlns:a16="http://schemas.microsoft.com/office/drawing/2014/main" xmlns="" id="{42095281-AC99-E74E-8145-3BD9E14027FF}"/>
              </a:ext>
            </a:extLst>
          </p:cNvPr>
          <p:cNvSpPr txBox="1"/>
          <p:nvPr/>
        </p:nvSpPr>
        <p:spPr>
          <a:xfrm>
            <a:off x="1459345" y="2466983"/>
            <a:ext cx="2349361" cy="461665"/>
          </a:xfrm>
          <a:prstGeom prst="rect">
            <a:avLst/>
          </a:prstGeom>
          <a:noFill/>
        </p:spPr>
        <p:txBody>
          <a:bodyPr wrap="none" rtlCol="0">
            <a:spAutoFit/>
          </a:bodyPr>
          <a:lstStyle/>
          <a:p>
            <a:r>
              <a:rPr lang="en-US" altLang="ja-JP" sz="2400">
                <a:solidFill>
                  <a:srgbClr val="0432FF"/>
                </a:solidFill>
              </a:rPr>
              <a:t>Total data is 405. </a:t>
            </a:r>
            <a:endParaRPr lang="ja-JP" altLang="en-US" sz="2400">
              <a:solidFill>
                <a:srgbClr val="0432FF"/>
              </a:solidFill>
            </a:endParaRPr>
          </a:p>
        </p:txBody>
      </p:sp>
      <p:sp>
        <p:nvSpPr>
          <p:cNvPr id="36" name="テキスト ボックス 35">
            <a:extLst>
              <a:ext uri="{FF2B5EF4-FFF2-40B4-BE49-F238E27FC236}">
                <a16:creationId xmlns:a16="http://schemas.microsoft.com/office/drawing/2014/main" xmlns="" id="{F42F1212-5B23-FE45-A478-490320A415DD}"/>
              </a:ext>
            </a:extLst>
          </p:cNvPr>
          <p:cNvSpPr txBox="1"/>
          <p:nvPr/>
        </p:nvSpPr>
        <p:spPr>
          <a:xfrm>
            <a:off x="8743652" y="2743982"/>
            <a:ext cx="837730" cy="369332"/>
          </a:xfrm>
          <a:prstGeom prst="rect">
            <a:avLst/>
          </a:prstGeom>
          <a:noFill/>
        </p:spPr>
        <p:txBody>
          <a:bodyPr wrap="none" rtlCol="0">
            <a:spAutoFit/>
          </a:bodyPr>
          <a:lstStyle/>
          <a:p>
            <a:r>
              <a:rPr lang="en-US" altLang="ja-JP"/>
              <a:t>(study)</a:t>
            </a:r>
            <a:endParaRPr lang="ja-JP" altLang="en-US"/>
          </a:p>
        </p:txBody>
      </p:sp>
      <p:sp>
        <p:nvSpPr>
          <p:cNvPr id="38" name="スライド番号プレースホルダー 3">
            <a:extLst>
              <a:ext uri="{FF2B5EF4-FFF2-40B4-BE49-F238E27FC236}">
                <a16:creationId xmlns:a16="http://schemas.microsoft.com/office/drawing/2014/main" xmlns="" id="{BB5DDA92-FF46-6941-88B7-A8FC26DB1233}"/>
              </a:ext>
            </a:extLst>
          </p:cNvPr>
          <p:cNvSpPr>
            <a:spLocks noGrp="1"/>
          </p:cNvSpPr>
          <p:nvPr>
            <p:ph type="sldNum" sz="quarter" idx="12"/>
          </p:nvPr>
        </p:nvSpPr>
        <p:spPr>
          <a:xfrm>
            <a:off x="8534400" y="6559782"/>
            <a:ext cx="2133600" cy="365125"/>
          </a:xfrm>
        </p:spPr>
        <p:txBody>
          <a:bodyPr/>
          <a:lstStyle/>
          <a:p>
            <a:fld id="{F9BA76D3-88A3-DA45-AE06-80407E9C01DD}" type="slidenum">
              <a:rPr kumimoji="1" lang="ja-JP" altLang="en-US" smtClean="0"/>
              <a:t>18</a:t>
            </a:fld>
            <a:endParaRPr kumimoji="1" lang="ja-JP" altLang="en-US"/>
          </a:p>
        </p:txBody>
      </p:sp>
    </p:spTree>
    <p:extLst>
      <p:ext uri="{BB962C8B-B14F-4D97-AF65-F5344CB8AC3E}">
        <p14:creationId xmlns:p14="http://schemas.microsoft.com/office/powerpoint/2010/main" val="1801603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F3A560DC-BC31-B540-BFCD-7570A7860341}"/>
              </a:ext>
            </a:extLst>
          </p:cNvPr>
          <p:cNvSpPr>
            <a:spLocks noGrp="1"/>
          </p:cNvSpPr>
          <p:nvPr>
            <p:ph type="title"/>
          </p:nvPr>
        </p:nvSpPr>
        <p:spPr/>
        <p:txBody>
          <a:bodyPr/>
          <a:lstStyle/>
          <a:p>
            <a:r>
              <a:rPr lang="en-US" altLang="ja-JP" dirty="0"/>
              <a:t>Results of the experiment</a:t>
            </a:r>
            <a:endParaRPr kumimoji="1" lang="ja-JP" altLang="en-US"/>
          </a:p>
        </p:txBody>
      </p:sp>
      <p:sp>
        <p:nvSpPr>
          <p:cNvPr id="28" name="スライド番号プレースホルダー 3">
            <a:extLst>
              <a:ext uri="{FF2B5EF4-FFF2-40B4-BE49-F238E27FC236}">
                <a16:creationId xmlns:a16="http://schemas.microsoft.com/office/drawing/2014/main" xmlns="" id="{5C11B6BD-1235-9C4E-8068-538E2BA1D6EB}"/>
              </a:ext>
            </a:extLst>
          </p:cNvPr>
          <p:cNvSpPr>
            <a:spLocks noGrp="1"/>
          </p:cNvSpPr>
          <p:nvPr>
            <p:ph type="sldNum" sz="quarter" idx="12"/>
          </p:nvPr>
        </p:nvSpPr>
        <p:spPr>
          <a:xfrm>
            <a:off x="9956800" y="6492875"/>
            <a:ext cx="2133600" cy="365125"/>
          </a:xfrm>
        </p:spPr>
        <p:txBody>
          <a:bodyPr/>
          <a:lstStyle/>
          <a:p>
            <a:fld id="{F9BA76D3-88A3-DA45-AE06-80407E9C01DD}" type="slidenum">
              <a:rPr kumimoji="1" lang="ja-JP" altLang="en-US" smtClean="0"/>
              <a:t>19</a:t>
            </a:fld>
            <a:endParaRPr kumimoji="1" lang="ja-JP" altLang="en-US"/>
          </a:p>
        </p:txBody>
      </p:sp>
      <p:sp>
        <p:nvSpPr>
          <p:cNvPr id="20" name="角丸四角形 19">
            <a:extLst>
              <a:ext uri="{FF2B5EF4-FFF2-40B4-BE49-F238E27FC236}">
                <a16:creationId xmlns:a16="http://schemas.microsoft.com/office/drawing/2014/main" xmlns="" id="{987054AC-9DB0-944D-A981-E25C94F3690E}"/>
              </a:ext>
            </a:extLst>
          </p:cNvPr>
          <p:cNvSpPr/>
          <p:nvPr/>
        </p:nvSpPr>
        <p:spPr>
          <a:xfrm>
            <a:off x="119417" y="1022562"/>
            <a:ext cx="11300192" cy="607904"/>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800"/>
              <a:t>The threshold was set so that the candidate range ratio is around 30 percent.</a:t>
            </a:r>
            <a:endParaRPr kumimoji="1" lang="ja-JP" altLang="en-US" sz="2800"/>
          </a:p>
        </p:txBody>
      </p:sp>
      <p:grpSp>
        <p:nvGrpSpPr>
          <p:cNvPr id="7" name="グループ化 6">
            <a:extLst>
              <a:ext uri="{FF2B5EF4-FFF2-40B4-BE49-F238E27FC236}">
                <a16:creationId xmlns:a16="http://schemas.microsoft.com/office/drawing/2014/main" xmlns="" id="{FAC508EF-EDA5-0C4E-BE31-D5E4F9FE9774}"/>
              </a:ext>
            </a:extLst>
          </p:cNvPr>
          <p:cNvGrpSpPr/>
          <p:nvPr/>
        </p:nvGrpSpPr>
        <p:grpSpPr>
          <a:xfrm>
            <a:off x="5322753" y="2589458"/>
            <a:ext cx="3960282" cy="607904"/>
            <a:chOff x="5284146" y="2277210"/>
            <a:chExt cx="3960282" cy="607904"/>
          </a:xfrm>
        </p:grpSpPr>
        <p:sp>
          <p:nvSpPr>
            <p:cNvPr id="24" name="円弧 23">
              <a:extLst>
                <a:ext uri="{FF2B5EF4-FFF2-40B4-BE49-F238E27FC236}">
                  <a16:creationId xmlns:a16="http://schemas.microsoft.com/office/drawing/2014/main" xmlns="" id="{1A39DB82-EEA1-4861-85D4-3501D9E09277}"/>
                </a:ext>
              </a:extLst>
            </p:cNvPr>
            <p:cNvSpPr/>
            <p:nvPr/>
          </p:nvSpPr>
          <p:spPr>
            <a:xfrm>
              <a:off x="5284146" y="2277210"/>
              <a:ext cx="1051457" cy="607904"/>
            </a:xfrm>
            <a:prstGeom prst="arc">
              <a:avLst>
                <a:gd name="adj1" fmla="val 16200000"/>
                <a:gd name="adj2" fmla="val 5769952"/>
              </a:avLst>
            </a:prstGeom>
            <a:ln>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xmlns="" id="{64BB2D76-79FF-4575-A571-CC3EBB454F21}"/>
                </a:ext>
              </a:extLst>
            </p:cNvPr>
            <p:cNvSpPr txBox="1"/>
            <p:nvPr/>
          </p:nvSpPr>
          <p:spPr>
            <a:xfrm>
              <a:off x="6371768" y="2323383"/>
              <a:ext cx="2872660" cy="461665"/>
            </a:xfrm>
            <a:prstGeom prst="rect">
              <a:avLst/>
            </a:prstGeom>
            <a:noFill/>
          </p:spPr>
          <p:txBody>
            <a:bodyPr wrap="square">
              <a:spAutoFit/>
            </a:bodyPr>
            <a:lstStyle/>
            <a:p>
              <a:r>
                <a:rPr lang="en-US" altLang="ja-JP" sz="2400"/>
                <a:t>Improved</a:t>
              </a:r>
              <a:r>
                <a:rPr lang="en-US" altLang="ja-JP" sz="2400">
                  <a:solidFill>
                    <a:srgbClr val="FF0000"/>
                  </a:solidFill>
                </a:rPr>
                <a:t> </a:t>
              </a:r>
              <a:r>
                <a:rPr kumimoji="1" lang="en-US" altLang="ja-JP" sz="2400">
                  <a:solidFill>
                    <a:srgbClr val="FF0000"/>
                  </a:solidFill>
                </a:rPr>
                <a:t>5.9% </a:t>
              </a:r>
              <a:r>
                <a:rPr kumimoji="1" lang="ja-JP" altLang="en-US" sz="2400"/>
                <a:t>→ </a:t>
              </a:r>
              <a:r>
                <a:rPr kumimoji="1" lang="en-US" altLang="ja-JP" sz="2400"/>
                <a:t>①</a:t>
              </a:r>
              <a:endParaRPr lang="ja-JP" altLang="en-US" sz="2400"/>
            </a:p>
          </p:txBody>
        </p:sp>
      </p:grpSp>
      <p:grpSp>
        <p:nvGrpSpPr>
          <p:cNvPr id="8" name="グループ化 7">
            <a:extLst>
              <a:ext uri="{FF2B5EF4-FFF2-40B4-BE49-F238E27FC236}">
                <a16:creationId xmlns:a16="http://schemas.microsoft.com/office/drawing/2014/main" xmlns="" id="{3C169C19-EE72-AE47-9117-48C9D450FA22}"/>
              </a:ext>
            </a:extLst>
          </p:cNvPr>
          <p:cNvGrpSpPr/>
          <p:nvPr/>
        </p:nvGrpSpPr>
        <p:grpSpPr>
          <a:xfrm>
            <a:off x="5322753" y="3103488"/>
            <a:ext cx="6235941" cy="504013"/>
            <a:chOff x="5284145" y="2882723"/>
            <a:chExt cx="6235941" cy="504013"/>
          </a:xfrm>
        </p:grpSpPr>
        <p:sp>
          <p:nvSpPr>
            <p:cNvPr id="30" name="円弧 29">
              <a:extLst>
                <a:ext uri="{FF2B5EF4-FFF2-40B4-BE49-F238E27FC236}">
                  <a16:creationId xmlns:a16="http://schemas.microsoft.com/office/drawing/2014/main" xmlns="" id="{CF31149E-02C6-447C-92D6-39BBB1693A80}"/>
                </a:ext>
              </a:extLst>
            </p:cNvPr>
            <p:cNvSpPr/>
            <p:nvPr/>
          </p:nvSpPr>
          <p:spPr>
            <a:xfrm>
              <a:off x="5284145" y="2893410"/>
              <a:ext cx="1051458" cy="493326"/>
            </a:xfrm>
            <a:prstGeom prst="arc">
              <a:avLst>
                <a:gd name="adj1" fmla="val 16200000"/>
                <a:gd name="adj2" fmla="val 5143491"/>
              </a:avLst>
            </a:prstGeom>
            <a:ln>
              <a:solidFill>
                <a:schemeClr val="accent1"/>
              </a:solidFill>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solidFill>
                  <a:srgbClr val="FF0000"/>
                </a:solidFill>
              </a:endParaRPr>
            </a:p>
          </p:txBody>
        </p:sp>
        <p:sp>
          <p:nvSpPr>
            <p:cNvPr id="31" name="テキスト ボックス 30">
              <a:extLst>
                <a:ext uri="{FF2B5EF4-FFF2-40B4-BE49-F238E27FC236}">
                  <a16:creationId xmlns:a16="http://schemas.microsoft.com/office/drawing/2014/main" xmlns="" id="{3A86D34C-B832-433E-9D58-95B93C8E9870}"/>
                </a:ext>
              </a:extLst>
            </p:cNvPr>
            <p:cNvSpPr txBox="1"/>
            <p:nvPr/>
          </p:nvSpPr>
          <p:spPr>
            <a:xfrm>
              <a:off x="6371767" y="2882723"/>
              <a:ext cx="5148319" cy="461665"/>
            </a:xfrm>
            <a:prstGeom prst="rect">
              <a:avLst/>
            </a:prstGeom>
            <a:noFill/>
          </p:spPr>
          <p:txBody>
            <a:bodyPr wrap="square">
              <a:spAutoFit/>
            </a:bodyPr>
            <a:lstStyle/>
            <a:p>
              <a:r>
                <a:rPr lang="en-US" altLang="ja-JP" sz="2400"/>
                <a:t>M3 is </a:t>
              </a:r>
              <a:r>
                <a:rPr lang="en-US" altLang="ja-JP" sz="2400">
                  <a:solidFill>
                    <a:srgbClr val="FF0000"/>
                  </a:solidFill>
                </a:rPr>
                <a:t>5.9%</a:t>
              </a:r>
              <a:r>
                <a:rPr lang="en-US" altLang="ja-JP" sz="2400"/>
                <a:t> worse than M2</a:t>
              </a:r>
              <a:r>
                <a:rPr lang="ja-JP" altLang="en-US" sz="2400"/>
                <a:t>→ </a:t>
              </a:r>
              <a:r>
                <a:rPr lang="en-US" altLang="ja-JP" sz="2400"/>
                <a:t>②</a:t>
              </a:r>
              <a:endParaRPr lang="ja-JP" altLang="en-US" sz="2400"/>
            </a:p>
          </p:txBody>
        </p:sp>
      </p:grpSp>
      <p:grpSp>
        <p:nvGrpSpPr>
          <p:cNvPr id="9" name="グループ化 8">
            <a:extLst>
              <a:ext uri="{FF2B5EF4-FFF2-40B4-BE49-F238E27FC236}">
                <a16:creationId xmlns:a16="http://schemas.microsoft.com/office/drawing/2014/main" xmlns="" id="{747BF1E0-7450-2A47-AE19-7F3A56164AED}"/>
              </a:ext>
            </a:extLst>
          </p:cNvPr>
          <p:cNvGrpSpPr/>
          <p:nvPr/>
        </p:nvGrpSpPr>
        <p:grpSpPr>
          <a:xfrm>
            <a:off x="5322753" y="3076741"/>
            <a:ext cx="6911172" cy="1029596"/>
            <a:chOff x="5284146" y="2893410"/>
            <a:chExt cx="6911172" cy="1029596"/>
          </a:xfrm>
        </p:grpSpPr>
        <p:sp>
          <p:nvSpPr>
            <p:cNvPr id="32" name="円弧 31">
              <a:extLst>
                <a:ext uri="{FF2B5EF4-FFF2-40B4-BE49-F238E27FC236}">
                  <a16:creationId xmlns:a16="http://schemas.microsoft.com/office/drawing/2014/main" xmlns="" id="{2890CDA8-6728-412E-9171-13AB212D987C}"/>
                </a:ext>
              </a:extLst>
            </p:cNvPr>
            <p:cNvSpPr/>
            <p:nvPr/>
          </p:nvSpPr>
          <p:spPr>
            <a:xfrm>
              <a:off x="5284146" y="2893410"/>
              <a:ext cx="1051458" cy="959734"/>
            </a:xfrm>
            <a:prstGeom prst="arc">
              <a:avLst>
                <a:gd name="adj1" fmla="val 16200000"/>
                <a:gd name="adj2" fmla="val 5271593"/>
              </a:avLst>
            </a:prstGeom>
            <a:ln>
              <a:solidFill>
                <a:schemeClr val="accent1"/>
              </a:solidFill>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xmlns="" id="{52A8A652-83CB-4843-90F8-2D534DD3D46E}"/>
                </a:ext>
              </a:extLst>
            </p:cNvPr>
            <p:cNvSpPr txBox="1"/>
            <p:nvPr/>
          </p:nvSpPr>
          <p:spPr>
            <a:xfrm>
              <a:off x="6371768" y="3461341"/>
              <a:ext cx="5823550" cy="461665"/>
            </a:xfrm>
            <a:prstGeom prst="rect">
              <a:avLst/>
            </a:prstGeom>
            <a:noFill/>
          </p:spPr>
          <p:txBody>
            <a:bodyPr wrap="square">
              <a:spAutoFit/>
            </a:bodyPr>
            <a:lstStyle/>
            <a:p>
              <a:r>
                <a:rPr lang="en-US" altLang="ja-JP" sz="2400"/>
                <a:t>Improved</a:t>
              </a:r>
              <a:r>
                <a:rPr lang="en-US" altLang="ja-JP" sz="2400">
                  <a:solidFill>
                    <a:srgbClr val="FF0000"/>
                  </a:solidFill>
                </a:rPr>
                <a:t> 1.5% </a:t>
              </a:r>
              <a:r>
                <a:rPr lang="ja-JP" altLang="en-US" sz="2400"/>
                <a:t>→ </a:t>
              </a:r>
              <a:r>
                <a:rPr lang="en-US" altLang="ja-JP" sz="2400"/>
                <a:t>③</a:t>
              </a:r>
              <a:endParaRPr lang="ja-JP" altLang="en-US" sz="2400"/>
            </a:p>
          </p:txBody>
        </p:sp>
      </p:grpSp>
      <p:sp>
        <p:nvSpPr>
          <p:cNvPr id="37" name="四角形: 角を丸くする 36">
            <a:extLst>
              <a:ext uri="{FF2B5EF4-FFF2-40B4-BE49-F238E27FC236}">
                <a16:creationId xmlns:a16="http://schemas.microsoft.com/office/drawing/2014/main" xmlns="" id="{3DDED401-09FC-4628-A73B-92BB47FFCC5B}"/>
              </a:ext>
            </a:extLst>
          </p:cNvPr>
          <p:cNvSpPr/>
          <p:nvPr/>
        </p:nvSpPr>
        <p:spPr>
          <a:xfrm>
            <a:off x="135745" y="4419384"/>
            <a:ext cx="11578811" cy="595833"/>
          </a:xfrm>
          <a:prstGeom prst="round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r>
              <a:rPr lang="en-US" altLang="ja-JP" sz="2400"/>
              <a:t>① M2 is more accurate than M1</a:t>
            </a:r>
            <a:r>
              <a:rPr lang="ja-JP" altLang="en-US" sz="2400"/>
              <a:t>→ </a:t>
            </a:r>
            <a:r>
              <a:rPr lang="en-US" altLang="ja-JP" sz="2400">
                <a:solidFill>
                  <a:srgbClr val="0432FF"/>
                </a:solidFill>
              </a:rPr>
              <a:t>SVM is an excellent classifier </a:t>
            </a:r>
          </a:p>
        </p:txBody>
      </p:sp>
      <p:sp>
        <p:nvSpPr>
          <p:cNvPr id="3" name="テキスト ボックス 2">
            <a:extLst>
              <a:ext uri="{FF2B5EF4-FFF2-40B4-BE49-F238E27FC236}">
                <a16:creationId xmlns:a16="http://schemas.microsoft.com/office/drawing/2014/main" xmlns="" id="{D3F6CE27-BE05-D44F-BDD9-26E68AB0E418}"/>
              </a:ext>
            </a:extLst>
          </p:cNvPr>
          <p:cNvSpPr txBox="1"/>
          <p:nvPr/>
        </p:nvSpPr>
        <p:spPr>
          <a:xfrm>
            <a:off x="96599" y="4175505"/>
            <a:ext cx="955133" cy="461665"/>
          </a:xfrm>
          <a:prstGeom prst="rect">
            <a:avLst/>
          </a:prstGeom>
          <a:noFill/>
        </p:spPr>
        <p:txBody>
          <a:bodyPr wrap="none" rtlCol="0">
            <a:spAutoFit/>
          </a:bodyPr>
          <a:lstStyle/>
          <a:p>
            <a:r>
              <a:rPr lang="en-US" altLang="ja-JP" sz="2400"/>
              <a:t>Result</a:t>
            </a:r>
            <a:endParaRPr kumimoji="1" lang="ja-JP" altLang="en-US" sz="2400"/>
          </a:p>
        </p:txBody>
      </p:sp>
      <p:sp>
        <p:nvSpPr>
          <p:cNvPr id="4" name="正方形/長方形 3">
            <a:extLst>
              <a:ext uri="{FF2B5EF4-FFF2-40B4-BE49-F238E27FC236}">
                <a16:creationId xmlns:a16="http://schemas.microsoft.com/office/drawing/2014/main" xmlns="" id="{F0BE1D4E-EFEF-CF41-B1D8-E0FC0D21CB13}"/>
              </a:ext>
            </a:extLst>
          </p:cNvPr>
          <p:cNvSpPr/>
          <p:nvPr/>
        </p:nvSpPr>
        <p:spPr>
          <a:xfrm>
            <a:off x="173869" y="5412783"/>
            <a:ext cx="6663989" cy="523220"/>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xmlns="" id="{2A76D9EC-8F00-BB4B-B74F-35DB01B3ED32}"/>
              </a:ext>
            </a:extLst>
          </p:cNvPr>
          <p:cNvSpPr txBox="1"/>
          <p:nvPr/>
        </p:nvSpPr>
        <p:spPr>
          <a:xfrm>
            <a:off x="188775" y="5990270"/>
            <a:ext cx="11384826" cy="1200329"/>
          </a:xfrm>
          <a:prstGeom prst="rect">
            <a:avLst/>
          </a:prstGeom>
          <a:solidFill>
            <a:srgbClr val="FFC000"/>
          </a:solidFill>
        </p:spPr>
        <p:txBody>
          <a:bodyPr wrap="square" rtlCol="0">
            <a:spAutoFit/>
          </a:bodyPr>
          <a:lstStyle/>
          <a:p>
            <a:r>
              <a:rPr lang="en" altLang="ja-JP" sz="2400" dirty="0" err="1"/>
              <a:t>RAkEL</a:t>
            </a:r>
            <a:r>
              <a:rPr lang="en" altLang="ja-JP" sz="2400" dirty="0"/>
              <a:t> provides the best results, meaning to model the co-occurrence relationship has a good effect to reduce missing rate. However their missing rates are not at enough level for the practical use.</a:t>
            </a:r>
            <a:endParaRPr kumimoji="1" lang="ja-JP" altLang="en-US" sz="2400"/>
          </a:p>
        </p:txBody>
      </p:sp>
      <p:sp>
        <p:nvSpPr>
          <p:cNvPr id="17" name="テキスト ボックス 16">
            <a:extLst>
              <a:ext uri="{FF2B5EF4-FFF2-40B4-BE49-F238E27FC236}">
                <a16:creationId xmlns:a16="http://schemas.microsoft.com/office/drawing/2014/main" xmlns="" id="{EF8C11A2-1E03-0A4B-B1DD-FB3BB106C688}"/>
              </a:ext>
            </a:extLst>
          </p:cNvPr>
          <p:cNvSpPr txBox="1"/>
          <p:nvPr/>
        </p:nvSpPr>
        <p:spPr>
          <a:xfrm>
            <a:off x="173869" y="4919674"/>
            <a:ext cx="11384826" cy="523220"/>
          </a:xfrm>
          <a:prstGeom prst="rect">
            <a:avLst/>
          </a:prstGeom>
          <a:noFill/>
        </p:spPr>
        <p:txBody>
          <a:bodyPr wrap="square">
            <a:spAutoFit/>
          </a:bodyPr>
          <a:lstStyle/>
          <a:p>
            <a:r>
              <a:rPr lang="en-US" altLang="ja-JP" sz="2400"/>
              <a:t>②</a:t>
            </a:r>
            <a:r>
              <a:rPr lang="en-US" altLang="ja-JP" sz="2800"/>
              <a:t> </a:t>
            </a:r>
            <a:r>
              <a:rPr lang="en-US" altLang="ja-JP" sz="2400"/>
              <a:t>M3 is less accurate than M2 </a:t>
            </a:r>
            <a:r>
              <a:rPr lang="ja-JP" altLang="en-US" sz="2400"/>
              <a:t>→</a:t>
            </a:r>
            <a:r>
              <a:rPr lang="en-US" altLang="ja-JP" sz="2400">
                <a:solidFill>
                  <a:srgbClr val="0432FF"/>
                </a:solidFill>
              </a:rPr>
              <a:t> Small number of data could have caused overlearning.</a:t>
            </a:r>
            <a:endParaRPr lang="en-US" altLang="ja-JP" sz="2800"/>
          </a:p>
        </p:txBody>
      </p:sp>
      <p:sp>
        <p:nvSpPr>
          <p:cNvPr id="19" name="テキスト ボックス 18">
            <a:extLst>
              <a:ext uri="{FF2B5EF4-FFF2-40B4-BE49-F238E27FC236}">
                <a16:creationId xmlns:a16="http://schemas.microsoft.com/office/drawing/2014/main" xmlns="" id="{EA39E5A6-4C42-3B4E-ABB5-5A3AF26BE92F}"/>
              </a:ext>
            </a:extLst>
          </p:cNvPr>
          <p:cNvSpPr txBox="1"/>
          <p:nvPr/>
        </p:nvSpPr>
        <p:spPr>
          <a:xfrm>
            <a:off x="188775" y="5443560"/>
            <a:ext cx="6496260" cy="461665"/>
          </a:xfrm>
          <a:prstGeom prst="rect">
            <a:avLst/>
          </a:prstGeom>
          <a:noFill/>
        </p:spPr>
        <p:txBody>
          <a:bodyPr wrap="square">
            <a:spAutoFit/>
          </a:bodyPr>
          <a:lstStyle/>
          <a:p>
            <a:r>
              <a:rPr lang="ja-JP" altLang="en-US" sz="2400"/>
              <a:t>③</a:t>
            </a:r>
            <a:r>
              <a:rPr lang="en-US" altLang="ja-JP" sz="2400"/>
              <a:t> M4 is the most accurate one.</a:t>
            </a:r>
          </a:p>
        </p:txBody>
      </p:sp>
      <p:graphicFrame>
        <p:nvGraphicFramePr>
          <p:cNvPr id="11" name="表 10">
            <a:extLst>
              <a:ext uri="{FF2B5EF4-FFF2-40B4-BE49-F238E27FC236}">
                <a16:creationId xmlns:a16="http://schemas.microsoft.com/office/drawing/2014/main" xmlns="" id="{81A1AEF1-A929-C16C-1C09-6D4BA4CD2B6D}"/>
              </a:ext>
            </a:extLst>
          </p:cNvPr>
          <p:cNvGraphicFramePr>
            <a:graphicFrameLocks noGrp="1"/>
          </p:cNvGraphicFramePr>
          <p:nvPr>
            <p:extLst>
              <p:ext uri="{D42A27DB-BD31-4B8C-83A1-F6EECF244321}">
                <p14:modId xmlns:p14="http://schemas.microsoft.com/office/powerpoint/2010/main" val="2788170098"/>
              </p:ext>
            </p:extLst>
          </p:nvPr>
        </p:nvGraphicFramePr>
        <p:xfrm>
          <a:off x="119417" y="1786493"/>
          <a:ext cx="5705849" cy="2514282"/>
        </p:xfrm>
        <a:graphic>
          <a:graphicData uri="http://schemas.openxmlformats.org/drawingml/2006/table">
            <a:tbl>
              <a:tblPr/>
              <a:tblGrid>
                <a:gridCol w="1400773">
                  <a:extLst>
                    <a:ext uri="{9D8B030D-6E8A-4147-A177-3AD203B41FA5}">
                      <a16:colId xmlns:a16="http://schemas.microsoft.com/office/drawing/2014/main" xmlns="" val="239528077"/>
                    </a:ext>
                  </a:extLst>
                </a:gridCol>
                <a:gridCol w="1697342">
                  <a:extLst>
                    <a:ext uri="{9D8B030D-6E8A-4147-A177-3AD203B41FA5}">
                      <a16:colId xmlns:a16="http://schemas.microsoft.com/office/drawing/2014/main" xmlns="" val="1354271909"/>
                    </a:ext>
                  </a:extLst>
                </a:gridCol>
                <a:gridCol w="1557867">
                  <a:extLst>
                    <a:ext uri="{9D8B030D-6E8A-4147-A177-3AD203B41FA5}">
                      <a16:colId xmlns:a16="http://schemas.microsoft.com/office/drawing/2014/main" xmlns="" val="2472457161"/>
                    </a:ext>
                  </a:extLst>
                </a:gridCol>
                <a:gridCol w="1049867">
                  <a:extLst>
                    <a:ext uri="{9D8B030D-6E8A-4147-A177-3AD203B41FA5}">
                      <a16:colId xmlns:a16="http://schemas.microsoft.com/office/drawing/2014/main" xmlns="" val="998942798"/>
                    </a:ext>
                  </a:extLst>
                </a:gridCol>
              </a:tblGrid>
              <a:tr h="526674">
                <a:tc>
                  <a:txBody>
                    <a:bodyPr/>
                    <a:lstStyle/>
                    <a:p>
                      <a:pPr algn="l" fontAlgn="ctr"/>
                      <a:r>
                        <a:rPr lang="en-US" altLang="ja-JP" sz="1400" b="0" i="0" u="none" strike="noStrike" dirty="0">
                          <a:solidFill>
                            <a:schemeClr val="bg1"/>
                          </a:solidFill>
                          <a:effectLst/>
                          <a:latin typeface="+mn-lt"/>
                          <a:ea typeface="游ゴシック" panose="020B0400000000000000" pitchFamily="50" charset="-128"/>
                        </a:rPr>
                        <a:t>Method</a:t>
                      </a:r>
                      <a:endParaRPr lang="ja-JP" altLang="en-US" sz="1400" b="0" i="0" u="none" strike="noStrike">
                        <a:solidFill>
                          <a:schemeClr val="bg1"/>
                        </a:solidFill>
                        <a:effectLst/>
                        <a:latin typeface="+mn-lt"/>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p>
                      <a:pPr algn="l" fontAlgn="ctr"/>
                      <a:r>
                        <a:rPr lang="en-US" altLang="zh-TW" sz="1400" b="0" i="0" u="none" strike="noStrike">
                          <a:solidFill>
                            <a:srgbClr val="FFFFFF"/>
                          </a:solidFill>
                          <a:effectLst/>
                          <a:latin typeface="+mn-lt"/>
                          <a:ea typeface="游ゴシック" panose="020B0400000000000000" pitchFamily="50" charset="-128"/>
                        </a:rPr>
                        <a:t>Candidate Range ratio</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p>
                      <a:pPr algn="l" fontAlgn="ctr"/>
                      <a:r>
                        <a:rPr lang="en-US" altLang="ja-JP" sz="1600" b="0" i="0" u="none" strike="noStrike">
                          <a:solidFill>
                            <a:srgbClr val="FFFFFF"/>
                          </a:solidFill>
                          <a:effectLst/>
                          <a:latin typeface="+mn-lt"/>
                          <a:ea typeface="游ゴシック" panose="020B0400000000000000" pitchFamily="50" charset="-128"/>
                        </a:rPr>
                        <a:t>Accuracy in the candidate range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p>
                      <a:pPr algn="l" fontAlgn="ctr"/>
                      <a:r>
                        <a:rPr lang="en-US" altLang="ja-JP" sz="1600" b="0" i="0" u="none" strike="noStrike">
                          <a:solidFill>
                            <a:srgbClr val="FFFFFF"/>
                          </a:solidFill>
                          <a:effectLst/>
                          <a:latin typeface="+mn-lt"/>
                          <a:ea typeface="游ゴシック" panose="020B0400000000000000" pitchFamily="50" charset="-128"/>
                        </a:rPr>
                        <a:t>Missing rate</a:t>
                      </a:r>
                      <a:endParaRPr lang="ja-JP" altLang="en-US" sz="1600" b="0" i="0" u="none" strike="noStrike">
                        <a:solidFill>
                          <a:srgbClr val="FFFFFF"/>
                        </a:solidFill>
                        <a:effectLst/>
                        <a:latin typeface="+mn-lt"/>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xmlns="" val="3135551507"/>
                  </a:ext>
                </a:extLst>
              </a:tr>
              <a:tr h="496902">
                <a:tc>
                  <a:txBody>
                    <a:bodyPr/>
                    <a:lstStyle/>
                    <a:p>
                      <a:pPr algn="l" fontAlgn="ctr"/>
                      <a:r>
                        <a:rPr lang="en-US" sz="1400" b="0" i="0" u="none" strike="noStrike">
                          <a:solidFill>
                            <a:srgbClr val="000000"/>
                          </a:solidFill>
                          <a:effectLst/>
                          <a:latin typeface="游ゴシック" panose="020B0400000000000000" pitchFamily="50" charset="-128"/>
                          <a:ea typeface="游ゴシック" panose="020B0400000000000000" pitchFamily="50" charset="-128"/>
                        </a:rPr>
                        <a:t>M1:NN</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30.00%(0.06)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18.00%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23.00%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589326562"/>
                  </a:ext>
                </a:extLst>
              </a:tr>
              <a:tr h="496902">
                <a:tc>
                  <a:txBody>
                    <a:bodyPr/>
                    <a:lstStyle/>
                    <a:p>
                      <a:pPr algn="l" fontAlgn="ctr"/>
                      <a:r>
                        <a:rPr lang="en-US" sz="1400" b="0" i="0" u="none" strike="noStrike">
                          <a:solidFill>
                            <a:srgbClr val="000000"/>
                          </a:solidFill>
                          <a:effectLst/>
                          <a:latin typeface="游ゴシック" panose="020B0400000000000000" pitchFamily="50" charset="-128"/>
                          <a:ea typeface="游ゴシック" panose="020B0400000000000000" pitchFamily="50" charset="-128"/>
                        </a:rPr>
                        <a:t>M2:BR＋SVM</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29.10%(0.06)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19.10%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17.10%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778640371"/>
                  </a:ext>
                </a:extLst>
              </a:tr>
              <a:tr h="496902">
                <a:tc>
                  <a:txBody>
                    <a:bodyPr/>
                    <a:lstStyle/>
                    <a:p>
                      <a:pPr algn="l" fontAlgn="ctr"/>
                      <a:r>
                        <a:rPr lang="en-US" sz="1400" b="0" i="0" u="none" strike="noStrike">
                          <a:solidFill>
                            <a:srgbClr val="000000"/>
                          </a:solidFill>
                          <a:effectLst/>
                          <a:latin typeface="游ゴシック" panose="020B0400000000000000" pitchFamily="50" charset="-128"/>
                          <a:ea typeface="游ゴシック" panose="020B0400000000000000" pitchFamily="50" charset="-128"/>
                        </a:rPr>
                        <a:t>M3:LP+SVM</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29.70%(0.06)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22.20%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23.00%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766674018"/>
                  </a:ext>
                </a:extLst>
              </a:tr>
              <a:tr h="496902">
                <a:tc>
                  <a:txBody>
                    <a:bodyPr/>
                    <a:lstStyle/>
                    <a:p>
                      <a:pPr algn="l" fontAlgn="ctr"/>
                      <a:r>
                        <a:rPr lang="en-US" sz="1400" b="0" i="0" u="none" strike="noStrike">
                          <a:solidFill>
                            <a:srgbClr val="000000"/>
                          </a:solidFill>
                          <a:effectLst/>
                          <a:latin typeface="游ゴシック" panose="020B0400000000000000" pitchFamily="50" charset="-128"/>
                          <a:ea typeface="游ゴシック" panose="020B0400000000000000" pitchFamily="50" charset="-128"/>
                        </a:rPr>
                        <a:t>M4:RAkEL+SVM</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29.50%(0.07)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24.50%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600" b="0" i="0" u="none" strike="noStrike" dirty="0">
                          <a:solidFill>
                            <a:srgbClr val="FF0000"/>
                          </a:solidFill>
                          <a:effectLst/>
                          <a:latin typeface="游ゴシック" panose="020B0400000000000000" pitchFamily="50" charset="-128"/>
                          <a:ea typeface="游ゴシック" panose="020B0400000000000000" pitchFamily="50" charset="-128"/>
                        </a:rPr>
                        <a:t>15.60%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311223804"/>
                  </a:ext>
                </a:extLst>
              </a:tr>
            </a:tbl>
          </a:graphicData>
        </a:graphic>
      </p:graphicFrame>
    </p:spTree>
    <p:extLst>
      <p:ext uri="{BB962C8B-B14F-4D97-AF65-F5344CB8AC3E}">
        <p14:creationId xmlns:p14="http://schemas.microsoft.com/office/powerpoint/2010/main" val="1515245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37"/>
                                        </p:tgtEl>
                                        <p:attrNameLst>
                                          <p:attrName>style.visibility</p:attrName>
                                        </p:attrNameLst>
                                      </p:cBhvr>
                                      <p:to>
                                        <p:strVal val="visible"/>
                                      </p:to>
                                    </p:set>
                                    <p:animEffect transition="in" filter="blinds(horizontal)">
                                      <p:cBhvr>
                                        <p:cTn id="11" dur="500"/>
                                        <p:tgtEl>
                                          <p:spTgt spid="37"/>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xit" presetSubtype="10" fill="hold" nodeType="clickEffect">
                                  <p:stCondLst>
                                    <p:cond delay="0"/>
                                  </p:stCondLst>
                                  <p:childTnLst>
                                    <p:animEffect transition="out" filter="blinds(horizontal)">
                                      <p:cBhvr>
                                        <p:cTn id="15" dur="500"/>
                                        <p:tgtEl>
                                          <p:spTgt spid="7"/>
                                        </p:tgtEl>
                                      </p:cBhvr>
                                    </p:animEffect>
                                    <p:set>
                                      <p:cBhvr>
                                        <p:cTn id="16" dur="1" fill="hold">
                                          <p:stCondLst>
                                            <p:cond delay="499"/>
                                          </p:stCondLst>
                                        </p:cTn>
                                        <p:tgtEl>
                                          <p:spTgt spid="7"/>
                                        </p:tgtEl>
                                        <p:attrNameLst>
                                          <p:attrName>style.visibility</p:attrName>
                                        </p:attrNameLst>
                                      </p:cBhvr>
                                      <p:to>
                                        <p:strVal val="hidden"/>
                                      </p:to>
                                    </p:set>
                                  </p:childTnLst>
                                </p:cTn>
                              </p:par>
                            </p:childTnLst>
                          </p:cTn>
                        </p:par>
                        <p:par>
                          <p:cTn id="17" fill="hold">
                            <p:stCondLst>
                              <p:cond delay="500"/>
                            </p:stCondLst>
                            <p:childTnLst>
                              <p:par>
                                <p:cTn id="18" presetID="3" presetClass="entr" presetSubtype="10" fill="hold"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linds(horizontal)">
                                      <p:cBhvr>
                                        <p:cTn id="20" dur="500"/>
                                        <p:tgtEl>
                                          <p:spTgt spid="8"/>
                                        </p:tgtEl>
                                      </p:cBhvr>
                                    </p:animEffect>
                                  </p:childTnLst>
                                </p:cTn>
                              </p:par>
                            </p:childTnLst>
                          </p:cTn>
                        </p:par>
                        <p:par>
                          <p:cTn id="21" fill="hold">
                            <p:stCondLst>
                              <p:cond delay="1000"/>
                            </p:stCondLst>
                            <p:childTnLst>
                              <p:par>
                                <p:cTn id="22" presetID="3" presetClass="entr" presetSubtype="10" fill="hold" grpId="0" nodeType="after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blinds(horizontal)">
                                      <p:cBhvr>
                                        <p:cTn id="24" dur="5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xit" presetSubtype="10" fill="hold" nodeType="clickEffect">
                                  <p:stCondLst>
                                    <p:cond delay="0"/>
                                  </p:stCondLst>
                                  <p:childTnLst>
                                    <p:animEffect transition="out" filter="blinds(horizontal)">
                                      <p:cBhvr>
                                        <p:cTn id="28" dur="500"/>
                                        <p:tgtEl>
                                          <p:spTgt spid="8"/>
                                        </p:tgtEl>
                                      </p:cBhvr>
                                    </p:animEffect>
                                    <p:set>
                                      <p:cBhvr>
                                        <p:cTn id="29" dur="1" fill="hold">
                                          <p:stCondLst>
                                            <p:cond delay="499"/>
                                          </p:stCondLst>
                                        </p:cTn>
                                        <p:tgtEl>
                                          <p:spTgt spid="8"/>
                                        </p:tgtEl>
                                        <p:attrNameLst>
                                          <p:attrName>style.visibility</p:attrName>
                                        </p:attrNameLst>
                                      </p:cBhvr>
                                      <p:to>
                                        <p:strVal val="hidden"/>
                                      </p:to>
                                    </p:set>
                                  </p:childTnLst>
                                </p:cTn>
                              </p:par>
                            </p:childTnLst>
                          </p:cTn>
                        </p:par>
                        <p:par>
                          <p:cTn id="30" fill="hold">
                            <p:stCondLst>
                              <p:cond delay="500"/>
                            </p:stCondLst>
                            <p:childTnLst>
                              <p:par>
                                <p:cTn id="31" presetID="3" presetClass="entr" presetSubtype="10" fill="hold" nodeType="after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linds(horizontal)">
                                      <p:cBhvr>
                                        <p:cTn id="33" dur="500"/>
                                        <p:tgtEl>
                                          <p:spTgt spid="9"/>
                                        </p:tgtEl>
                                      </p:cBhvr>
                                    </p:animEffect>
                                  </p:childTnLst>
                                </p:cTn>
                              </p:par>
                            </p:childTnLst>
                          </p:cTn>
                        </p:par>
                        <p:par>
                          <p:cTn id="34" fill="hold">
                            <p:stCondLst>
                              <p:cond delay="1000"/>
                            </p:stCondLst>
                            <p:childTnLst>
                              <p:par>
                                <p:cTn id="35" presetID="3" presetClass="entr" presetSubtype="10" fill="hold" grpId="0" nodeType="after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blinds(horizontal)">
                                      <p:cBhvr>
                                        <p:cTn id="37" dur="500"/>
                                        <p:tgtEl>
                                          <p:spTgt spid="4"/>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blinds(horizontal)">
                                      <p:cBhvr>
                                        <p:cTn id="40" dur="500"/>
                                        <p:tgtEl>
                                          <p:spTgt spid="19"/>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blinds(horizontal)">
                                      <p:cBhvr>
                                        <p:cTn id="4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 grpId="0" animBg="1"/>
      <p:bldP spid="6" grpId="0" animBg="1"/>
      <p:bldP spid="17"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98311" y="-23840"/>
            <a:ext cx="9199224" cy="787695"/>
          </a:xfrm>
        </p:spPr>
        <p:txBody>
          <a:bodyPr/>
          <a:lstStyle/>
          <a:p>
            <a:r>
              <a:rPr lang="en" altLang="ja-JP" spc="-204">
                <a:latin typeface="+mn-lt"/>
                <a:cs typeface="Arial"/>
              </a:rPr>
              <a:t>Table</a:t>
            </a:r>
            <a:r>
              <a:rPr lang="en" altLang="ja-JP" spc="-125">
                <a:latin typeface="+mn-lt"/>
                <a:cs typeface="Arial"/>
              </a:rPr>
              <a:t> </a:t>
            </a:r>
            <a:r>
              <a:rPr lang="en" altLang="ja-JP">
                <a:latin typeface="+mn-lt"/>
                <a:cs typeface="Arial"/>
              </a:rPr>
              <a:t>of</a:t>
            </a:r>
            <a:r>
              <a:rPr lang="en" altLang="ja-JP" spc="-125">
                <a:latin typeface="+mn-lt"/>
                <a:cs typeface="Arial"/>
              </a:rPr>
              <a:t> </a:t>
            </a:r>
            <a:r>
              <a:rPr lang="en" altLang="ja-JP" spc="-110">
                <a:latin typeface="+mn-lt"/>
                <a:cs typeface="Arial"/>
              </a:rPr>
              <a:t>Contents</a:t>
            </a:r>
            <a:endParaRPr kumimoji="1" lang="ja-JP" altLang="en-US">
              <a:latin typeface="+mn-lt"/>
            </a:endParaRPr>
          </a:p>
        </p:txBody>
      </p:sp>
      <p:sp>
        <p:nvSpPr>
          <p:cNvPr id="3" name="コンテンツ プレースホルダー 2"/>
          <p:cNvSpPr>
            <a:spLocks noGrp="1"/>
          </p:cNvSpPr>
          <p:nvPr>
            <p:ph idx="1"/>
          </p:nvPr>
        </p:nvSpPr>
        <p:spPr>
          <a:xfrm>
            <a:off x="598311" y="1023347"/>
            <a:ext cx="10972800" cy="5210037"/>
          </a:xfrm>
        </p:spPr>
        <p:txBody>
          <a:bodyPr>
            <a:normAutofit/>
          </a:bodyPr>
          <a:lstStyle/>
          <a:p>
            <a:endParaRPr lang="en-US" altLang="ja-JP" sz="2400" dirty="0"/>
          </a:p>
          <a:p>
            <a:pPr marL="527050" indent="-514350">
              <a:lnSpc>
                <a:spcPct val="100000"/>
              </a:lnSpc>
              <a:spcBef>
                <a:spcPts val="625"/>
              </a:spcBef>
              <a:buFont typeface="+mj-lt"/>
              <a:buAutoNum type="arabicPeriod"/>
              <a:tabLst>
                <a:tab pos="302895" algn="l"/>
              </a:tabLst>
            </a:pPr>
            <a:r>
              <a:rPr lang="en" altLang="ja-JP" sz="2800" dirty="0">
                <a:cs typeface="Arial"/>
              </a:rPr>
              <a:t>Conventional impact analysis methods and their problems</a:t>
            </a:r>
          </a:p>
          <a:p>
            <a:pPr marL="527050" indent="-514350">
              <a:lnSpc>
                <a:spcPct val="100000"/>
              </a:lnSpc>
              <a:spcBef>
                <a:spcPts val="625"/>
              </a:spcBef>
              <a:buFont typeface="+mj-lt"/>
              <a:buAutoNum type="arabicPeriod"/>
              <a:tabLst>
                <a:tab pos="302895" algn="l"/>
              </a:tabLst>
            </a:pPr>
            <a:r>
              <a:rPr lang="en" altLang="ja-JP" sz="2800" dirty="0">
                <a:cs typeface="Arial"/>
              </a:rPr>
              <a:t>Proposed impact analysis method using machine learning</a:t>
            </a:r>
          </a:p>
          <a:p>
            <a:pPr marL="527050" indent="-514350">
              <a:lnSpc>
                <a:spcPct val="100000"/>
              </a:lnSpc>
              <a:spcBef>
                <a:spcPts val="625"/>
              </a:spcBef>
              <a:buFont typeface="+mj-lt"/>
              <a:buAutoNum type="arabicPeriod"/>
              <a:tabLst>
                <a:tab pos="302895" algn="l"/>
              </a:tabLst>
            </a:pPr>
            <a:r>
              <a:rPr lang="en" altLang="ja-JP" sz="2800" dirty="0">
                <a:cs typeface="Arial"/>
              </a:rPr>
              <a:t>Four proposed algorithms in machine learning</a:t>
            </a:r>
            <a:r>
              <a:rPr lang="en-US" altLang="ja-JP" sz="2800" dirty="0">
                <a:cs typeface="Arial"/>
              </a:rPr>
              <a:t> considering multilabel classification</a:t>
            </a:r>
            <a:endParaRPr lang="en" altLang="ja-JP" sz="2800" dirty="0">
              <a:cs typeface="Arial"/>
            </a:endParaRPr>
          </a:p>
          <a:p>
            <a:pPr marL="527050" indent="-514350">
              <a:lnSpc>
                <a:spcPct val="100000"/>
              </a:lnSpc>
              <a:spcBef>
                <a:spcPts val="625"/>
              </a:spcBef>
              <a:buFont typeface="+mj-lt"/>
              <a:buAutoNum type="arabicPeriod"/>
              <a:tabLst>
                <a:tab pos="302895" algn="l"/>
              </a:tabLst>
            </a:pPr>
            <a:r>
              <a:rPr lang="en-US" altLang="ja-JP" sz="2800" dirty="0">
                <a:cs typeface="Arial"/>
              </a:rPr>
              <a:t>For a comparative evaluation of the above four algorithms</a:t>
            </a:r>
            <a:endParaRPr lang="en-US" altLang="ja-JP" dirty="0">
              <a:cs typeface="Arial"/>
            </a:endParaRPr>
          </a:p>
        </p:txBody>
      </p:sp>
      <p:sp>
        <p:nvSpPr>
          <p:cNvPr id="4" name="スライド番号プレースホルダー 3"/>
          <p:cNvSpPr>
            <a:spLocks noGrp="1"/>
          </p:cNvSpPr>
          <p:nvPr>
            <p:ph type="sldNum" sz="quarter" idx="12"/>
          </p:nvPr>
        </p:nvSpPr>
        <p:spPr/>
        <p:txBody>
          <a:bodyPr/>
          <a:lstStyle/>
          <a:p>
            <a:fld id="{F9BA76D3-88A3-DA45-AE06-80407E9C01DD}" type="slidenum">
              <a:rPr kumimoji="1" lang="ja-JP" altLang="en-US" smtClean="0"/>
              <a:t>2</a:t>
            </a:fld>
            <a:endParaRPr kumimoji="1" lang="ja-JP" altLang="en-US"/>
          </a:p>
        </p:txBody>
      </p:sp>
      <p:sp>
        <p:nvSpPr>
          <p:cNvPr id="5" name="テキスト ボックス 4">
            <a:extLst>
              <a:ext uri="{FF2B5EF4-FFF2-40B4-BE49-F238E27FC236}">
                <a16:creationId xmlns:a16="http://schemas.microsoft.com/office/drawing/2014/main" xmlns="" id="{18566093-D41B-75B1-8C2E-73B6E4AA9D2F}"/>
              </a:ext>
            </a:extLst>
          </p:cNvPr>
          <p:cNvSpPr txBox="1"/>
          <p:nvPr/>
        </p:nvSpPr>
        <p:spPr>
          <a:xfrm>
            <a:off x="1028528" y="6123544"/>
            <a:ext cx="6777318" cy="369332"/>
          </a:xfrm>
          <a:prstGeom prst="rect">
            <a:avLst/>
          </a:prstGeom>
          <a:noFill/>
        </p:spPr>
        <p:txBody>
          <a:bodyPr wrap="square" rtlCol="0">
            <a:spAutoFit/>
          </a:bodyPr>
          <a:lstStyle/>
          <a:p>
            <a:endParaRPr kumimoji="1" lang="ja-JP" altLang="en-US"/>
          </a:p>
        </p:txBody>
      </p:sp>
    </p:spTree>
    <p:extLst>
      <p:ext uri="{BB962C8B-B14F-4D97-AF65-F5344CB8AC3E}">
        <p14:creationId xmlns:p14="http://schemas.microsoft.com/office/powerpoint/2010/main" val="1042236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33C8FC4C-5801-1C45-9550-821AE0EE1549}"/>
              </a:ext>
            </a:extLst>
          </p:cNvPr>
          <p:cNvSpPr>
            <a:spLocks noGrp="1"/>
          </p:cNvSpPr>
          <p:nvPr>
            <p:ph type="title"/>
          </p:nvPr>
        </p:nvSpPr>
        <p:spPr>
          <a:xfrm>
            <a:off x="598311" y="31147"/>
            <a:ext cx="4991998" cy="787695"/>
          </a:xfrm>
        </p:spPr>
        <p:txBody>
          <a:bodyPr/>
          <a:lstStyle/>
          <a:p>
            <a:r>
              <a:rPr lang="en" altLang="ja-JP" spc="-170">
                <a:latin typeface="Arial"/>
                <a:cs typeface="Arial"/>
              </a:rPr>
              <a:t>Summary</a:t>
            </a:r>
            <a:r>
              <a:rPr lang="en" altLang="ja-JP" spc="-95">
                <a:latin typeface="Arial"/>
                <a:cs typeface="Arial"/>
              </a:rPr>
              <a:t> </a:t>
            </a:r>
            <a:r>
              <a:rPr lang="en" altLang="ja-JP" spc="-135">
                <a:latin typeface="Arial"/>
                <a:cs typeface="Arial"/>
              </a:rPr>
              <a:t>and</a:t>
            </a:r>
            <a:r>
              <a:rPr lang="en" altLang="ja-JP" spc="-80">
                <a:latin typeface="Arial"/>
                <a:cs typeface="Arial"/>
              </a:rPr>
              <a:t> </a:t>
            </a:r>
            <a:r>
              <a:rPr lang="en" altLang="ja-JP" spc="-105">
                <a:latin typeface="Arial"/>
                <a:cs typeface="Arial"/>
              </a:rPr>
              <a:t>Future</a:t>
            </a:r>
            <a:r>
              <a:rPr lang="en" altLang="ja-JP" spc="-95">
                <a:latin typeface="Arial"/>
                <a:cs typeface="Arial"/>
              </a:rPr>
              <a:t> </a:t>
            </a:r>
            <a:r>
              <a:rPr lang="en" altLang="ja-JP" spc="-165">
                <a:latin typeface="Arial"/>
                <a:cs typeface="Arial"/>
              </a:rPr>
              <a:t>Issues</a:t>
            </a:r>
            <a:endParaRPr kumimoji="1" lang="ja-JP" altLang="en-US"/>
          </a:p>
        </p:txBody>
      </p:sp>
      <p:sp>
        <p:nvSpPr>
          <p:cNvPr id="4" name="スライド番号プレースホルダー 3">
            <a:extLst>
              <a:ext uri="{FF2B5EF4-FFF2-40B4-BE49-F238E27FC236}">
                <a16:creationId xmlns:a16="http://schemas.microsoft.com/office/drawing/2014/main" xmlns="" id="{82C5134A-8B69-6A42-9E70-01565F559AD1}"/>
              </a:ext>
            </a:extLst>
          </p:cNvPr>
          <p:cNvSpPr>
            <a:spLocks noGrp="1"/>
          </p:cNvSpPr>
          <p:nvPr>
            <p:ph type="sldNum" sz="quarter" idx="12"/>
          </p:nvPr>
        </p:nvSpPr>
        <p:spPr/>
        <p:txBody>
          <a:bodyPr/>
          <a:lstStyle/>
          <a:p>
            <a:fld id="{F9BA76D3-88A3-DA45-AE06-80407E9C01DD}" type="slidenum">
              <a:rPr kumimoji="1" lang="ja-JP" altLang="en-US" smtClean="0"/>
              <a:t>20</a:t>
            </a:fld>
            <a:endParaRPr kumimoji="1" lang="ja-JP" altLang="en-US"/>
          </a:p>
        </p:txBody>
      </p:sp>
      <p:sp>
        <p:nvSpPr>
          <p:cNvPr id="12" name="object 10">
            <a:extLst>
              <a:ext uri="{FF2B5EF4-FFF2-40B4-BE49-F238E27FC236}">
                <a16:creationId xmlns:a16="http://schemas.microsoft.com/office/drawing/2014/main" xmlns="" id="{0A573E2D-CF4D-AA92-FD0B-DA7199FD30C9}"/>
              </a:ext>
            </a:extLst>
          </p:cNvPr>
          <p:cNvSpPr txBox="1"/>
          <p:nvPr/>
        </p:nvSpPr>
        <p:spPr>
          <a:xfrm>
            <a:off x="299154" y="1126018"/>
            <a:ext cx="11713775" cy="4074833"/>
          </a:xfrm>
          <a:prstGeom prst="rect">
            <a:avLst/>
          </a:prstGeom>
        </p:spPr>
        <p:txBody>
          <a:bodyPr vert="horz" wrap="square" lIns="0" tIns="93345" rIns="0" bIns="0" rtlCol="0">
            <a:spAutoFit/>
          </a:bodyPr>
          <a:lstStyle/>
          <a:p>
            <a:pPr marL="12700">
              <a:lnSpc>
                <a:spcPct val="100000"/>
              </a:lnSpc>
              <a:spcBef>
                <a:spcPts val="735"/>
              </a:spcBef>
            </a:pPr>
            <a:r>
              <a:rPr lang="en-US" sz="2400" spc="-10" dirty="0">
                <a:cs typeface="Arial"/>
              </a:rPr>
              <a:t>Summary</a:t>
            </a:r>
            <a:endParaRPr lang="en-US" sz="2400" dirty="0">
              <a:cs typeface="Arial"/>
            </a:endParaRPr>
          </a:p>
          <a:p>
            <a:pPr marL="544195" marR="178435" indent="-290830">
              <a:lnSpc>
                <a:spcPts val="2620"/>
              </a:lnSpc>
              <a:spcBef>
                <a:spcPts val="690"/>
              </a:spcBef>
              <a:buChar char="•"/>
              <a:tabLst>
                <a:tab pos="544195" algn="l"/>
              </a:tabLst>
            </a:pPr>
            <a:r>
              <a:rPr lang="en-US" sz="2200" spc="-80" dirty="0">
                <a:cs typeface="Arial"/>
              </a:rPr>
              <a:t>We proposed an impact analysis method </a:t>
            </a:r>
            <a:r>
              <a:rPr lang="en" sz="2200" spc="-80" dirty="0">
                <a:cs typeface="Arial"/>
              </a:rPr>
              <a:t>that </a:t>
            </a:r>
            <a:r>
              <a:rPr lang="en" altLang="ja-JP" sz="2200" spc="-80" dirty="0">
                <a:cs typeface="Arial"/>
              </a:rPr>
              <a:t>learn change</a:t>
            </a:r>
            <a:r>
              <a:rPr lang="en-US" altLang="ja-JP" sz="2200" spc="-80" dirty="0">
                <a:cs typeface="Arial"/>
              </a:rPr>
              <a:t> histories to directly </a:t>
            </a:r>
            <a:r>
              <a:rPr lang="en" sz="2200" spc="-80" dirty="0">
                <a:cs typeface="Arial"/>
              </a:rPr>
              <a:t>create</a:t>
            </a:r>
            <a:r>
              <a:rPr lang="en" altLang="ja-JP" sz="2200" spc="-80" dirty="0">
                <a:cs typeface="Arial"/>
              </a:rPr>
              <a:t> modification candidates</a:t>
            </a:r>
            <a:r>
              <a:rPr lang="en-US" sz="2200" spc="-80" dirty="0">
                <a:cs typeface="Arial"/>
              </a:rPr>
              <a:t>.</a:t>
            </a:r>
          </a:p>
          <a:p>
            <a:pPr marL="544195" marR="178435" indent="-290830">
              <a:lnSpc>
                <a:spcPts val="2620"/>
              </a:lnSpc>
              <a:spcBef>
                <a:spcPts val="690"/>
              </a:spcBef>
              <a:buChar char="•"/>
              <a:tabLst>
                <a:tab pos="544195" algn="l"/>
              </a:tabLst>
            </a:pPr>
            <a:r>
              <a:rPr lang="en-US" altLang="ja-JP" sz="2400" spc="-80" dirty="0">
                <a:cs typeface="Arial"/>
              </a:rPr>
              <a:t>To improve the previous study, which use NN as the machine-learning component,  we proposed a multi-label classification method considering the co-occurrence relationship</a:t>
            </a:r>
          </a:p>
          <a:p>
            <a:pPr marL="544195" marR="178435" indent="-290830">
              <a:lnSpc>
                <a:spcPts val="2620"/>
              </a:lnSpc>
              <a:spcBef>
                <a:spcPts val="690"/>
              </a:spcBef>
              <a:buChar char="•"/>
              <a:tabLst>
                <a:tab pos="544195" algn="l"/>
              </a:tabLst>
            </a:pPr>
            <a:r>
              <a:rPr lang="en-US" altLang="ja-JP" sz="2400" spc="-80" dirty="0">
                <a:cs typeface="Arial"/>
              </a:rPr>
              <a:t>The effectiveness of this method was confirmed by an experiment using BR, LP, and </a:t>
            </a:r>
            <a:r>
              <a:rPr lang="en-US" altLang="ja-JP" sz="2400" spc="-80" dirty="0" err="1">
                <a:cs typeface="Arial"/>
              </a:rPr>
              <a:t>RAkEL</a:t>
            </a:r>
            <a:r>
              <a:rPr lang="en-US" altLang="ja-JP" sz="2400" spc="-80" dirty="0">
                <a:cs typeface="Arial"/>
              </a:rPr>
              <a:t> methods.</a:t>
            </a:r>
          </a:p>
          <a:p>
            <a:pPr marL="12700">
              <a:lnSpc>
                <a:spcPct val="100000"/>
              </a:lnSpc>
              <a:spcBef>
                <a:spcPts val="1330"/>
              </a:spcBef>
            </a:pPr>
            <a:r>
              <a:rPr sz="2400" spc="-105" dirty="0">
                <a:cs typeface="Arial"/>
              </a:rPr>
              <a:t>Future</a:t>
            </a:r>
            <a:r>
              <a:rPr sz="2400" spc="-125" dirty="0">
                <a:cs typeface="Arial"/>
              </a:rPr>
              <a:t> </a:t>
            </a:r>
            <a:r>
              <a:rPr sz="2400" spc="-35" dirty="0">
                <a:cs typeface="Arial"/>
              </a:rPr>
              <a:t>Issues</a:t>
            </a:r>
            <a:endParaRPr sz="2400" dirty="0">
              <a:cs typeface="Arial"/>
            </a:endParaRPr>
          </a:p>
          <a:p>
            <a:pPr marL="879475" marR="1616075" indent="-387350">
              <a:lnSpc>
                <a:spcPct val="100000"/>
              </a:lnSpc>
              <a:spcBef>
                <a:spcPts val="625"/>
              </a:spcBef>
              <a:buChar char="•"/>
              <a:tabLst>
                <a:tab pos="879475" algn="l"/>
              </a:tabLst>
            </a:pPr>
            <a:r>
              <a:rPr lang="en-US" sz="2400" dirty="0">
                <a:cs typeface="Arial"/>
              </a:rPr>
              <a:t>Application of an improved algorithm for the </a:t>
            </a:r>
            <a:r>
              <a:rPr lang="en-US" sz="2400" dirty="0" err="1">
                <a:cs typeface="Arial"/>
              </a:rPr>
              <a:t>RAkEL</a:t>
            </a:r>
            <a:r>
              <a:rPr lang="en-US" sz="2400" dirty="0">
                <a:cs typeface="Arial"/>
              </a:rPr>
              <a:t> method</a:t>
            </a:r>
          </a:p>
          <a:p>
            <a:pPr marL="879475" indent="-387350">
              <a:lnSpc>
                <a:spcPts val="2810"/>
              </a:lnSpc>
              <a:buChar char="•"/>
              <a:tabLst>
                <a:tab pos="879475" algn="l"/>
              </a:tabLst>
            </a:pPr>
            <a:r>
              <a:rPr lang="en-US" sz="2400" dirty="0">
                <a:cs typeface="Arial"/>
              </a:rPr>
              <a:t>Validation by using the other data set (from OSS)</a:t>
            </a:r>
            <a:endParaRPr sz="2400" dirty="0">
              <a:cs typeface="Arial"/>
            </a:endParaRPr>
          </a:p>
        </p:txBody>
      </p:sp>
    </p:spTree>
    <p:extLst>
      <p:ext uri="{BB962C8B-B14F-4D97-AF65-F5344CB8AC3E}">
        <p14:creationId xmlns:p14="http://schemas.microsoft.com/office/powerpoint/2010/main" val="37723534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39F445E4-AC4F-0259-77C0-3302A1B0C428}"/>
              </a:ext>
            </a:extLst>
          </p:cNvPr>
          <p:cNvSpPr>
            <a:spLocks noGrp="1"/>
          </p:cNvSpPr>
          <p:nvPr>
            <p:ph type="title"/>
          </p:nvPr>
        </p:nvSpPr>
        <p:spPr/>
        <p:txBody>
          <a:bodyPr>
            <a:normAutofit fontScale="90000"/>
          </a:bodyPr>
          <a:lstStyle/>
          <a:p>
            <a:r>
              <a:rPr kumimoji="1" lang="en" altLang="ja-JP"/>
              <a:t>Supplementary data: Reasons for determining target values</a:t>
            </a:r>
            <a:endParaRPr kumimoji="1" lang="ja-JP" altLang="en-US"/>
          </a:p>
        </p:txBody>
      </p:sp>
      <p:pic>
        <p:nvPicPr>
          <p:cNvPr id="6" name="コンテンツ プレースホルダー 5" descr="グラフ, 折れ線グラフ&#10;&#10;自動的に生成された説明">
            <a:extLst>
              <a:ext uri="{FF2B5EF4-FFF2-40B4-BE49-F238E27FC236}">
                <a16:creationId xmlns:a16="http://schemas.microsoft.com/office/drawing/2014/main" xmlns="" id="{A5655519-528A-5C2B-AE36-30A9F79C2892}"/>
              </a:ext>
            </a:extLst>
          </p:cNvPr>
          <p:cNvPicPr>
            <a:picLocks noGrp="1" noChangeAspect="1"/>
          </p:cNvPicPr>
          <p:nvPr>
            <p:ph idx="1"/>
          </p:nvPr>
        </p:nvPicPr>
        <p:blipFill>
          <a:blip r:embed="rId3"/>
          <a:stretch>
            <a:fillRect/>
          </a:stretch>
        </p:blipFill>
        <p:spPr>
          <a:xfrm>
            <a:off x="700741" y="2142429"/>
            <a:ext cx="4061012" cy="4045660"/>
          </a:xfrm>
        </p:spPr>
      </p:pic>
      <p:sp>
        <p:nvSpPr>
          <p:cNvPr id="4" name="スライド番号プレースホルダー 3">
            <a:extLst>
              <a:ext uri="{FF2B5EF4-FFF2-40B4-BE49-F238E27FC236}">
                <a16:creationId xmlns:a16="http://schemas.microsoft.com/office/drawing/2014/main" xmlns="" id="{9D8DD4FF-D8CF-52E7-89D9-2038C23D0C54}"/>
              </a:ext>
            </a:extLst>
          </p:cNvPr>
          <p:cNvSpPr>
            <a:spLocks noGrp="1"/>
          </p:cNvSpPr>
          <p:nvPr>
            <p:ph type="sldNum" sz="quarter" idx="12"/>
          </p:nvPr>
        </p:nvSpPr>
        <p:spPr/>
        <p:txBody>
          <a:bodyPr/>
          <a:lstStyle/>
          <a:p>
            <a:fld id="{F9BA76D3-88A3-DA45-AE06-80407E9C01DD}" type="slidenum">
              <a:rPr kumimoji="1" lang="ja-JP" altLang="en-US" smtClean="0"/>
              <a:t>21</a:t>
            </a:fld>
            <a:endParaRPr kumimoji="1" lang="ja-JP" altLang="en-US"/>
          </a:p>
        </p:txBody>
      </p:sp>
      <p:sp>
        <p:nvSpPr>
          <p:cNvPr id="7" name="テキスト ボックス 6">
            <a:extLst>
              <a:ext uri="{FF2B5EF4-FFF2-40B4-BE49-F238E27FC236}">
                <a16:creationId xmlns:a16="http://schemas.microsoft.com/office/drawing/2014/main" xmlns="" id="{7C959D16-A2AD-8D33-D1C4-927EAA082F01}"/>
              </a:ext>
            </a:extLst>
          </p:cNvPr>
          <p:cNvSpPr txBox="1"/>
          <p:nvPr/>
        </p:nvSpPr>
        <p:spPr>
          <a:xfrm>
            <a:off x="5664200" y="3076708"/>
            <a:ext cx="5827059" cy="1477328"/>
          </a:xfrm>
          <a:prstGeom prst="rect">
            <a:avLst/>
          </a:prstGeom>
          <a:noFill/>
        </p:spPr>
        <p:txBody>
          <a:bodyPr wrap="square" rtlCol="0">
            <a:spAutoFit/>
          </a:bodyPr>
          <a:lstStyle/>
          <a:p>
            <a:pPr algn="l">
              <a:buFont typeface="Arial" panose="020B0604020202020204" pitchFamily="34" charset="0"/>
              <a:buChar char="•"/>
            </a:pPr>
            <a:r>
              <a:rPr lang="el-GR" altLang="ja-JP" sz="2400" i="0">
                <a:solidFill>
                  <a:srgbClr val="333333"/>
                </a:solidFill>
                <a:effectLst/>
                <a:latin typeface="+mn-ea"/>
              </a:rPr>
              <a:t>± σ (σ </a:t>
            </a:r>
            <a:r>
              <a:rPr lang="en-US" altLang="ja-JP" sz="2400" i="0">
                <a:solidFill>
                  <a:srgbClr val="333333"/>
                </a:solidFill>
                <a:effectLst/>
                <a:latin typeface="+mn-ea"/>
              </a:rPr>
              <a:t>interval): 68.3%</a:t>
            </a:r>
          </a:p>
          <a:p>
            <a:pPr algn="l">
              <a:buFont typeface="Arial" panose="020B0604020202020204" pitchFamily="34" charset="0"/>
              <a:buChar char="•"/>
            </a:pPr>
            <a:r>
              <a:rPr lang="en-US" altLang="ja-JP" sz="2400" i="0">
                <a:solidFill>
                  <a:srgbClr val="333333"/>
                </a:solidFill>
                <a:effectLst/>
                <a:latin typeface="+mn-ea"/>
              </a:rPr>
              <a:t>±2</a:t>
            </a:r>
            <a:r>
              <a:rPr lang="el-GR" altLang="ja-JP" sz="2400" i="0">
                <a:solidFill>
                  <a:srgbClr val="333333"/>
                </a:solidFill>
                <a:effectLst/>
                <a:latin typeface="+mn-ea"/>
              </a:rPr>
              <a:t>σ (2σ </a:t>
            </a:r>
            <a:r>
              <a:rPr lang="en-US" altLang="ja-JP" sz="2400" i="0">
                <a:solidFill>
                  <a:srgbClr val="333333"/>
                </a:solidFill>
                <a:effectLst/>
                <a:latin typeface="+mn-ea"/>
              </a:rPr>
              <a:t>interval): 95.4%</a:t>
            </a:r>
          </a:p>
          <a:p>
            <a:pPr algn="l">
              <a:buFont typeface="Arial" panose="020B0604020202020204" pitchFamily="34" charset="0"/>
              <a:buChar char="•"/>
            </a:pPr>
            <a:r>
              <a:rPr lang="en-US" altLang="ja-JP" sz="2400" i="0">
                <a:solidFill>
                  <a:srgbClr val="333333"/>
                </a:solidFill>
                <a:effectLst/>
                <a:latin typeface="+mn-ea"/>
              </a:rPr>
              <a:t>±3</a:t>
            </a:r>
            <a:r>
              <a:rPr lang="el-GR" altLang="ja-JP" sz="2400" i="0">
                <a:solidFill>
                  <a:srgbClr val="333333"/>
                </a:solidFill>
                <a:effectLst/>
                <a:latin typeface="+mn-ea"/>
              </a:rPr>
              <a:t>σ (3σ </a:t>
            </a:r>
            <a:r>
              <a:rPr lang="en-US" altLang="ja-JP" sz="2400" i="0">
                <a:solidFill>
                  <a:srgbClr val="333333"/>
                </a:solidFill>
                <a:effectLst/>
                <a:latin typeface="+mn-ea"/>
              </a:rPr>
              <a:t>interval): 99.7%</a:t>
            </a:r>
          </a:p>
          <a:p>
            <a:pPr marL="285750" indent="-285750">
              <a:buFont typeface="Arial" panose="020B0604020202020204" pitchFamily="34" charset="0"/>
              <a:buChar char="•"/>
            </a:pPr>
            <a:endParaRPr kumimoji="1" lang="ja-JP" altLang="en-US"/>
          </a:p>
        </p:txBody>
      </p:sp>
      <p:sp>
        <p:nvSpPr>
          <p:cNvPr id="8" name="テキスト ボックス 7">
            <a:extLst>
              <a:ext uri="{FF2B5EF4-FFF2-40B4-BE49-F238E27FC236}">
                <a16:creationId xmlns:a16="http://schemas.microsoft.com/office/drawing/2014/main" xmlns="" id="{F76B49DB-FDDE-D1FB-C303-75ADC6B9E513}"/>
              </a:ext>
            </a:extLst>
          </p:cNvPr>
          <p:cNvSpPr txBox="1"/>
          <p:nvPr/>
        </p:nvSpPr>
        <p:spPr>
          <a:xfrm>
            <a:off x="1601694" y="6213773"/>
            <a:ext cx="3442447" cy="461665"/>
          </a:xfrm>
          <a:prstGeom prst="rect">
            <a:avLst/>
          </a:prstGeom>
          <a:noFill/>
        </p:spPr>
        <p:txBody>
          <a:bodyPr wrap="square" rtlCol="0">
            <a:spAutoFit/>
          </a:bodyPr>
          <a:lstStyle/>
          <a:p>
            <a:r>
              <a:rPr kumimoji="1" lang="en" altLang="ja-JP" sz="2400"/>
              <a:t>z-distribution diagram</a:t>
            </a:r>
          </a:p>
        </p:txBody>
      </p:sp>
      <p:sp>
        <p:nvSpPr>
          <p:cNvPr id="5" name="テキスト ボックス 4">
            <a:extLst>
              <a:ext uri="{FF2B5EF4-FFF2-40B4-BE49-F238E27FC236}">
                <a16:creationId xmlns:a16="http://schemas.microsoft.com/office/drawing/2014/main" xmlns="" id="{E569A8DC-EF75-734E-A91A-ADD06232467C}"/>
              </a:ext>
            </a:extLst>
          </p:cNvPr>
          <p:cNvSpPr txBox="1"/>
          <p:nvPr/>
        </p:nvSpPr>
        <p:spPr>
          <a:xfrm>
            <a:off x="598311" y="1542094"/>
            <a:ext cx="9199224" cy="461665"/>
          </a:xfrm>
          <a:prstGeom prst="rect">
            <a:avLst/>
          </a:prstGeom>
          <a:noFill/>
        </p:spPr>
        <p:txBody>
          <a:bodyPr wrap="square" rtlCol="0">
            <a:spAutoFit/>
          </a:bodyPr>
          <a:lstStyle/>
          <a:p>
            <a:r>
              <a:rPr kumimoji="1" lang="en" altLang="ja-JP" sz="2400"/>
              <a:t>Utilizes standard deviation (</a:t>
            </a:r>
            <a:r>
              <a:rPr kumimoji="1" lang="el-GR" altLang="ja-JP" sz="2400"/>
              <a:t>σ), </a:t>
            </a:r>
            <a:r>
              <a:rPr kumimoji="1" lang="en" altLang="ja-JP" sz="2400"/>
              <a:t>a value often used in quality control</a:t>
            </a:r>
          </a:p>
        </p:txBody>
      </p:sp>
    </p:spTree>
    <p:extLst>
      <p:ext uri="{BB962C8B-B14F-4D97-AF65-F5344CB8AC3E}">
        <p14:creationId xmlns:p14="http://schemas.microsoft.com/office/powerpoint/2010/main" val="37923092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334DD7F0-AAD6-5048-8B4F-AC78CF5FDED9}"/>
              </a:ext>
            </a:extLst>
          </p:cNvPr>
          <p:cNvSpPr>
            <a:spLocks noGrp="1"/>
          </p:cNvSpPr>
          <p:nvPr>
            <p:ph type="title"/>
          </p:nvPr>
        </p:nvSpPr>
        <p:spPr>
          <a:xfrm>
            <a:off x="335311" y="28118"/>
            <a:ext cx="9603346" cy="787695"/>
          </a:xfrm>
        </p:spPr>
        <p:txBody>
          <a:bodyPr>
            <a:normAutofit fontScale="90000"/>
          </a:bodyPr>
          <a:lstStyle/>
          <a:p>
            <a:r>
              <a:rPr lang="en" altLang="ja-JP">
                <a:latin typeface="ＭＳ Ｐゴシック" panose="020B0600070205080204" pitchFamily="50" charset="-128"/>
                <a:ea typeface="ＭＳ Ｐゴシック" panose="020B0600070205080204" pitchFamily="50" charset="-128"/>
              </a:rPr>
              <a:t>Supplementary material: Target projects used for the study</a:t>
            </a:r>
            <a:endParaRPr kumimoji="1" lang="ja-JP" altLang="en-US">
              <a:latin typeface="ＭＳ Ｐゴシック" panose="020B0600070205080204" pitchFamily="50" charset="-128"/>
              <a:ea typeface="ＭＳ Ｐゴシック" panose="020B0600070205080204" pitchFamily="50" charset="-128"/>
            </a:endParaRPr>
          </a:p>
        </p:txBody>
      </p:sp>
      <p:sp>
        <p:nvSpPr>
          <p:cNvPr id="4" name="スライド番号プレースホルダー 3">
            <a:extLst>
              <a:ext uri="{FF2B5EF4-FFF2-40B4-BE49-F238E27FC236}">
                <a16:creationId xmlns:a16="http://schemas.microsoft.com/office/drawing/2014/main" xmlns="" id="{8EB8AC1B-0D93-684D-86E5-B97FF1A28623}"/>
              </a:ext>
            </a:extLst>
          </p:cNvPr>
          <p:cNvSpPr>
            <a:spLocks noGrp="1"/>
          </p:cNvSpPr>
          <p:nvPr>
            <p:ph type="sldNum" sz="quarter" idx="12"/>
          </p:nvPr>
        </p:nvSpPr>
        <p:spPr/>
        <p:txBody>
          <a:bodyPr/>
          <a:lstStyle/>
          <a:p>
            <a:fld id="{F9BA76D3-88A3-DA45-AE06-80407E9C01DD}" type="slidenum">
              <a:rPr kumimoji="1" lang="ja-JP" altLang="en-US" smtClean="0"/>
              <a:t>22</a:t>
            </a:fld>
            <a:endParaRPr kumimoji="1" lang="ja-JP" altLang="en-US"/>
          </a:p>
        </p:txBody>
      </p:sp>
      <p:sp>
        <p:nvSpPr>
          <p:cNvPr id="6" name="正方形/長方形 5">
            <a:extLst>
              <a:ext uri="{FF2B5EF4-FFF2-40B4-BE49-F238E27FC236}">
                <a16:creationId xmlns:a16="http://schemas.microsoft.com/office/drawing/2014/main" xmlns="" id="{E87C94B3-2428-EC46-BA17-09DB320EE749}"/>
              </a:ext>
            </a:extLst>
          </p:cNvPr>
          <p:cNvSpPr/>
          <p:nvPr/>
        </p:nvSpPr>
        <p:spPr>
          <a:xfrm>
            <a:off x="2935736" y="1505038"/>
            <a:ext cx="1315233" cy="475989"/>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Project 1</a:t>
            </a:r>
            <a:endParaRPr lang="ja-JP" altLang="en-US"/>
          </a:p>
        </p:txBody>
      </p:sp>
      <p:sp>
        <p:nvSpPr>
          <p:cNvPr id="7" name="正方形/長方形 6">
            <a:extLst>
              <a:ext uri="{FF2B5EF4-FFF2-40B4-BE49-F238E27FC236}">
                <a16:creationId xmlns:a16="http://schemas.microsoft.com/office/drawing/2014/main" xmlns="" id="{BC561A46-AB15-294C-8B66-1EE4A190681E}"/>
              </a:ext>
            </a:extLst>
          </p:cNvPr>
          <p:cNvSpPr/>
          <p:nvPr/>
        </p:nvSpPr>
        <p:spPr>
          <a:xfrm>
            <a:off x="6449872" y="1505598"/>
            <a:ext cx="1315233" cy="475989"/>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Project 3</a:t>
            </a:r>
            <a:endParaRPr lang="ja-JP" altLang="en-US"/>
          </a:p>
        </p:txBody>
      </p:sp>
      <p:sp>
        <p:nvSpPr>
          <p:cNvPr id="8" name="正方形/長方形 7">
            <a:extLst>
              <a:ext uri="{FF2B5EF4-FFF2-40B4-BE49-F238E27FC236}">
                <a16:creationId xmlns:a16="http://schemas.microsoft.com/office/drawing/2014/main" xmlns="" id="{1EA4B27B-A8B0-CE42-9C80-B7C40FAB20D0}"/>
              </a:ext>
            </a:extLst>
          </p:cNvPr>
          <p:cNvSpPr/>
          <p:nvPr/>
        </p:nvSpPr>
        <p:spPr>
          <a:xfrm>
            <a:off x="4669290" y="1499815"/>
            <a:ext cx="1315233" cy="475989"/>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Project 2</a:t>
            </a:r>
            <a:endParaRPr lang="ja-JP" altLang="en-US"/>
          </a:p>
        </p:txBody>
      </p:sp>
      <p:sp>
        <p:nvSpPr>
          <p:cNvPr id="9" name="テキスト ボックス 8">
            <a:extLst>
              <a:ext uri="{FF2B5EF4-FFF2-40B4-BE49-F238E27FC236}">
                <a16:creationId xmlns:a16="http://schemas.microsoft.com/office/drawing/2014/main" xmlns="" id="{67557F8F-A625-6340-AA1C-5E28AB6D0E60}"/>
              </a:ext>
            </a:extLst>
          </p:cNvPr>
          <p:cNvSpPr txBox="1"/>
          <p:nvPr/>
        </p:nvSpPr>
        <p:spPr>
          <a:xfrm>
            <a:off x="7877916" y="1553142"/>
            <a:ext cx="530915" cy="369332"/>
          </a:xfrm>
          <a:prstGeom prst="rect">
            <a:avLst/>
          </a:prstGeom>
          <a:noFill/>
        </p:spPr>
        <p:txBody>
          <a:bodyPr wrap="none" rtlCol="0">
            <a:spAutoFit/>
          </a:bodyPr>
          <a:lstStyle/>
          <a:p>
            <a:r>
              <a:rPr lang="ja-JP" altLang="en-US"/>
              <a:t>・・・</a:t>
            </a:r>
          </a:p>
        </p:txBody>
      </p:sp>
      <p:sp>
        <p:nvSpPr>
          <p:cNvPr id="10" name="正方形/長方形 9">
            <a:extLst>
              <a:ext uri="{FF2B5EF4-FFF2-40B4-BE49-F238E27FC236}">
                <a16:creationId xmlns:a16="http://schemas.microsoft.com/office/drawing/2014/main" xmlns="" id="{83EB0185-FCE7-654D-A583-84CBA28E3277}"/>
              </a:ext>
            </a:extLst>
          </p:cNvPr>
          <p:cNvSpPr/>
          <p:nvPr/>
        </p:nvSpPr>
        <p:spPr>
          <a:xfrm>
            <a:off x="8521642" y="1521171"/>
            <a:ext cx="1315233" cy="475989"/>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Project 30</a:t>
            </a:r>
            <a:endParaRPr lang="ja-JP" altLang="en-US"/>
          </a:p>
        </p:txBody>
      </p:sp>
      <p:sp>
        <p:nvSpPr>
          <p:cNvPr id="15" name="テキスト ボックス 14">
            <a:extLst>
              <a:ext uri="{FF2B5EF4-FFF2-40B4-BE49-F238E27FC236}">
                <a16:creationId xmlns:a16="http://schemas.microsoft.com/office/drawing/2014/main" xmlns="" id="{D7E06CCC-AB88-5F45-9751-C59CA0C8B4C0}"/>
              </a:ext>
            </a:extLst>
          </p:cNvPr>
          <p:cNvSpPr txBox="1"/>
          <p:nvPr/>
        </p:nvSpPr>
        <p:spPr>
          <a:xfrm>
            <a:off x="8497314" y="2234232"/>
            <a:ext cx="1877117" cy="338554"/>
          </a:xfrm>
          <a:prstGeom prst="rect">
            <a:avLst/>
          </a:prstGeom>
          <a:noFill/>
        </p:spPr>
        <p:txBody>
          <a:bodyPr wrap="none" rtlCol="0">
            <a:spAutoFit/>
          </a:bodyPr>
          <a:lstStyle/>
          <a:p>
            <a:r>
              <a:rPr lang="en-US" altLang="ja-JP" sz="1600"/>
              <a:t>change requests(10)</a:t>
            </a:r>
          </a:p>
        </p:txBody>
      </p:sp>
      <p:sp>
        <p:nvSpPr>
          <p:cNvPr id="16" name="角丸四角形 15">
            <a:extLst>
              <a:ext uri="{FF2B5EF4-FFF2-40B4-BE49-F238E27FC236}">
                <a16:creationId xmlns:a16="http://schemas.microsoft.com/office/drawing/2014/main" xmlns="" id="{A7D935F4-C8A8-ED42-867B-91ED6DF69EDD}"/>
              </a:ext>
            </a:extLst>
          </p:cNvPr>
          <p:cNvSpPr/>
          <p:nvPr/>
        </p:nvSpPr>
        <p:spPr>
          <a:xfrm>
            <a:off x="2819854" y="3666723"/>
            <a:ext cx="7017020" cy="1148954"/>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same program entity</a:t>
            </a:r>
            <a:endParaRPr lang="ja-JP" altLang="en-US"/>
          </a:p>
        </p:txBody>
      </p:sp>
      <p:sp>
        <p:nvSpPr>
          <p:cNvPr id="17" name="下矢印 16">
            <a:extLst>
              <a:ext uri="{FF2B5EF4-FFF2-40B4-BE49-F238E27FC236}">
                <a16:creationId xmlns:a16="http://schemas.microsoft.com/office/drawing/2014/main" xmlns="" id="{8CE801FB-01A7-144F-9794-49E397FDEBB6}"/>
              </a:ext>
            </a:extLst>
          </p:cNvPr>
          <p:cNvSpPr/>
          <p:nvPr/>
        </p:nvSpPr>
        <p:spPr>
          <a:xfrm>
            <a:off x="3417552" y="2612905"/>
            <a:ext cx="367990" cy="866895"/>
          </a:xfrm>
          <a:prstGeom prst="downArrow">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18" name="下矢印 17">
            <a:extLst>
              <a:ext uri="{FF2B5EF4-FFF2-40B4-BE49-F238E27FC236}">
                <a16:creationId xmlns:a16="http://schemas.microsoft.com/office/drawing/2014/main" xmlns="" id="{CE2BBEAB-4395-3B46-9037-A13918144373}"/>
              </a:ext>
            </a:extLst>
          </p:cNvPr>
          <p:cNvSpPr/>
          <p:nvPr/>
        </p:nvSpPr>
        <p:spPr>
          <a:xfrm>
            <a:off x="5131957" y="2612904"/>
            <a:ext cx="367990" cy="866895"/>
          </a:xfrm>
          <a:prstGeom prst="downArrow">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19" name="下矢印 18">
            <a:extLst>
              <a:ext uri="{FF2B5EF4-FFF2-40B4-BE49-F238E27FC236}">
                <a16:creationId xmlns:a16="http://schemas.microsoft.com/office/drawing/2014/main" xmlns="" id="{68CDE2A3-01EE-9247-9D2C-2719B7F1DD27}"/>
              </a:ext>
            </a:extLst>
          </p:cNvPr>
          <p:cNvSpPr/>
          <p:nvPr/>
        </p:nvSpPr>
        <p:spPr>
          <a:xfrm>
            <a:off x="6923492" y="2612903"/>
            <a:ext cx="367990" cy="866895"/>
          </a:xfrm>
          <a:prstGeom prst="downArrow">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20" name="下矢印 19">
            <a:extLst>
              <a:ext uri="{FF2B5EF4-FFF2-40B4-BE49-F238E27FC236}">
                <a16:creationId xmlns:a16="http://schemas.microsoft.com/office/drawing/2014/main" xmlns="" id="{F78FE694-C5A6-C44C-8273-C4C565D09AED}"/>
              </a:ext>
            </a:extLst>
          </p:cNvPr>
          <p:cNvSpPr/>
          <p:nvPr/>
        </p:nvSpPr>
        <p:spPr>
          <a:xfrm>
            <a:off x="8995261" y="2612903"/>
            <a:ext cx="367990" cy="866895"/>
          </a:xfrm>
          <a:prstGeom prst="downArrow">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35" name="テキスト ボックス 34">
            <a:extLst>
              <a:ext uri="{FF2B5EF4-FFF2-40B4-BE49-F238E27FC236}">
                <a16:creationId xmlns:a16="http://schemas.microsoft.com/office/drawing/2014/main" xmlns="" id="{09AD3D60-FDC5-D442-92D0-A21D92EE5F1E}"/>
              </a:ext>
            </a:extLst>
          </p:cNvPr>
          <p:cNvSpPr txBox="1"/>
          <p:nvPr/>
        </p:nvSpPr>
        <p:spPr>
          <a:xfrm>
            <a:off x="1989253" y="1499814"/>
            <a:ext cx="965329" cy="369332"/>
          </a:xfrm>
          <a:prstGeom prst="rect">
            <a:avLst/>
          </a:prstGeom>
          <a:noFill/>
        </p:spPr>
        <p:txBody>
          <a:bodyPr wrap="none" rtlCol="0">
            <a:spAutoFit/>
          </a:bodyPr>
          <a:lstStyle/>
          <a:p>
            <a:r>
              <a:rPr lang="en-US" altLang="ja-JP"/>
              <a:t>(annual)</a:t>
            </a:r>
            <a:endParaRPr lang="ja-JP" altLang="en-US"/>
          </a:p>
        </p:txBody>
      </p:sp>
      <p:sp>
        <p:nvSpPr>
          <p:cNvPr id="11" name="テキスト ボックス 10">
            <a:extLst>
              <a:ext uri="{FF2B5EF4-FFF2-40B4-BE49-F238E27FC236}">
                <a16:creationId xmlns:a16="http://schemas.microsoft.com/office/drawing/2014/main" xmlns="" id="{EFE28F4C-3233-1B41-B63D-616B97E33DF7}"/>
              </a:ext>
            </a:extLst>
          </p:cNvPr>
          <p:cNvSpPr txBox="1"/>
          <p:nvPr/>
        </p:nvSpPr>
        <p:spPr>
          <a:xfrm>
            <a:off x="487763" y="2912876"/>
            <a:ext cx="2709716" cy="369332"/>
          </a:xfrm>
          <a:prstGeom prst="rect">
            <a:avLst/>
          </a:prstGeom>
          <a:noFill/>
        </p:spPr>
        <p:txBody>
          <a:bodyPr wrap="none" rtlCol="0">
            <a:spAutoFit/>
          </a:bodyPr>
          <a:lstStyle/>
          <a:p>
            <a:pPr marL="12700">
              <a:lnSpc>
                <a:spcPct val="100000"/>
              </a:lnSpc>
              <a:spcBef>
                <a:spcPts val="95"/>
              </a:spcBef>
            </a:pPr>
            <a:r>
              <a:rPr lang="en" altLang="ja-JP" sz="1800" spc="-50">
                <a:latin typeface="Arial"/>
                <a:cs typeface="Arial"/>
              </a:rPr>
              <a:t>Approximately </a:t>
            </a:r>
            <a:r>
              <a:rPr lang="en" altLang="ja-JP" sz="1800" spc="-75">
                <a:latin typeface="Arial"/>
                <a:cs typeface="Arial"/>
              </a:rPr>
              <a:t>300</a:t>
            </a:r>
            <a:r>
              <a:rPr lang="en" altLang="ja-JP" sz="1800" spc="-45">
                <a:latin typeface="Arial"/>
                <a:cs typeface="Arial"/>
              </a:rPr>
              <a:t> </a:t>
            </a:r>
            <a:r>
              <a:rPr lang="en" altLang="ja-JP" sz="1800">
                <a:latin typeface="Arial"/>
                <a:cs typeface="Arial"/>
              </a:rPr>
              <a:t>in</a:t>
            </a:r>
            <a:r>
              <a:rPr lang="en" altLang="ja-JP" sz="1800" spc="-40">
                <a:latin typeface="Arial"/>
                <a:cs typeface="Arial"/>
              </a:rPr>
              <a:t> </a:t>
            </a:r>
            <a:r>
              <a:rPr lang="en" altLang="ja-JP" sz="1800" spc="-20">
                <a:latin typeface="Arial"/>
                <a:cs typeface="Arial"/>
              </a:rPr>
              <a:t>total</a:t>
            </a:r>
            <a:endParaRPr lang="en" altLang="ja-JP" sz="1800">
              <a:latin typeface="Arial"/>
              <a:cs typeface="Arial"/>
            </a:endParaRPr>
          </a:p>
        </p:txBody>
      </p:sp>
      <p:sp>
        <p:nvSpPr>
          <p:cNvPr id="26" name="テキスト ボックス 25">
            <a:extLst>
              <a:ext uri="{FF2B5EF4-FFF2-40B4-BE49-F238E27FC236}">
                <a16:creationId xmlns:a16="http://schemas.microsoft.com/office/drawing/2014/main" xmlns="" id="{EAC029A8-4A9A-B841-AE11-6A5F404EAE97}"/>
              </a:ext>
            </a:extLst>
          </p:cNvPr>
          <p:cNvSpPr txBox="1"/>
          <p:nvPr/>
        </p:nvSpPr>
        <p:spPr>
          <a:xfrm>
            <a:off x="1631209" y="2206345"/>
            <a:ext cx="1058367" cy="369332"/>
          </a:xfrm>
          <a:prstGeom prst="rect">
            <a:avLst/>
          </a:prstGeom>
          <a:noFill/>
        </p:spPr>
        <p:txBody>
          <a:bodyPr wrap="none" rtlCol="0">
            <a:spAutoFit/>
          </a:bodyPr>
          <a:lstStyle/>
          <a:p>
            <a:r>
              <a:rPr lang="en-US" altLang="ja-JP"/>
              <a:t>(average)</a:t>
            </a:r>
            <a:endParaRPr lang="ja-JP" altLang="en-US"/>
          </a:p>
        </p:txBody>
      </p:sp>
      <p:sp>
        <p:nvSpPr>
          <p:cNvPr id="22" name="テキスト ボックス 21">
            <a:extLst>
              <a:ext uri="{FF2B5EF4-FFF2-40B4-BE49-F238E27FC236}">
                <a16:creationId xmlns:a16="http://schemas.microsoft.com/office/drawing/2014/main" xmlns="" id="{A790740E-3781-0049-8AB3-30DD8E1C2A59}"/>
              </a:ext>
            </a:extLst>
          </p:cNvPr>
          <p:cNvSpPr txBox="1"/>
          <p:nvPr/>
        </p:nvSpPr>
        <p:spPr>
          <a:xfrm>
            <a:off x="1827551" y="5379272"/>
            <a:ext cx="9295493" cy="830997"/>
          </a:xfrm>
          <a:prstGeom prst="rect">
            <a:avLst/>
          </a:prstGeom>
          <a:solidFill>
            <a:srgbClr val="EFF5A3"/>
          </a:solidFill>
        </p:spPr>
        <p:txBody>
          <a:bodyPr wrap="none" rtlCol="0">
            <a:spAutoFit/>
          </a:bodyPr>
          <a:lstStyle/>
          <a:p>
            <a:pPr marL="285750" indent="-285750">
              <a:buFont typeface="Arial" panose="020B0604020202020204" pitchFamily="34" charset="0"/>
              <a:buChar char="•"/>
            </a:pPr>
            <a:r>
              <a:rPr lang="en" altLang="ja-JP" sz="2400"/>
              <a:t>Each project modifies the program matrix for multiple change requests</a:t>
            </a:r>
          </a:p>
          <a:p>
            <a:pPr marL="285750" indent="-285750">
              <a:buFont typeface="Arial" panose="020B0604020202020204" pitchFamily="34" charset="0"/>
              <a:buChar char="•"/>
            </a:pPr>
            <a:r>
              <a:rPr lang="en" altLang="ja-JP" sz="2400"/>
              <a:t>Create a change design document for each change request</a:t>
            </a:r>
          </a:p>
        </p:txBody>
      </p:sp>
      <p:sp>
        <p:nvSpPr>
          <p:cNvPr id="3" name="テキスト ボックス 2">
            <a:extLst>
              <a:ext uri="{FF2B5EF4-FFF2-40B4-BE49-F238E27FC236}">
                <a16:creationId xmlns:a16="http://schemas.microsoft.com/office/drawing/2014/main" xmlns="" id="{707EA3FD-A9CA-331F-3CF4-2E19573246BD}"/>
              </a:ext>
            </a:extLst>
          </p:cNvPr>
          <p:cNvSpPr txBox="1"/>
          <p:nvPr/>
        </p:nvSpPr>
        <p:spPr>
          <a:xfrm>
            <a:off x="2689576" y="2234232"/>
            <a:ext cx="1877117" cy="338554"/>
          </a:xfrm>
          <a:prstGeom prst="rect">
            <a:avLst/>
          </a:prstGeom>
          <a:noFill/>
        </p:spPr>
        <p:txBody>
          <a:bodyPr wrap="none" rtlCol="0">
            <a:spAutoFit/>
          </a:bodyPr>
          <a:lstStyle/>
          <a:p>
            <a:r>
              <a:rPr lang="en-US" altLang="ja-JP" sz="1600"/>
              <a:t>change requests(10)</a:t>
            </a:r>
          </a:p>
        </p:txBody>
      </p:sp>
      <p:sp>
        <p:nvSpPr>
          <p:cNvPr id="5" name="テキスト ボックス 4">
            <a:extLst>
              <a:ext uri="{FF2B5EF4-FFF2-40B4-BE49-F238E27FC236}">
                <a16:creationId xmlns:a16="http://schemas.microsoft.com/office/drawing/2014/main" xmlns="" id="{605A38C6-6A1A-7805-2E92-A2C928716139}"/>
              </a:ext>
            </a:extLst>
          </p:cNvPr>
          <p:cNvSpPr txBox="1"/>
          <p:nvPr/>
        </p:nvSpPr>
        <p:spPr>
          <a:xfrm>
            <a:off x="4451247" y="2217939"/>
            <a:ext cx="1877117" cy="338554"/>
          </a:xfrm>
          <a:prstGeom prst="rect">
            <a:avLst/>
          </a:prstGeom>
          <a:noFill/>
        </p:spPr>
        <p:txBody>
          <a:bodyPr wrap="none" rtlCol="0">
            <a:spAutoFit/>
          </a:bodyPr>
          <a:lstStyle/>
          <a:p>
            <a:r>
              <a:rPr lang="en-US" altLang="ja-JP" sz="1600"/>
              <a:t>change requests(10)</a:t>
            </a:r>
          </a:p>
        </p:txBody>
      </p:sp>
      <p:sp>
        <p:nvSpPr>
          <p:cNvPr id="21" name="テキスト ボックス 20">
            <a:extLst>
              <a:ext uri="{FF2B5EF4-FFF2-40B4-BE49-F238E27FC236}">
                <a16:creationId xmlns:a16="http://schemas.microsoft.com/office/drawing/2014/main" xmlns="" id="{4C94C070-D98D-E713-579D-644FF80651DA}"/>
              </a:ext>
            </a:extLst>
          </p:cNvPr>
          <p:cNvSpPr txBox="1"/>
          <p:nvPr/>
        </p:nvSpPr>
        <p:spPr>
          <a:xfrm>
            <a:off x="6328364" y="2217939"/>
            <a:ext cx="1877117" cy="338554"/>
          </a:xfrm>
          <a:prstGeom prst="rect">
            <a:avLst/>
          </a:prstGeom>
          <a:noFill/>
        </p:spPr>
        <p:txBody>
          <a:bodyPr wrap="none" rtlCol="0">
            <a:spAutoFit/>
          </a:bodyPr>
          <a:lstStyle/>
          <a:p>
            <a:r>
              <a:rPr lang="en-US" altLang="ja-JP" sz="1600"/>
              <a:t>change requests(10)</a:t>
            </a:r>
          </a:p>
        </p:txBody>
      </p:sp>
    </p:spTree>
    <p:extLst>
      <p:ext uri="{BB962C8B-B14F-4D97-AF65-F5344CB8AC3E}">
        <p14:creationId xmlns:p14="http://schemas.microsoft.com/office/powerpoint/2010/main" val="26933767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 altLang="ja-JP"/>
              <a:t>Improved machine learning implementation methods.</a:t>
            </a:r>
            <a:endParaRPr kumimoji="1" lang="ja-JP" altLang="en-US"/>
          </a:p>
        </p:txBody>
      </p:sp>
      <p:sp>
        <p:nvSpPr>
          <p:cNvPr id="4" name="スライド番号プレースホルダー 3"/>
          <p:cNvSpPr>
            <a:spLocks noGrp="1"/>
          </p:cNvSpPr>
          <p:nvPr>
            <p:ph type="sldNum" sz="quarter" idx="12"/>
          </p:nvPr>
        </p:nvSpPr>
        <p:spPr/>
        <p:txBody>
          <a:bodyPr/>
          <a:lstStyle/>
          <a:p>
            <a:fld id="{F9BA76D3-88A3-DA45-AE06-80407E9C01DD}" type="slidenum">
              <a:rPr kumimoji="1" lang="ja-JP" altLang="en-US" smtClean="0"/>
              <a:t>23</a:t>
            </a:fld>
            <a:endParaRPr kumimoji="1" lang="ja-JP" altLang="en-US"/>
          </a:p>
        </p:txBody>
      </p:sp>
      <p:sp>
        <p:nvSpPr>
          <p:cNvPr id="5" name="正方形/長方形 4">
            <a:extLst>
              <a:ext uri="{FF2B5EF4-FFF2-40B4-BE49-F238E27FC236}">
                <a16:creationId xmlns:a16="http://schemas.microsoft.com/office/drawing/2014/main" xmlns="" id="{EC3071A5-D870-4CD8-AFD2-05D466FA9923}"/>
              </a:ext>
            </a:extLst>
          </p:cNvPr>
          <p:cNvSpPr/>
          <p:nvPr/>
        </p:nvSpPr>
        <p:spPr>
          <a:xfrm>
            <a:off x="597858" y="4275723"/>
            <a:ext cx="11153875" cy="1804272"/>
          </a:xfrm>
          <a:prstGeom prst="rect">
            <a:avLst/>
          </a:prstGeom>
          <a:solidFill>
            <a:schemeClr val="bg1"/>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l"/>
            <a:r>
              <a:rPr lang="en" altLang="ja-JP" sz="2800">
                <a:solidFill>
                  <a:srgbClr val="000000"/>
                </a:solidFill>
                <a:latin typeface="+mn-ea"/>
              </a:rPr>
              <a:t>Performance targets, taking into account the extent to which this is possible in terms of actual audits</a:t>
            </a:r>
            <a:r>
              <a:rPr lang="ja-JP" altLang="en-US" sz="2800">
                <a:solidFill>
                  <a:srgbClr val="000000"/>
                </a:solidFill>
                <a:latin typeface="+mn-ea"/>
              </a:rPr>
              <a:t>：</a:t>
            </a:r>
            <a:endParaRPr lang="en-US" altLang="ja-JP" sz="2800">
              <a:solidFill>
                <a:srgbClr val="000000"/>
              </a:solidFill>
              <a:latin typeface="+mn-ea"/>
            </a:endParaRPr>
          </a:p>
          <a:p>
            <a:r>
              <a:rPr lang="en" altLang="ja-JP" sz="2800">
                <a:solidFill>
                  <a:srgbClr val="0432FF"/>
                </a:solidFill>
                <a:latin typeface="+mn-ea"/>
              </a:rPr>
              <a:t>Candidate Range ratio </a:t>
            </a:r>
            <a:r>
              <a:rPr lang="en-US" altLang="ja-JP" sz="2800">
                <a:solidFill>
                  <a:srgbClr val="0432FF"/>
                </a:solidFill>
                <a:latin typeface="+mn-ea"/>
              </a:rPr>
              <a:t>≦ 30%</a:t>
            </a:r>
            <a:r>
              <a:rPr lang="en-US" altLang="ja-JP" sz="2800">
                <a:solidFill>
                  <a:srgbClr val="000000"/>
                </a:solidFill>
                <a:latin typeface="+mn-ea"/>
              </a:rPr>
              <a:t>  and, </a:t>
            </a:r>
            <a:r>
              <a:rPr lang="en-US" altLang="ja-JP" sz="2800">
                <a:solidFill>
                  <a:srgbClr val="0432FF"/>
                </a:solidFill>
                <a:latin typeface="+mn-ea"/>
              </a:rPr>
              <a:t>Missing rate </a:t>
            </a:r>
            <a:r>
              <a:rPr lang="ja-JP" altLang="en-US" sz="2800">
                <a:solidFill>
                  <a:srgbClr val="0432FF"/>
                </a:solidFill>
                <a:latin typeface="+mn-ea"/>
              </a:rPr>
              <a:t>≦</a:t>
            </a:r>
            <a:r>
              <a:rPr lang="en-US" altLang="ja-JP" sz="2800">
                <a:solidFill>
                  <a:srgbClr val="0432FF"/>
                </a:solidFill>
                <a:latin typeface="+mn-ea"/>
              </a:rPr>
              <a:t>5%</a:t>
            </a:r>
            <a:endParaRPr kumimoji="1" lang="ja-JP" altLang="en-US" sz="2800">
              <a:latin typeface="+mn-ea"/>
            </a:endParaRPr>
          </a:p>
        </p:txBody>
      </p:sp>
      <p:sp>
        <p:nvSpPr>
          <p:cNvPr id="6" name="テキスト ボックス 5">
            <a:extLst>
              <a:ext uri="{FF2B5EF4-FFF2-40B4-BE49-F238E27FC236}">
                <a16:creationId xmlns:a16="http://schemas.microsoft.com/office/drawing/2014/main" xmlns="" id="{0CDE221A-EAB2-2648-8DCC-9D66ADD8BFE6}"/>
              </a:ext>
            </a:extLst>
          </p:cNvPr>
          <p:cNvSpPr txBox="1"/>
          <p:nvPr/>
        </p:nvSpPr>
        <p:spPr>
          <a:xfrm>
            <a:off x="475028" y="3638385"/>
            <a:ext cx="2369772" cy="523220"/>
          </a:xfrm>
          <a:prstGeom prst="rect">
            <a:avLst/>
          </a:prstGeom>
          <a:noFill/>
        </p:spPr>
        <p:txBody>
          <a:bodyPr wrap="square" rtlCol="0">
            <a:spAutoFit/>
          </a:bodyPr>
          <a:lstStyle/>
          <a:p>
            <a:r>
              <a:rPr kumimoji="1" lang="en" altLang="ja-JP" sz="2800"/>
              <a:t>research goal</a:t>
            </a:r>
            <a:endParaRPr kumimoji="1" lang="ja-JP" altLang="en-US" sz="2800"/>
          </a:p>
        </p:txBody>
      </p:sp>
      <p:sp>
        <p:nvSpPr>
          <p:cNvPr id="7" name="正方形/長方形 6">
            <a:extLst>
              <a:ext uri="{FF2B5EF4-FFF2-40B4-BE49-F238E27FC236}">
                <a16:creationId xmlns:a16="http://schemas.microsoft.com/office/drawing/2014/main" xmlns="" id="{C250B832-0581-9D4B-815D-6C3CF617011D}"/>
              </a:ext>
            </a:extLst>
          </p:cNvPr>
          <p:cNvSpPr/>
          <p:nvPr/>
        </p:nvSpPr>
        <p:spPr>
          <a:xfrm>
            <a:off x="299155" y="1095417"/>
            <a:ext cx="11593689" cy="1804273"/>
          </a:xfrm>
          <a:prstGeom prst="rect">
            <a:avLst/>
          </a:prstGeom>
          <a:solidFill>
            <a:schemeClr val="bg1"/>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r>
              <a:rPr lang="en" altLang="ja-JP" sz="3200">
                <a:solidFill>
                  <a:srgbClr val="000000"/>
                </a:solidFill>
                <a:latin typeface="ＭＳ Ｐゴシック"/>
                <a:ea typeface="ＭＳ Ｐゴシック"/>
              </a:rPr>
              <a:t>Apply and evaluate machine learning methods that consider co-occurrence relationships to reduce the hazard rate that has been the subject of previous research.</a:t>
            </a:r>
            <a:endParaRPr kumimoji="1" lang="ja-JP" altLang="en-US" sz="3200">
              <a:latin typeface="ＭＳ Ｐゴシック"/>
              <a:ea typeface="ＭＳ Ｐゴシック"/>
            </a:endParaRPr>
          </a:p>
        </p:txBody>
      </p:sp>
    </p:spTree>
    <p:extLst>
      <p:ext uri="{BB962C8B-B14F-4D97-AF65-F5344CB8AC3E}">
        <p14:creationId xmlns:p14="http://schemas.microsoft.com/office/powerpoint/2010/main" val="29257394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 name="グループ化 44">
            <a:extLst>
              <a:ext uri="{FF2B5EF4-FFF2-40B4-BE49-F238E27FC236}">
                <a16:creationId xmlns:a16="http://schemas.microsoft.com/office/drawing/2014/main" xmlns="" id="{65EE4046-05D4-7243-B4F8-90F8D4AC039A}"/>
              </a:ext>
            </a:extLst>
          </p:cNvPr>
          <p:cNvGrpSpPr/>
          <p:nvPr/>
        </p:nvGrpSpPr>
        <p:grpSpPr>
          <a:xfrm>
            <a:off x="2033839" y="2578307"/>
            <a:ext cx="2033196" cy="2011680"/>
            <a:chOff x="1571010" y="2908682"/>
            <a:chExt cx="2033196" cy="2011680"/>
          </a:xfrm>
        </p:grpSpPr>
        <p:sp>
          <p:nvSpPr>
            <p:cNvPr id="33" name="正方形/長方形 32">
              <a:extLst>
                <a:ext uri="{FF2B5EF4-FFF2-40B4-BE49-F238E27FC236}">
                  <a16:creationId xmlns:a16="http://schemas.microsoft.com/office/drawing/2014/main" xmlns="" id="{0501773E-CFDC-5446-A98F-D8F225089FB8}"/>
                </a:ext>
              </a:extLst>
            </p:cNvPr>
            <p:cNvSpPr/>
            <p:nvPr/>
          </p:nvSpPr>
          <p:spPr>
            <a:xfrm>
              <a:off x="1571010" y="2908682"/>
              <a:ext cx="2033196" cy="20116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3" name="グループ化 2">
              <a:extLst>
                <a:ext uri="{FF2B5EF4-FFF2-40B4-BE49-F238E27FC236}">
                  <a16:creationId xmlns:a16="http://schemas.microsoft.com/office/drawing/2014/main" xmlns="" id="{BE755B6F-1742-544B-8228-7252475E4B3E}"/>
                </a:ext>
              </a:extLst>
            </p:cNvPr>
            <p:cNvGrpSpPr/>
            <p:nvPr/>
          </p:nvGrpSpPr>
          <p:grpSpPr>
            <a:xfrm>
              <a:off x="1994414" y="4192172"/>
              <a:ext cx="1113292" cy="609600"/>
              <a:chOff x="1994414" y="4192172"/>
              <a:chExt cx="1113292" cy="609600"/>
            </a:xfrm>
          </p:grpSpPr>
          <p:sp>
            <p:nvSpPr>
              <p:cNvPr id="5" name="メモ 4">
                <a:extLst>
                  <a:ext uri="{FF2B5EF4-FFF2-40B4-BE49-F238E27FC236}">
                    <a16:creationId xmlns:a16="http://schemas.microsoft.com/office/drawing/2014/main" xmlns="" id="{C8F11741-2D28-2F49-AA6A-0700DDB0A522}"/>
                  </a:ext>
                </a:extLst>
              </p:cNvPr>
              <p:cNvSpPr/>
              <p:nvPr/>
            </p:nvSpPr>
            <p:spPr>
              <a:xfrm>
                <a:off x="1994414" y="4192172"/>
                <a:ext cx="960892" cy="457200"/>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a:solidFill>
                      <a:sysClr val="windowText" lastClr="000000"/>
                    </a:solidFill>
                  </a:rPr>
                  <a:t>CR</a:t>
                </a:r>
                <a:endParaRPr lang="ja-JP" altLang="en-US">
                  <a:solidFill>
                    <a:sysClr val="windowText" lastClr="000000"/>
                  </a:solidFill>
                </a:endParaRPr>
              </a:p>
            </p:txBody>
          </p:sp>
          <p:sp>
            <p:nvSpPr>
              <p:cNvPr id="6" name="メモ 5">
                <a:extLst>
                  <a:ext uri="{FF2B5EF4-FFF2-40B4-BE49-F238E27FC236}">
                    <a16:creationId xmlns:a16="http://schemas.microsoft.com/office/drawing/2014/main" xmlns="" id="{462B0E27-4848-F54F-A223-7932E9B4F5C0}"/>
                  </a:ext>
                </a:extLst>
              </p:cNvPr>
              <p:cNvSpPr/>
              <p:nvPr/>
            </p:nvSpPr>
            <p:spPr>
              <a:xfrm>
                <a:off x="2070614" y="4268372"/>
                <a:ext cx="960892" cy="457200"/>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a:solidFill>
                      <a:sysClr val="windowText" lastClr="000000"/>
                    </a:solidFill>
                  </a:rPr>
                  <a:t>CR</a:t>
                </a:r>
                <a:endParaRPr lang="ja-JP" altLang="en-US">
                  <a:solidFill>
                    <a:sysClr val="windowText" lastClr="000000"/>
                  </a:solidFill>
                </a:endParaRPr>
              </a:p>
            </p:txBody>
          </p:sp>
          <p:sp>
            <p:nvSpPr>
              <p:cNvPr id="7" name="メモ 6">
                <a:extLst>
                  <a:ext uri="{FF2B5EF4-FFF2-40B4-BE49-F238E27FC236}">
                    <a16:creationId xmlns:a16="http://schemas.microsoft.com/office/drawing/2014/main" xmlns="" id="{EC24AB65-F5FA-024F-9A86-A86BA61D52B8}"/>
                  </a:ext>
                </a:extLst>
              </p:cNvPr>
              <p:cNvSpPr/>
              <p:nvPr/>
            </p:nvSpPr>
            <p:spPr>
              <a:xfrm>
                <a:off x="2146814" y="4344572"/>
                <a:ext cx="960892" cy="457200"/>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a:solidFill>
                      <a:sysClr val="windowText" lastClr="000000"/>
                    </a:solidFill>
                  </a:rPr>
                  <a:t>Change request (CR)</a:t>
                </a:r>
                <a:endParaRPr lang="ja-JP" altLang="en-US" sz="1200">
                  <a:solidFill>
                    <a:sysClr val="windowText" lastClr="000000"/>
                  </a:solidFill>
                </a:endParaRPr>
              </a:p>
            </p:txBody>
          </p:sp>
        </p:grpSp>
        <p:sp>
          <p:nvSpPr>
            <p:cNvPr id="8" name="角丸四角形 7">
              <a:extLst>
                <a:ext uri="{FF2B5EF4-FFF2-40B4-BE49-F238E27FC236}">
                  <a16:creationId xmlns:a16="http://schemas.microsoft.com/office/drawing/2014/main" xmlns="" id="{FCD4C3D9-0D6C-F042-B286-96063905C3D2}"/>
                </a:ext>
              </a:extLst>
            </p:cNvPr>
            <p:cNvSpPr/>
            <p:nvPr/>
          </p:nvSpPr>
          <p:spPr>
            <a:xfrm>
              <a:off x="1637603" y="2962086"/>
              <a:ext cx="1892070" cy="86296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a:solidFill>
                    <a:sysClr val="windowText" lastClr="000000"/>
                  </a:solidFill>
                </a:rPr>
                <a:t>Reuse-based small development projects</a:t>
              </a:r>
              <a:endParaRPr lang="ja-JP" altLang="en-US" sz="1600">
                <a:solidFill>
                  <a:sysClr val="windowText" lastClr="000000"/>
                </a:solidFill>
              </a:endParaRPr>
            </a:p>
          </p:txBody>
        </p:sp>
        <p:cxnSp>
          <p:nvCxnSpPr>
            <p:cNvPr id="15" name="直線矢印コネクタ 14">
              <a:extLst>
                <a:ext uri="{FF2B5EF4-FFF2-40B4-BE49-F238E27FC236}">
                  <a16:creationId xmlns:a16="http://schemas.microsoft.com/office/drawing/2014/main" xmlns="" id="{98A7BBAB-04EB-9A42-8579-069C7D08204E}"/>
                </a:ext>
              </a:extLst>
            </p:cNvPr>
            <p:cNvCxnSpPr>
              <a:cxnSpLocks/>
              <a:endCxn id="8" idx="2"/>
            </p:cNvCxnSpPr>
            <p:nvPr/>
          </p:nvCxnSpPr>
          <p:spPr>
            <a:xfrm flipV="1">
              <a:off x="2583638" y="3825051"/>
              <a:ext cx="0" cy="367121"/>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grpSp>
      <p:cxnSp>
        <p:nvCxnSpPr>
          <p:cNvPr id="18" name="直線矢印コネクタ 17">
            <a:extLst>
              <a:ext uri="{FF2B5EF4-FFF2-40B4-BE49-F238E27FC236}">
                <a16:creationId xmlns:a16="http://schemas.microsoft.com/office/drawing/2014/main" xmlns="" id="{6CDEEF2F-C56C-DA4E-9441-7CC025752F63}"/>
              </a:ext>
            </a:extLst>
          </p:cNvPr>
          <p:cNvCxnSpPr>
            <a:cxnSpLocks/>
            <a:stCxn id="8" idx="3"/>
          </p:cNvCxnSpPr>
          <p:nvPr/>
        </p:nvCxnSpPr>
        <p:spPr>
          <a:xfrm>
            <a:off x="3992502" y="3063194"/>
            <a:ext cx="2259232" cy="31247"/>
          </a:xfrm>
          <a:prstGeom prst="straightConnector1">
            <a:avLst/>
          </a:prstGeom>
          <a:ln w="5715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xmlns="" id="{BC3062D7-B375-A24F-84BD-2C936E42D844}"/>
              </a:ext>
            </a:extLst>
          </p:cNvPr>
          <p:cNvSpPr txBox="1"/>
          <p:nvPr/>
        </p:nvSpPr>
        <p:spPr>
          <a:xfrm>
            <a:off x="462083" y="1201592"/>
            <a:ext cx="9713032" cy="830997"/>
          </a:xfrm>
          <a:prstGeom prst="rect">
            <a:avLst/>
          </a:prstGeom>
          <a:noFill/>
        </p:spPr>
        <p:txBody>
          <a:bodyPr wrap="square" rtlCol="0">
            <a:spAutoFit/>
          </a:bodyPr>
          <a:lstStyle/>
          <a:p>
            <a:pPr algn="just"/>
            <a:r>
              <a:rPr lang="en" altLang="ja-JP" sz="2400"/>
              <a:t>Software change impact analysis plays an important role in controlling software evolution in the maintenance of continuous software development.</a:t>
            </a:r>
            <a:endParaRPr lang="ja-JP" altLang="en-US" sz="2400"/>
          </a:p>
        </p:txBody>
      </p:sp>
      <p:cxnSp>
        <p:nvCxnSpPr>
          <p:cNvPr id="26" name="直線矢印コネクタ 25">
            <a:extLst>
              <a:ext uri="{FF2B5EF4-FFF2-40B4-BE49-F238E27FC236}">
                <a16:creationId xmlns:a16="http://schemas.microsoft.com/office/drawing/2014/main" xmlns="" id="{8E84CA15-611B-9F49-ADD6-7290203DA1DE}"/>
              </a:ext>
            </a:extLst>
          </p:cNvPr>
          <p:cNvCxnSpPr>
            <a:cxnSpLocks/>
          </p:cNvCxnSpPr>
          <p:nvPr/>
        </p:nvCxnSpPr>
        <p:spPr>
          <a:xfrm flipH="1" flipV="1">
            <a:off x="8426287" y="3598871"/>
            <a:ext cx="414099" cy="236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xmlns="" id="{2566390D-64E9-1045-94C2-8B2FA4B12960}"/>
              </a:ext>
            </a:extLst>
          </p:cNvPr>
          <p:cNvSpPr/>
          <p:nvPr/>
        </p:nvSpPr>
        <p:spPr>
          <a:xfrm>
            <a:off x="8745982" y="3339943"/>
            <a:ext cx="1470632" cy="646331"/>
          </a:xfrm>
          <a:prstGeom prst="rect">
            <a:avLst/>
          </a:prstGeom>
        </p:spPr>
        <p:txBody>
          <a:bodyPr wrap="square">
            <a:spAutoFit/>
          </a:bodyPr>
          <a:lstStyle/>
          <a:p>
            <a:pPr algn="ctr"/>
            <a:r>
              <a:rPr lang="en-US" altLang="ja-JP"/>
              <a:t>Modification targets</a:t>
            </a:r>
          </a:p>
        </p:txBody>
      </p:sp>
      <p:sp>
        <p:nvSpPr>
          <p:cNvPr id="2" name="タイトル 1">
            <a:extLst>
              <a:ext uri="{FF2B5EF4-FFF2-40B4-BE49-F238E27FC236}">
                <a16:creationId xmlns:a16="http://schemas.microsoft.com/office/drawing/2014/main" xmlns="" id="{0EEB1A77-30AD-7F4F-B5FA-2C7CE43F61AE}"/>
              </a:ext>
            </a:extLst>
          </p:cNvPr>
          <p:cNvSpPr>
            <a:spLocks noGrp="1"/>
          </p:cNvSpPr>
          <p:nvPr>
            <p:ph type="title"/>
          </p:nvPr>
        </p:nvSpPr>
        <p:spPr>
          <a:xfrm>
            <a:off x="376123" y="79550"/>
            <a:ext cx="7938911" cy="787695"/>
          </a:xfrm>
        </p:spPr>
        <p:txBody>
          <a:bodyPr>
            <a:normAutofit/>
          </a:bodyPr>
          <a:lstStyle/>
          <a:p>
            <a:r>
              <a:rPr lang="en-US" altLang="ja-JP"/>
              <a:t>Background:</a:t>
            </a:r>
            <a:r>
              <a:rPr lang="ja-JP" altLang="en-US"/>
              <a:t> </a:t>
            </a:r>
            <a:r>
              <a:rPr lang="en-US" altLang="ja-JP"/>
              <a:t>Importance of impact analysis</a:t>
            </a:r>
            <a:endParaRPr lang="ja-JP" altLang="en-US"/>
          </a:p>
        </p:txBody>
      </p:sp>
      <p:sp>
        <p:nvSpPr>
          <p:cNvPr id="44" name="テキスト ボックス 43">
            <a:extLst>
              <a:ext uri="{FF2B5EF4-FFF2-40B4-BE49-F238E27FC236}">
                <a16:creationId xmlns:a16="http://schemas.microsoft.com/office/drawing/2014/main" xmlns="" id="{B8AC4619-5F26-DA48-A1D5-A10311BF8710}"/>
              </a:ext>
            </a:extLst>
          </p:cNvPr>
          <p:cNvSpPr txBox="1"/>
          <p:nvPr/>
        </p:nvSpPr>
        <p:spPr>
          <a:xfrm>
            <a:off x="8775017" y="2303579"/>
            <a:ext cx="1609166" cy="646331"/>
          </a:xfrm>
          <a:prstGeom prst="rect">
            <a:avLst/>
          </a:prstGeom>
          <a:noFill/>
        </p:spPr>
        <p:txBody>
          <a:bodyPr wrap="square" rtlCol="0">
            <a:spAutoFit/>
          </a:bodyPr>
          <a:lstStyle/>
          <a:p>
            <a:r>
              <a:rPr lang="en-US" altLang="ja-JP"/>
              <a:t>Modification candidates</a:t>
            </a:r>
            <a:endParaRPr lang="ja-JP" altLang="en-US"/>
          </a:p>
        </p:txBody>
      </p:sp>
      <p:cxnSp>
        <p:nvCxnSpPr>
          <p:cNvPr id="53" name="直線矢印コネクタ 52">
            <a:extLst>
              <a:ext uri="{FF2B5EF4-FFF2-40B4-BE49-F238E27FC236}">
                <a16:creationId xmlns:a16="http://schemas.microsoft.com/office/drawing/2014/main" xmlns="" id="{1157548A-45B1-B04A-B247-5F75364BFC45}"/>
              </a:ext>
            </a:extLst>
          </p:cNvPr>
          <p:cNvCxnSpPr>
            <a:cxnSpLocks/>
            <a:endCxn id="37" idx="7"/>
          </p:cNvCxnSpPr>
          <p:nvPr/>
        </p:nvCxnSpPr>
        <p:spPr>
          <a:xfrm flipH="1">
            <a:off x="8452009" y="2600347"/>
            <a:ext cx="350044" cy="17145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4" name="正方形/長方形 3">
            <a:extLst>
              <a:ext uri="{FF2B5EF4-FFF2-40B4-BE49-F238E27FC236}">
                <a16:creationId xmlns:a16="http://schemas.microsoft.com/office/drawing/2014/main" xmlns="" id="{658788E5-1BF5-E945-AEAF-5AA498611CA9}"/>
              </a:ext>
            </a:extLst>
          </p:cNvPr>
          <p:cNvSpPr/>
          <p:nvPr/>
        </p:nvSpPr>
        <p:spPr>
          <a:xfrm>
            <a:off x="6100108" y="2346299"/>
            <a:ext cx="2570844" cy="227711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nchorCtr="0"/>
          <a:lstStyle/>
          <a:p>
            <a:pPr algn="ctr"/>
            <a:r>
              <a:rPr lang="en-US" altLang="ja-JP">
                <a:solidFill>
                  <a:schemeClr val="tx1"/>
                </a:solidFill>
              </a:rPr>
              <a:t>Large source code base</a:t>
            </a:r>
            <a:endParaRPr lang="ja-JP" altLang="en-US">
              <a:solidFill>
                <a:schemeClr val="tx1"/>
              </a:solidFill>
            </a:endParaRPr>
          </a:p>
        </p:txBody>
      </p:sp>
      <p:sp>
        <p:nvSpPr>
          <p:cNvPr id="9" name="正方形/長方形 8">
            <a:extLst>
              <a:ext uri="{FF2B5EF4-FFF2-40B4-BE49-F238E27FC236}">
                <a16:creationId xmlns:a16="http://schemas.microsoft.com/office/drawing/2014/main" xmlns="" id="{63445C30-2C9A-CD4E-9FF7-98B71B4E518C}"/>
              </a:ext>
            </a:extLst>
          </p:cNvPr>
          <p:cNvSpPr/>
          <p:nvPr/>
        </p:nvSpPr>
        <p:spPr>
          <a:xfrm>
            <a:off x="7618292" y="2879700"/>
            <a:ext cx="807994" cy="954247"/>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altLang="ja-JP" sz="1000">
                <a:solidFill>
                  <a:schemeClr val="tx1"/>
                </a:solidFill>
              </a:rPr>
              <a:t>Component 4</a:t>
            </a:r>
            <a:endParaRPr lang="ja-JP" altLang="en-US" sz="1000">
              <a:solidFill>
                <a:schemeClr val="tx1"/>
              </a:solidFill>
            </a:endParaRPr>
          </a:p>
        </p:txBody>
      </p:sp>
      <p:sp>
        <p:nvSpPr>
          <p:cNvPr id="10" name="正方形/長方形 9">
            <a:extLst>
              <a:ext uri="{FF2B5EF4-FFF2-40B4-BE49-F238E27FC236}">
                <a16:creationId xmlns:a16="http://schemas.microsoft.com/office/drawing/2014/main" xmlns="" id="{B8A595DD-AA22-6643-9F58-5DAAAA657EF0}"/>
              </a:ext>
            </a:extLst>
          </p:cNvPr>
          <p:cNvSpPr/>
          <p:nvPr/>
        </p:nvSpPr>
        <p:spPr>
          <a:xfrm>
            <a:off x="6356096" y="2879701"/>
            <a:ext cx="1110993" cy="500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a:solidFill>
                  <a:schemeClr val="tx1"/>
                </a:solidFill>
              </a:rPr>
              <a:t>Component 1</a:t>
            </a:r>
            <a:endParaRPr lang="ja-JP" altLang="en-US" sz="1000">
              <a:solidFill>
                <a:schemeClr val="tx1"/>
              </a:solidFill>
            </a:endParaRPr>
          </a:p>
        </p:txBody>
      </p:sp>
      <p:sp>
        <p:nvSpPr>
          <p:cNvPr id="11" name="正方形/長方形 10">
            <a:extLst>
              <a:ext uri="{FF2B5EF4-FFF2-40B4-BE49-F238E27FC236}">
                <a16:creationId xmlns:a16="http://schemas.microsoft.com/office/drawing/2014/main" xmlns="" id="{5B7D8C87-699C-BF43-ABB8-0808E6EC1153}"/>
              </a:ext>
            </a:extLst>
          </p:cNvPr>
          <p:cNvSpPr/>
          <p:nvPr/>
        </p:nvSpPr>
        <p:spPr>
          <a:xfrm>
            <a:off x="7315490" y="3992034"/>
            <a:ext cx="1123616" cy="4027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a:solidFill>
                  <a:schemeClr val="tx1"/>
                </a:solidFill>
              </a:rPr>
              <a:t>Component 2</a:t>
            </a:r>
            <a:endParaRPr lang="ja-JP" altLang="en-US" sz="1000">
              <a:solidFill>
                <a:schemeClr val="tx1"/>
              </a:solidFill>
            </a:endParaRPr>
          </a:p>
        </p:txBody>
      </p:sp>
      <p:sp>
        <p:nvSpPr>
          <p:cNvPr id="12" name="正方形/長方形 11">
            <a:extLst>
              <a:ext uri="{FF2B5EF4-FFF2-40B4-BE49-F238E27FC236}">
                <a16:creationId xmlns:a16="http://schemas.microsoft.com/office/drawing/2014/main" xmlns="" id="{7F5E6038-940A-6A43-89E1-C4C249595BE0}"/>
              </a:ext>
            </a:extLst>
          </p:cNvPr>
          <p:cNvSpPr/>
          <p:nvPr/>
        </p:nvSpPr>
        <p:spPr>
          <a:xfrm>
            <a:off x="6368721" y="3980797"/>
            <a:ext cx="820618" cy="4027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altLang="ja-JP" sz="1000">
                <a:solidFill>
                  <a:schemeClr val="tx1"/>
                </a:solidFill>
              </a:rPr>
              <a:t>Component 3</a:t>
            </a:r>
            <a:endParaRPr lang="ja-JP" altLang="en-US" sz="1000">
              <a:solidFill>
                <a:schemeClr val="tx1"/>
              </a:solidFill>
            </a:endParaRPr>
          </a:p>
        </p:txBody>
      </p:sp>
      <p:sp>
        <p:nvSpPr>
          <p:cNvPr id="13" name="正方形/長方形 12">
            <a:extLst>
              <a:ext uri="{FF2B5EF4-FFF2-40B4-BE49-F238E27FC236}">
                <a16:creationId xmlns:a16="http://schemas.microsoft.com/office/drawing/2014/main" xmlns="" id="{8E670ACC-D3AC-664C-8FCF-831CB7714E10}"/>
              </a:ext>
            </a:extLst>
          </p:cNvPr>
          <p:cNvSpPr/>
          <p:nvPr/>
        </p:nvSpPr>
        <p:spPr>
          <a:xfrm>
            <a:off x="6349632" y="3441323"/>
            <a:ext cx="1098363" cy="4027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a:solidFill>
                  <a:schemeClr val="tx1"/>
                </a:solidFill>
              </a:rPr>
              <a:t>Component 5</a:t>
            </a:r>
            <a:endParaRPr lang="ja-JP" altLang="en-US" sz="1000">
              <a:solidFill>
                <a:schemeClr val="tx1"/>
              </a:solidFill>
            </a:endParaRPr>
          </a:p>
        </p:txBody>
      </p:sp>
      <p:sp>
        <p:nvSpPr>
          <p:cNvPr id="65" name="テキスト ボックス 64">
            <a:extLst>
              <a:ext uri="{FF2B5EF4-FFF2-40B4-BE49-F238E27FC236}">
                <a16:creationId xmlns:a16="http://schemas.microsoft.com/office/drawing/2014/main" xmlns="" id="{CBC6F1B9-F0DE-864C-8F79-71EF945821DA}"/>
              </a:ext>
            </a:extLst>
          </p:cNvPr>
          <p:cNvSpPr txBox="1"/>
          <p:nvPr/>
        </p:nvSpPr>
        <p:spPr>
          <a:xfrm>
            <a:off x="596900" y="4957108"/>
            <a:ext cx="10896600" cy="1631216"/>
          </a:xfrm>
          <a:prstGeom prst="rect">
            <a:avLst/>
          </a:prstGeom>
          <a:noFill/>
        </p:spPr>
        <p:txBody>
          <a:bodyPr wrap="square" rtlCol="0">
            <a:spAutoFit/>
          </a:bodyPr>
          <a:lstStyle/>
          <a:p>
            <a:pPr marL="342900" indent="-342900">
              <a:buFont typeface="Arial" panose="020B0604020202020204" pitchFamily="34" charset="0"/>
              <a:buChar char="•"/>
            </a:pPr>
            <a:r>
              <a:rPr lang="en" altLang="ja-JP" sz="2000"/>
              <a:t>It is important to improve the </a:t>
            </a:r>
            <a:r>
              <a:rPr lang="en" altLang="ja-JP" sz="2000">
                <a:solidFill>
                  <a:srgbClr val="0432FF"/>
                </a:solidFill>
              </a:rPr>
              <a:t>accuracy and efficiency to obtain modification candidates</a:t>
            </a:r>
            <a:r>
              <a:rPr lang="en" altLang="ja-JP" sz="2000"/>
              <a:t>. </a:t>
            </a:r>
            <a:br>
              <a:rPr lang="en" altLang="ja-JP" sz="2000"/>
            </a:br>
            <a:r>
              <a:rPr lang="en" altLang="ja-JP" sz="2000"/>
              <a:t>This is because it is difficult to automate determining whether a modification candidate is really a modification target or not, requiring a lot of efforts.</a:t>
            </a:r>
            <a:endParaRPr lang="en" altLang="ja-JP" sz="2000">
              <a:solidFill>
                <a:srgbClr val="FF0000"/>
              </a:solidFill>
            </a:endParaRPr>
          </a:p>
          <a:p>
            <a:pPr marL="342900" indent="-342900">
              <a:buFont typeface="Arial" panose="020B0604020202020204" pitchFamily="34" charset="0"/>
              <a:buChar char="•"/>
            </a:pPr>
            <a:r>
              <a:rPr lang="en" altLang="ja-JP" sz="2000"/>
              <a:t>However,  the problem is that it depends on the </a:t>
            </a:r>
            <a:r>
              <a:rPr lang="en" altLang="ja-JP" sz="2000">
                <a:solidFill>
                  <a:srgbClr val="FF0000"/>
                </a:solidFill>
              </a:rPr>
              <a:t>amount of developer's knowledge about the source code base</a:t>
            </a:r>
            <a:r>
              <a:rPr lang="en" altLang="ja-JP" sz="2000"/>
              <a:t>.</a:t>
            </a:r>
            <a:endParaRPr lang="en-US" altLang="ja-JP" sz="2000"/>
          </a:p>
        </p:txBody>
      </p:sp>
      <p:sp>
        <p:nvSpPr>
          <p:cNvPr id="67" name="テキスト ボックス 66">
            <a:extLst>
              <a:ext uri="{FF2B5EF4-FFF2-40B4-BE49-F238E27FC236}">
                <a16:creationId xmlns:a16="http://schemas.microsoft.com/office/drawing/2014/main" xmlns="" id="{455A80DC-F1BF-544D-B871-DE28655CB002}"/>
              </a:ext>
            </a:extLst>
          </p:cNvPr>
          <p:cNvSpPr txBox="1"/>
          <p:nvPr/>
        </p:nvSpPr>
        <p:spPr>
          <a:xfrm>
            <a:off x="4249610" y="2446246"/>
            <a:ext cx="1617238" cy="369332"/>
          </a:xfrm>
          <a:prstGeom prst="rect">
            <a:avLst/>
          </a:prstGeom>
          <a:noFill/>
        </p:spPr>
        <p:txBody>
          <a:bodyPr wrap="none" rtlCol="0">
            <a:spAutoFit/>
          </a:bodyPr>
          <a:lstStyle/>
          <a:p>
            <a:r>
              <a:rPr lang="en-US" altLang="ja-JP" dirty="0"/>
              <a:t>Impact analysis</a:t>
            </a:r>
          </a:p>
        </p:txBody>
      </p:sp>
      <p:sp>
        <p:nvSpPr>
          <p:cNvPr id="37" name="フリーフォーム 36">
            <a:extLst>
              <a:ext uri="{FF2B5EF4-FFF2-40B4-BE49-F238E27FC236}">
                <a16:creationId xmlns:a16="http://schemas.microsoft.com/office/drawing/2014/main" xmlns="" id="{26D6311F-D3F5-A7B7-D4A2-6BCD1AA6FF80}"/>
              </a:ext>
            </a:extLst>
          </p:cNvPr>
          <p:cNvSpPr/>
          <p:nvPr/>
        </p:nvSpPr>
        <p:spPr>
          <a:xfrm>
            <a:off x="6251734" y="2771798"/>
            <a:ext cx="2307432" cy="1157287"/>
          </a:xfrm>
          <a:custGeom>
            <a:avLst/>
            <a:gdLst>
              <a:gd name="connsiteX0" fmla="*/ 100013 w 2307432"/>
              <a:gd name="connsiteY0" fmla="*/ 35719 h 1178719"/>
              <a:gd name="connsiteX1" fmla="*/ 0 w 2307432"/>
              <a:gd name="connsiteY1" fmla="*/ 135732 h 1178719"/>
              <a:gd name="connsiteX2" fmla="*/ 0 w 2307432"/>
              <a:gd name="connsiteY2" fmla="*/ 1128713 h 1178719"/>
              <a:gd name="connsiteX3" fmla="*/ 85726 w 2307432"/>
              <a:gd name="connsiteY3" fmla="*/ 1178719 h 1178719"/>
              <a:gd name="connsiteX4" fmla="*/ 2178844 w 2307432"/>
              <a:gd name="connsiteY4" fmla="*/ 1178719 h 1178719"/>
              <a:gd name="connsiteX5" fmla="*/ 2307432 w 2307432"/>
              <a:gd name="connsiteY5" fmla="*/ 1057275 h 1178719"/>
              <a:gd name="connsiteX6" fmla="*/ 2307432 w 2307432"/>
              <a:gd name="connsiteY6" fmla="*/ 107157 h 1178719"/>
              <a:gd name="connsiteX7" fmla="*/ 2200275 w 2307432"/>
              <a:gd name="connsiteY7" fmla="*/ 0 h 1178719"/>
              <a:gd name="connsiteX8" fmla="*/ 2135982 w 2307432"/>
              <a:gd name="connsiteY8" fmla="*/ 0 h 1178719"/>
              <a:gd name="connsiteX9" fmla="*/ 100013 w 2307432"/>
              <a:gd name="connsiteY9" fmla="*/ 35719 h 1178719"/>
              <a:gd name="connsiteX0" fmla="*/ 107157 w 2307432"/>
              <a:gd name="connsiteY0" fmla="*/ 14288 h 1178719"/>
              <a:gd name="connsiteX1" fmla="*/ 0 w 2307432"/>
              <a:gd name="connsiteY1" fmla="*/ 135732 h 1178719"/>
              <a:gd name="connsiteX2" fmla="*/ 0 w 2307432"/>
              <a:gd name="connsiteY2" fmla="*/ 1128713 h 1178719"/>
              <a:gd name="connsiteX3" fmla="*/ 85726 w 2307432"/>
              <a:gd name="connsiteY3" fmla="*/ 1178719 h 1178719"/>
              <a:gd name="connsiteX4" fmla="*/ 2178844 w 2307432"/>
              <a:gd name="connsiteY4" fmla="*/ 1178719 h 1178719"/>
              <a:gd name="connsiteX5" fmla="*/ 2307432 w 2307432"/>
              <a:gd name="connsiteY5" fmla="*/ 1057275 h 1178719"/>
              <a:gd name="connsiteX6" fmla="*/ 2307432 w 2307432"/>
              <a:gd name="connsiteY6" fmla="*/ 107157 h 1178719"/>
              <a:gd name="connsiteX7" fmla="*/ 2200275 w 2307432"/>
              <a:gd name="connsiteY7" fmla="*/ 0 h 1178719"/>
              <a:gd name="connsiteX8" fmla="*/ 2135982 w 2307432"/>
              <a:gd name="connsiteY8" fmla="*/ 0 h 1178719"/>
              <a:gd name="connsiteX9" fmla="*/ 107157 w 2307432"/>
              <a:gd name="connsiteY9" fmla="*/ 14288 h 1178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07432" h="1178719">
                <a:moveTo>
                  <a:pt x="107157" y="14288"/>
                </a:moveTo>
                <a:lnTo>
                  <a:pt x="0" y="135732"/>
                </a:lnTo>
                <a:lnTo>
                  <a:pt x="0" y="1128713"/>
                </a:lnTo>
                <a:lnTo>
                  <a:pt x="85726" y="1178719"/>
                </a:lnTo>
                <a:lnTo>
                  <a:pt x="2178844" y="1178719"/>
                </a:lnTo>
                <a:lnTo>
                  <a:pt x="2307432" y="1057275"/>
                </a:lnTo>
                <a:lnTo>
                  <a:pt x="2307432" y="107157"/>
                </a:lnTo>
                <a:lnTo>
                  <a:pt x="2200275" y="0"/>
                </a:lnTo>
                <a:lnTo>
                  <a:pt x="2135982" y="0"/>
                </a:lnTo>
                <a:lnTo>
                  <a:pt x="107157" y="14288"/>
                </a:lnTo>
                <a:close/>
              </a:path>
            </a:pathLst>
          </a:custGeom>
          <a:noFill/>
          <a:ln w="28575">
            <a:solidFill>
              <a:schemeClr val="accent6">
                <a:lumMod val="75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p>
        </p:txBody>
      </p:sp>
      <p:sp>
        <p:nvSpPr>
          <p:cNvPr id="14" name="スライド番号プレースホルダー 13">
            <a:extLst>
              <a:ext uri="{FF2B5EF4-FFF2-40B4-BE49-F238E27FC236}">
                <a16:creationId xmlns:a16="http://schemas.microsoft.com/office/drawing/2014/main" xmlns="" id="{102E1F3B-21A7-0A16-5FB9-184A8E749C29}"/>
              </a:ext>
            </a:extLst>
          </p:cNvPr>
          <p:cNvSpPr>
            <a:spLocks noGrp="1"/>
          </p:cNvSpPr>
          <p:nvPr>
            <p:ph type="sldNum" sz="quarter" idx="12"/>
          </p:nvPr>
        </p:nvSpPr>
        <p:spPr/>
        <p:txBody>
          <a:bodyPr/>
          <a:lstStyle/>
          <a:p>
            <a:fld id="{CDE04352-A071-48E8-B4F1-C2E55923C62A}" type="slidenum">
              <a:rPr kumimoji="1" lang="ja-JP" altLang="en-US" smtClean="0"/>
              <a:t>3</a:t>
            </a:fld>
            <a:endParaRPr kumimoji="1" lang="ja-JP" altLang="en-US"/>
          </a:p>
        </p:txBody>
      </p:sp>
      <p:sp>
        <p:nvSpPr>
          <p:cNvPr id="17" name="テキスト ボックス 16">
            <a:extLst>
              <a:ext uri="{FF2B5EF4-FFF2-40B4-BE49-F238E27FC236}">
                <a16:creationId xmlns:a16="http://schemas.microsoft.com/office/drawing/2014/main" xmlns="" id="{543D7509-B873-F10C-F5FD-74595E7959B5}"/>
              </a:ext>
            </a:extLst>
          </p:cNvPr>
          <p:cNvSpPr txBox="1"/>
          <p:nvPr/>
        </p:nvSpPr>
        <p:spPr>
          <a:xfrm>
            <a:off x="4517978" y="2661987"/>
            <a:ext cx="1058238" cy="369332"/>
          </a:xfrm>
          <a:prstGeom prst="rect">
            <a:avLst/>
          </a:prstGeom>
          <a:noFill/>
        </p:spPr>
        <p:txBody>
          <a:bodyPr wrap="none" rtlCol="0">
            <a:spAutoFit/>
          </a:bodyPr>
          <a:lstStyle/>
          <a:p>
            <a:r>
              <a:rPr kumimoji="1" lang="en-US" altLang="ja-JP" dirty="0"/>
              <a:t>(for a CR)</a:t>
            </a:r>
            <a:endParaRPr kumimoji="1" lang="ja-JP" altLang="en-US"/>
          </a:p>
        </p:txBody>
      </p:sp>
    </p:spTree>
    <p:extLst>
      <p:ext uri="{BB962C8B-B14F-4D97-AF65-F5344CB8AC3E}">
        <p14:creationId xmlns:p14="http://schemas.microsoft.com/office/powerpoint/2010/main" val="4020894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D6C04919-AFD4-6F48-8E98-5B04371901BC}"/>
              </a:ext>
            </a:extLst>
          </p:cNvPr>
          <p:cNvSpPr>
            <a:spLocks noGrp="1"/>
          </p:cNvSpPr>
          <p:nvPr>
            <p:ph type="title"/>
          </p:nvPr>
        </p:nvSpPr>
        <p:spPr/>
        <p:txBody>
          <a:bodyPr>
            <a:normAutofit fontScale="90000"/>
          </a:bodyPr>
          <a:lstStyle/>
          <a:p>
            <a:r>
              <a:rPr lang="en" altLang="ja-JP"/>
              <a:t>Conventional method: Impact analysis with traceability</a:t>
            </a:r>
            <a:endParaRPr kumimoji="1" lang="ja-JP" altLang="en-US"/>
          </a:p>
        </p:txBody>
      </p:sp>
      <p:sp>
        <p:nvSpPr>
          <p:cNvPr id="4" name="スライド番号プレースホルダー 3">
            <a:extLst>
              <a:ext uri="{FF2B5EF4-FFF2-40B4-BE49-F238E27FC236}">
                <a16:creationId xmlns:a16="http://schemas.microsoft.com/office/drawing/2014/main" xmlns="" id="{B5F31EE3-C3B8-A14B-BEE6-104E91D70848}"/>
              </a:ext>
            </a:extLst>
          </p:cNvPr>
          <p:cNvSpPr>
            <a:spLocks noGrp="1"/>
          </p:cNvSpPr>
          <p:nvPr>
            <p:ph type="sldNum" sz="quarter" idx="12"/>
          </p:nvPr>
        </p:nvSpPr>
        <p:spPr/>
        <p:txBody>
          <a:bodyPr/>
          <a:lstStyle/>
          <a:p>
            <a:fld id="{F9BA76D3-88A3-DA45-AE06-80407E9C01DD}" type="slidenum">
              <a:rPr kumimoji="1" lang="ja-JP" altLang="en-US" smtClean="0"/>
              <a:t>4</a:t>
            </a:fld>
            <a:endParaRPr kumimoji="1" lang="ja-JP" altLang="en-US"/>
          </a:p>
        </p:txBody>
      </p:sp>
      <p:sp>
        <p:nvSpPr>
          <p:cNvPr id="30" name="テキスト ボックス 29">
            <a:extLst>
              <a:ext uri="{FF2B5EF4-FFF2-40B4-BE49-F238E27FC236}">
                <a16:creationId xmlns:a16="http://schemas.microsoft.com/office/drawing/2014/main" xmlns="" id="{868E61D8-B814-9949-AC58-20439AC3BEE7}"/>
              </a:ext>
            </a:extLst>
          </p:cNvPr>
          <p:cNvSpPr txBox="1"/>
          <p:nvPr/>
        </p:nvSpPr>
        <p:spPr>
          <a:xfrm>
            <a:off x="316394" y="974607"/>
            <a:ext cx="11769503" cy="461665"/>
          </a:xfrm>
          <a:prstGeom prst="rect">
            <a:avLst/>
          </a:prstGeom>
          <a:noFill/>
        </p:spPr>
        <p:txBody>
          <a:bodyPr wrap="square" rtlCol="0">
            <a:spAutoFit/>
          </a:bodyPr>
          <a:lstStyle/>
          <a:p>
            <a:pPr marL="12700">
              <a:lnSpc>
                <a:spcPct val="100000"/>
              </a:lnSpc>
              <a:spcBef>
                <a:spcPts val="95"/>
              </a:spcBef>
            </a:pPr>
            <a:r>
              <a:rPr lang="en" altLang="ja-JP" sz="2400">
                <a:cs typeface="Hiragino Maru Gothic ProN"/>
              </a:rPr>
              <a:t>Traceability: established linkage between multiple deliverables in the development process[1]</a:t>
            </a:r>
          </a:p>
        </p:txBody>
      </p:sp>
      <p:sp>
        <p:nvSpPr>
          <p:cNvPr id="37" name="テキスト ボックス 36">
            <a:extLst>
              <a:ext uri="{FF2B5EF4-FFF2-40B4-BE49-F238E27FC236}">
                <a16:creationId xmlns:a16="http://schemas.microsoft.com/office/drawing/2014/main" xmlns="" id="{E3CF8162-54D0-4841-B9C7-ADD83632A8F1}"/>
              </a:ext>
            </a:extLst>
          </p:cNvPr>
          <p:cNvSpPr txBox="1"/>
          <p:nvPr/>
        </p:nvSpPr>
        <p:spPr>
          <a:xfrm>
            <a:off x="0" y="1789960"/>
            <a:ext cx="8624639" cy="646331"/>
          </a:xfrm>
          <a:prstGeom prst="rect">
            <a:avLst/>
          </a:prstGeom>
          <a:noFill/>
        </p:spPr>
        <p:txBody>
          <a:bodyPr wrap="square" rtlCol="0">
            <a:spAutoFit/>
          </a:bodyPr>
          <a:lstStyle/>
          <a:p>
            <a:pPr marL="608965">
              <a:lnSpc>
                <a:spcPct val="100000"/>
              </a:lnSpc>
              <a:spcBef>
                <a:spcPts val="325"/>
              </a:spcBef>
            </a:pPr>
            <a:r>
              <a:rPr lang="en" altLang="ja-JP">
                <a:solidFill>
                  <a:srgbClr val="FF0000"/>
                </a:solidFill>
                <a:latin typeface="Hiragino Maru Gothic ProN"/>
                <a:cs typeface="Hiragino Maru Gothic ProN"/>
              </a:rPr>
              <a:t>Traceability links: </a:t>
            </a:r>
            <a:r>
              <a:rPr lang="en" altLang="ja-JP">
                <a:latin typeface="Hiragino Maru Gothic ProN"/>
                <a:cs typeface="Hiragino Maru Gothic ProN"/>
              </a:rPr>
              <a:t>information that shows the relationship between specific artifacts</a:t>
            </a:r>
          </a:p>
        </p:txBody>
      </p:sp>
      <p:sp>
        <p:nvSpPr>
          <p:cNvPr id="8" name="テキスト ボックス 7">
            <a:extLst>
              <a:ext uri="{FF2B5EF4-FFF2-40B4-BE49-F238E27FC236}">
                <a16:creationId xmlns:a16="http://schemas.microsoft.com/office/drawing/2014/main" xmlns="" id="{CD01395C-6AF2-004F-BA44-7B97C0639B08}"/>
              </a:ext>
            </a:extLst>
          </p:cNvPr>
          <p:cNvSpPr txBox="1"/>
          <p:nvPr/>
        </p:nvSpPr>
        <p:spPr>
          <a:xfrm>
            <a:off x="2232573" y="6550224"/>
            <a:ext cx="9959427" cy="307777"/>
          </a:xfrm>
          <a:prstGeom prst="rect">
            <a:avLst/>
          </a:prstGeom>
          <a:noFill/>
        </p:spPr>
        <p:txBody>
          <a:bodyPr wrap="square" rtlCol="0">
            <a:spAutoFit/>
          </a:bodyPr>
          <a:lstStyle/>
          <a:p>
            <a:r>
              <a:rPr lang="en-US" altLang="ja-JP" sz="1400"/>
              <a:t>[1]</a:t>
            </a:r>
            <a:r>
              <a:rPr lang="en-US" altLang="ja-JP" sz="1400" err="1"/>
              <a:t>Udagawa</a:t>
            </a:r>
            <a:r>
              <a:rPr lang="en-US" altLang="ja-JP" sz="1400"/>
              <a:t> </a:t>
            </a:r>
            <a:r>
              <a:rPr lang="en-US" altLang="ja-JP" sz="1400" err="1"/>
              <a:t>Y.,et</a:t>
            </a:r>
            <a:r>
              <a:rPr lang="en-US" altLang="ja-JP" sz="1400"/>
              <a:t> al. Traceability in Information System Development Standards: A Case Study and Its Future. IPSJ,2010,51.2.:150-158</a:t>
            </a:r>
            <a:endParaRPr kumimoji="1" lang="ja-JP" altLang="en-US" sz="1400"/>
          </a:p>
        </p:txBody>
      </p:sp>
      <p:sp>
        <p:nvSpPr>
          <p:cNvPr id="10" name="正方形/長方形 9">
            <a:extLst>
              <a:ext uri="{FF2B5EF4-FFF2-40B4-BE49-F238E27FC236}">
                <a16:creationId xmlns:a16="http://schemas.microsoft.com/office/drawing/2014/main" xmlns="" id="{F1F1F946-9047-3942-81C7-3F377FCE0AA5}"/>
              </a:ext>
            </a:extLst>
          </p:cNvPr>
          <p:cNvSpPr/>
          <p:nvPr/>
        </p:nvSpPr>
        <p:spPr>
          <a:xfrm>
            <a:off x="3231997" y="3190024"/>
            <a:ext cx="1260088" cy="1906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written requests</a:t>
            </a:r>
            <a:endParaRPr kumimoji="1" lang="en-US" altLang="ja-JP" sz="1800"/>
          </a:p>
          <a:p>
            <a:pPr algn="ctr"/>
            <a:r>
              <a:rPr lang="en-US" altLang="ja-JP">
                <a:solidFill>
                  <a:schemeClr val="tx1"/>
                </a:solidFill>
              </a:rPr>
              <a:t>request </a:t>
            </a:r>
            <a:r>
              <a:rPr lang="en-US" altLang="ja-JP" sz="1800">
                <a:solidFill>
                  <a:schemeClr val="tx1"/>
                </a:solidFill>
              </a:rPr>
              <a:t>1</a:t>
            </a:r>
          </a:p>
          <a:p>
            <a:pPr algn="ctr"/>
            <a:r>
              <a:rPr lang="en-US" altLang="ja-JP">
                <a:solidFill>
                  <a:schemeClr val="tx1"/>
                </a:solidFill>
              </a:rPr>
              <a:t>request </a:t>
            </a:r>
            <a:r>
              <a:rPr kumimoji="1" lang="en-US" altLang="ja-JP" sz="1800">
                <a:solidFill>
                  <a:schemeClr val="tx1"/>
                </a:solidFill>
              </a:rPr>
              <a:t>2</a:t>
            </a:r>
          </a:p>
          <a:p>
            <a:pPr algn="ctr"/>
            <a:r>
              <a:rPr lang="en-US" altLang="ja-JP" sz="1800">
                <a:solidFill>
                  <a:schemeClr val="accent1"/>
                </a:solidFill>
              </a:rPr>
              <a:t>:</a:t>
            </a:r>
          </a:p>
        </p:txBody>
      </p:sp>
      <p:sp>
        <p:nvSpPr>
          <p:cNvPr id="28" name="正方形/長方形 27">
            <a:extLst>
              <a:ext uri="{FF2B5EF4-FFF2-40B4-BE49-F238E27FC236}">
                <a16:creationId xmlns:a16="http://schemas.microsoft.com/office/drawing/2014/main" xmlns="" id="{81F6B089-9395-924F-B6BA-D74AE13F6626}"/>
              </a:ext>
            </a:extLst>
          </p:cNvPr>
          <p:cNvSpPr/>
          <p:nvPr/>
        </p:nvSpPr>
        <p:spPr>
          <a:xfrm>
            <a:off x="5271996" y="2407928"/>
            <a:ext cx="1260089" cy="130777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err="1"/>
              <a:t>Document</a:t>
            </a:r>
            <a:r>
              <a:rPr lang="en-US" altLang="ja-JP" sz="1800" dirty="0" err="1"/>
              <a:t>A</a:t>
            </a:r>
            <a:endParaRPr lang="en-US" altLang="ja-JP" sz="1800" dirty="0"/>
          </a:p>
          <a:p>
            <a:pPr algn="ctr"/>
            <a:r>
              <a:rPr lang="en-US" altLang="ja-JP" dirty="0">
                <a:solidFill>
                  <a:schemeClr val="tx1"/>
                </a:solidFill>
              </a:rPr>
              <a:t>Design </a:t>
            </a:r>
            <a:r>
              <a:rPr kumimoji="1" lang="en-US" altLang="ja-JP" sz="1800" dirty="0">
                <a:solidFill>
                  <a:schemeClr val="tx1"/>
                </a:solidFill>
              </a:rPr>
              <a:t>1-1</a:t>
            </a:r>
          </a:p>
          <a:p>
            <a:pPr algn="ctr"/>
            <a:r>
              <a:rPr lang="en-US" altLang="ja-JP" sz="1800" dirty="0">
                <a:solidFill>
                  <a:schemeClr val="accent1"/>
                </a:solidFill>
              </a:rPr>
              <a:t>:</a:t>
            </a:r>
            <a:endParaRPr kumimoji="1" lang="en-US" altLang="ja-JP" sz="1800" dirty="0">
              <a:solidFill>
                <a:schemeClr val="accent1"/>
              </a:solidFill>
            </a:endParaRPr>
          </a:p>
          <a:p>
            <a:pPr algn="ctr"/>
            <a:endParaRPr kumimoji="1" lang="ja-JP" altLang="en-US" sz="1800">
              <a:solidFill>
                <a:schemeClr val="accent1"/>
              </a:solidFill>
            </a:endParaRPr>
          </a:p>
        </p:txBody>
      </p:sp>
      <p:sp>
        <p:nvSpPr>
          <p:cNvPr id="29" name="正方形/長方形 28">
            <a:extLst>
              <a:ext uri="{FF2B5EF4-FFF2-40B4-BE49-F238E27FC236}">
                <a16:creationId xmlns:a16="http://schemas.microsoft.com/office/drawing/2014/main" xmlns="" id="{17692B98-5B2F-0A49-9532-3B46B8E7D20B}"/>
              </a:ext>
            </a:extLst>
          </p:cNvPr>
          <p:cNvSpPr/>
          <p:nvPr/>
        </p:nvSpPr>
        <p:spPr>
          <a:xfrm>
            <a:off x="5254013" y="4627110"/>
            <a:ext cx="1260088" cy="13780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Document </a:t>
            </a:r>
            <a:r>
              <a:rPr lang="en-US" altLang="ja-JP" sz="1800"/>
              <a:t>B</a:t>
            </a:r>
          </a:p>
          <a:p>
            <a:pPr algn="ctr"/>
            <a:r>
              <a:rPr lang="en-US" altLang="ja-JP">
                <a:solidFill>
                  <a:schemeClr val="tx1"/>
                </a:solidFill>
              </a:rPr>
              <a:t>Design </a:t>
            </a:r>
            <a:r>
              <a:rPr lang="en-US" altLang="ja-JP" sz="1800">
                <a:solidFill>
                  <a:schemeClr val="tx1"/>
                </a:solidFill>
              </a:rPr>
              <a:t>1-2</a:t>
            </a:r>
          </a:p>
          <a:p>
            <a:pPr algn="ctr"/>
            <a:r>
              <a:rPr kumimoji="1" lang="en-US" altLang="ja-JP" sz="1800">
                <a:solidFill>
                  <a:schemeClr val="accent1"/>
                </a:solidFill>
              </a:rPr>
              <a:t>:</a:t>
            </a:r>
            <a:endParaRPr kumimoji="1" lang="ja-JP" altLang="en-US" sz="1800">
              <a:solidFill>
                <a:schemeClr val="accent1"/>
              </a:solidFill>
            </a:endParaRPr>
          </a:p>
        </p:txBody>
      </p:sp>
      <p:sp>
        <p:nvSpPr>
          <p:cNvPr id="11" name="円/楕円 10">
            <a:extLst>
              <a:ext uri="{FF2B5EF4-FFF2-40B4-BE49-F238E27FC236}">
                <a16:creationId xmlns:a16="http://schemas.microsoft.com/office/drawing/2014/main" xmlns="" id="{F73898F9-7116-D648-96D5-D256D450ECD9}"/>
              </a:ext>
            </a:extLst>
          </p:cNvPr>
          <p:cNvSpPr/>
          <p:nvPr/>
        </p:nvSpPr>
        <p:spPr>
          <a:xfrm>
            <a:off x="8335875" y="2303243"/>
            <a:ext cx="1859281" cy="708102"/>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 </a:t>
            </a:r>
            <a:r>
              <a:rPr lang="en-US" altLang="ja-JP" sz="1800"/>
              <a:t>a</a:t>
            </a:r>
            <a:endParaRPr kumimoji="1" lang="ja-JP" altLang="en-US" sz="1800"/>
          </a:p>
        </p:txBody>
      </p:sp>
      <p:sp>
        <p:nvSpPr>
          <p:cNvPr id="31" name="円/楕円 30">
            <a:extLst>
              <a:ext uri="{FF2B5EF4-FFF2-40B4-BE49-F238E27FC236}">
                <a16:creationId xmlns:a16="http://schemas.microsoft.com/office/drawing/2014/main" xmlns="" id="{47783F26-D72B-8643-A181-45EA8924ADCF}"/>
              </a:ext>
            </a:extLst>
          </p:cNvPr>
          <p:cNvSpPr/>
          <p:nvPr/>
        </p:nvSpPr>
        <p:spPr>
          <a:xfrm>
            <a:off x="8329961" y="3333322"/>
            <a:ext cx="1859281" cy="708102"/>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a:t>
            </a:r>
            <a:r>
              <a:rPr kumimoji="1" lang="en-US" altLang="ja-JP" sz="1800"/>
              <a:t> b</a:t>
            </a:r>
            <a:endParaRPr kumimoji="1" lang="ja-JP" altLang="en-US" sz="1800"/>
          </a:p>
        </p:txBody>
      </p:sp>
      <p:sp>
        <p:nvSpPr>
          <p:cNvPr id="35" name="円/楕円 34">
            <a:extLst>
              <a:ext uri="{FF2B5EF4-FFF2-40B4-BE49-F238E27FC236}">
                <a16:creationId xmlns:a16="http://schemas.microsoft.com/office/drawing/2014/main" xmlns="" id="{C0F68A36-41EC-1542-9945-E76EFF2B55FD}"/>
              </a:ext>
            </a:extLst>
          </p:cNvPr>
          <p:cNvSpPr/>
          <p:nvPr/>
        </p:nvSpPr>
        <p:spPr>
          <a:xfrm>
            <a:off x="8329960" y="4572499"/>
            <a:ext cx="1859280" cy="708102"/>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 </a:t>
            </a:r>
            <a:r>
              <a:rPr kumimoji="1" lang="en-US" altLang="ja-JP" sz="1800"/>
              <a:t>c</a:t>
            </a:r>
            <a:endParaRPr kumimoji="1" lang="ja-JP" altLang="en-US" sz="1800"/>
          </a:p>
        </p:txBody>
      </p:sp>
      <p:sp>
        <p:nvSpPr>
          <p:cNvPr id="36" name="円/楕円 35">
            <a:extLst>
              <a:ext uri="{FF2B5EF4-FFF2-40B4-BE49-F238E27FC236}">
                <a16:creationId xmlns:a16="http://schemas.microsoft.com/office/drawing/2014/main" xmlns="" id="{1A59EA3A-4F93-624B-AD7C-921923DB3DF8}"/>
              </a:ext>
            </a:extLst>
          </p:cNvPr>
          <p:cNvSpPr/>
          <p:nvPr/>
        </p:nvSpPr>
        <p:spPr>
          <a:xfrm>
            <a:off x="8329959" y="5539021"/>
            <a:ext cx="1859280" cy="708102"/>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 </a:t>
            </a:r>
            <a:r>
              <a:rPr kumimoji="1" lang="en-US" altLang="ja-JP" sz="1800"/>
              <a:t>d</a:t>
            </a:r>
            <a:endParaRPr kumimoji="1" lang="ja-JP" altLang="en-US" sz="1800"/>
          </a:p>
        </p:txBody>
      </p:sp>
      <p:cxnSp>
        <p:nvCxnSpPr>
          <p:cNvPr id="13" name="直線矢印コネクタ 12">
            <a:extLst>
              <a:ext uri="{FF2B5EF4-FFF2-40B4-BE49-F238E27FC236}">
                <a16:creationId xmlns:a16="http://schemas.microsoft.com/office/drawing/2014/main" xmlns="" id="{7D427438-638D-2940-BDB9-A3105142D8DC}"/>
              </a:ext>
            </a:extLst>
          </p:cNvPr>
          <p:cNvCxnSpPr>
            <a:cxnSpLocks/>
            <a:stCxn id="26" idx="3"/>
          </p:cNvCxnSpPr>
          <p:nvPr/>
        </p:nvCxnSpPr>
        <p:spPr>
          <a:xfrm flipV="1">
            <a:off x="4319977" y="3044387"/>
            <a:ext cx="956413" cy="1106724"/>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39" name="直線矢印コネクタ 38">
            <a:extLst>
              <a:ext uri="{FF2B5EF4-FFF2-40B4-BE49-F238E27FC236}">
                <a16:creationId xmlns:a16="http://schemas.microsoft.com/office/drawing/2014/main" xmlns="" id="{534B0A2F-C63B-2148-966B-FFCA8E143EC3}"/>
              </a:ext>
            </a:extLst>
          </p:cNvPr>
          <p:cNvCxnSpPr>
            <a:cxnSpLocks/>
            <a:stCxn id="26" idx="3"/>
            <a:endCxn id="29" idx="1"/>
          </p:cNvCxnSpPr>
          <p:nvPr/>
        </p:nvCxnSpPr>
        <p:spPr>
          <a:xfrm>
            <a:off x="4319977" y="4151111"/>
            <a:ext cx="934036" cy="1165007"/>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0" name="直線矢印コネクタ 39">
            <a:extLst>
              <a:ext uri="{FF2B5EF4-FFF2-40B4-BE49-F238E27FC236}">
                <a16:creationId xmlns:a16="http://schemas.microsoft.com/office/drawing/2014/main" xmlns="" id="{FB266FAF-F1E9-DC44-ADAA-F6E9D1A1DBCA}"/>
              </a:ext>
            </a:extLst>
          </p:cNvPr>
          <p:cNvCxnSpPr>
            <a:cxnSpLocks/>
            <a:stCxn id="27" idx="3"/>
            <a:endCxn id="11" idx="2"/>
          </p:cNvCxnSpPr>
          <p:nvPr/>
        </p:nvCxnSpPr>
        <p:spPr>
          <a:xfrm flipV="1">
            <a:off x="6453262" y="2657294"/>
            <a:ext cx="1882613" cy="425394"/>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3" name="直線矢印コネクタ 42">
            <a:extLst>
              <a:ext uri="{FF2B5EF4-FFF2-40B4-BE49-F238E27FC236}">
                <a16:creationId xmlns:a16="http://schemas.microsoft.com/office/drawing/2014/main" xmlns="" id="{3EE99873-E333-9E4D-9BBA-485B5F4C43DF}"/>
              </a:ext>
            </a:extLst>
          </p:cNvPr>
          <p:cNvCxnSpPr>
            <a:cxnSpLocks/>
            <a:stCxn id="27" idx="3"/>
            <a:endCxn id="31" idx="2"/>
          </p:cNvCxnSpPr>
          <p:nvPr/>
        </p:nvCxnSpPr>
        <p:spPr>
          <a:xfrm>
            <a:off x="6453262" y="3082688"/>
            <a:ext cx="1876699" cy="604685"/>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4" name="直線矢印コネクタ 43">
            <a:extLst>
              <a:ext uri="{FF2B5EF4-FFF2-40B4-BE49-F238E27FC236}">
                <a16:creationId xmlns:a16="http://schemas.microsoft.com/office/drawing/2014/main" xmlns="" id="{8193436A-E27E-244D-9809-CEC90893E5E8}"/>
              </a:ext>
            </a:extLst>
          </p:cNvPr>
          <p:cNvCxnSpPr>
            <a:cxnSpLocks/>
            <a:stCxn id="12" idx="3"/>
            <a:endCxn id="35" idx="2"/>
          </p:cNvCxnSpPr>
          <p:nvPr/>
        </p:nvCxnSpPr>
        <p:spPr>
          <a:xfrm flipV="1">
            <a:off x="6449258" y="4926550"/>
            <a:ext cx="1880702" cy="52679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7" name="直線矢印コネクタ 46">
            <a:extLst>
              <a:ext uri="{FF2B5EF4-FFF2-40B4-BE49-F238E27FC236}">
                <a16:creationId xmlns:a16="http://schemas.microsoft.com/office/drawing/2014/main" xmlns="" id="{4FE47700-BD4E-A54E-B2AF-D834F10CFD0E}"/>
              </a:ext>
            </a:extLst>
          </p:cNvPr>
          <p:cNvCxnSpPr>
            <a:cxnSpLocks/>
            <a:endCxn id="36" idx="2"/>
          </p:cNvCxnSpPr>
          <p:nvPr/>
        </p:nvCxnSpPr>
        <p:spPr>
          <a:xfrm>
            <a:off x="6453262" y="5481673"/>
            <a:ext cx="1876697" cy="411399"/>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5" name="右矢印 4">
            <a:extLst>
              <a:ext uri="{FF2B5EF4-FFF2-40B4-BE49-F238E27FC236}">
                <a16:creationId xmlns:a16="http://schemas.microsoft.com/office/drawing/2014/main" xmlns="" id="{1FE6461E-A04F-4A47-8877-8057115F00A4}"/>
              </a:ext>
            </a:extLst>
          </p:cNvPr>
          <p:cNvSpPr/>
          <p:nvPr/>
        </p:nvSpPr>
        <p:spPr>
          <a:xfrm>
            <a:off x="2781500" y="4017109"/>
            <a:ext cx="550236" cy="268004"/>
          </a:xfrm>
          <a:prstGeom prst="rightArrow">
            <a:avLst/>
          </a:prstGeom>
          <a:solidFill>
            <a:srgbClr val="0432FF"/>
          </a:solidFill>
          <a:ln>
            <a:no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800"/>
          </a:p>
        </p:txBody>
      </p:sp>
      <p:sp>
        <p:nvSpPr>
          <p:cNvPr id="25" name="円/楕円 24">
            <a:extLst>
              <a:ext uri="{FF2B5EF4-FFF2-40B4-BE49-F238E27FC236}">
                <a16:creationId xmlns:a16="http://schemas.microsoft.com/office/drawing/2014/main" xmlns="" id="{124A9B81-5ED4-1D4C-9E86-2A7A01DEA3EA}"/>
              </a:ext>
            </a:extLst>
          </p:cNvPr>
          <p:cNvSpPr/>
          <p:nvPr/>
        </p:nvSpPr>
        <p:spPr>
          <a:xfrm>
            <a:off x="8329959" y="3333321"/>
            <a:ext cx="1859281" cy="708102"/>
          </a:xfrm>
          <a:prstGeom prst="ellipse">
            <a:avLst/>
          </a:prstGeom>
          <a:solidFill>
            <a:srgbClr val="00B0F0">
              <a:alpha val="63000"/>
            </a:srgb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800"/>
          </a:p>
        </p:txBody>
      </p:sp>
      <p:sp>
        <p:nvSpPr>
          <p:cNvPr id="26" name="正方形/長方形 25">
            <a:extLst>
              <a:ext uri="{FF2B5EF4-FFF2-40B4-BE49-F238E27FC236}">
                <a16:creationId xmlns:a16="http://schemas.microsoft.com/office/drawing/2014/main" xmlns="" id="{89390114-A8DA-8240-91B2-4574DF1147E8}"/>
              </a:ext>
            </a:extLst>
          </p:cNvPr>
          <p:cNvSpPr/>
          <p:nvPr/>
        </p:nvSpPr>
        <p:spPr>
          <a:xfrm>
            <a:off x="3371547" y="4017109"/>
            <a:ext cx="948430" cy="268004"/>
          </a:xfrm>
          <a:prstGeom prst="rect">
            <a:avLst/>
          </a:prstGeom>
          <a:solidFill>
            <a:srgbClr val="00B0F0">
              <a:alpha val="63000"/>
            </a:srgbClr>
          </a:solidFill>
          <a:ln>
            <a:solidFill>
              <a:srgbClr val="FF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800"/>
          </a:p>
        </p:txBody>
      </p:sp>
      <p:sp>
        <p:nvSpPr>
          <p:cNvPr id="27" name="正方形/長方形 26">
            <a:extLst>
              <a:ext uri="{FF2B5EF4-FFF2-40B4-BE49-F238E27FC236}">
                <a16:creationId xmlns:a16="http://schemas.microsoft.com/office/drawing/2014/main" xmlns="" id="{751292EA-9CC6-D940-955B-2DDFFE7F1C13}"/>
              </a:ext>
            </a:extLst>
          </p:cNvPr>
          <p:cNvSpPr/>
          <p:nvPr/>
        </p:nvSpPr>
        <p:spPr>
          <a:xfrm>
            <a:off x="5361809" y="2953284"/>
            <a:ext cx="1091453" cy="258808"/>
          </a:xfrm>
          <a:prstGeom prst="rect">
            <a:avLst/>
          </a:prstGeom>
          <a:solidFill>
            <a:srgbClr val="00B0F0">
              <a:alpha val="63000"/>
            </a:srgbClr>
          </a:solidFill>
          <a:ln>
            <a:solidFill>
              <a:srgbClr val="FF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800"/>
          </a:p>
        </p:txBody>
      </p:sp>
      <p:cxnSp>
        <p:nvCxnSpPr>
          <p:cNvPr id="9" name="直線矢印コネクタ 8">
            <a:extLst>
              <a:ext uri="{FF2B5EF4-FFF2-40B4-BE49-F238E27FC236}">
                <a16:creationId xmlns:a16="http://schemas.microsoft.com/office/drawing/2014/main" xmlns="" id="{420209B9-ABF7-B24A-A97B-9D5F0FAB5CC1}"/>
              </a:ext>
            </a:extLst>
          </p:cNvPr>
          <p:cNvCxnSpPr>
            <a:cxnSpLocks/>
          </p:cNvCxnSpPr>
          <p:nvPr/>
        </p:nvCxnSpPr>
        <p:spPr>
          <a:xfrm>
            <a:off x="4030131" y="2269068"/>
            <a:ext cx="663929" cy="1210176"/>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32" name="直線矢印コネクタ 31">
            <a:extLst>
              <a:ext uri="{FF2B5EF4-FFF2-40B4-BE49-F238E27FC236}">
                <a16:creationId xmlns:a16="http://schemas.microsoft.com/office/drawing/2014/main" xmlns="" id="{589C6BA7-537F-A144-A941-4BF1622A3296}"/>
              </a:ext>
            </a:extLst>
          </p:cNvPr>
          <p:cNvCxnSpPr>
            <a:cxnSpLocks/>
          </p:cNvCxnSpPr>
          <p:nvPr/>
        </p:nvCxnSpPr>
        <p:spPr>
          <a:xfrm>
            <a:off x="4063999" y="2246490"/>
            <a:ext cx="3218854" cy="461989"/>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grpSp>
        <p:nvGrpSpPr>
          <p:cNvPr id="6" name="グループ化 5">
            <a:extLst>
              <a:ext uri="{FF2B5EF4-FFF2-40B4-BE49-F238E27FC236}">
                <a16:creationId xmlns:a16="http://schemas.microsoft.com/office/drawing/2014/main" xmlns="" id="{5EC64976-3902-4F4E-BBA4-0F6A1492438B}"/>
              </a:ext>
            </a:extLst>
          </p:cNvPr>
          <p:cNvGrpSpPr/>
          <p:nvPr/>
        </p:nvGrpSpPr>
        <p:grpSpPr>
          <a:xfrm>
            <a:off x="1188962" y="3414058"/>
            <a:ext cx="1616417" cy="1336248"/>
            <a:chOff x="410303" y="3429000"/>
            <a:chExt cx="1616417" cy="1336248"/>
          </a:xfrm>
          <a:solidFill>
            <a:schemeClr val="bg1"/>
          </a:solidFill>
        </p:grpSpPr>
        <p:sp>
          <p:nvSpPr>
            <p:cNvPr id="14" name="正方形/長方形 13">
              <a:extLst>
                <a:ext uri="{FF2B5EF4-FFF2-40B4-BE49-F238E27FC236}">
                  <a16:creationId xmlns:a16="http://schemas.microsoft.com/office/drawing/2014/main" xmlns="" id="{39BA420E-C91A-5144-A621-008C571D6E10}"/>
                </a:ext>
              </a:extLst>
            </p:cNvPr>
            <p:cNvSpPr/>
            <p:nvPr/>
          </p:nvSpPr>
          <p:spPr>
            <a:xfrm>
              <a:off x="585682" y="3429000"/>
              <a:ext cx="1441038" cy="1198390"/>
            </a:xfrm>
            <a:prstGeom prst="rect">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xmlns="" id="{DFFBBF9C-0CEE-BB4F-B9B7-0204B506F0D9}"/>
                </a:ext>
              </a:extLst>
            </p:cNvPr>
            <p:cNvSpPr/>
            <p:nvPr/>
          </p:nvSpPr>
          <p:spPr>
            <a:xfrm>
              <a:off x="498274" y="3511525"/>
              <a:ext cx="1441038" cy="1198390"/>
            </a:xfrm>
            <a:prstGeom prst="rect">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xmlns="" id="{7FDB15D7-E85E-8143-8B02-4EB92825AF9B}"/>
                </a:ext>
              </a:extLst>
            </p:cNvPr>
            <p:cNvSpPr/>
            <p:nvPr/>
          </p:nvSpPr>
          <p:spPr>
            <a:xfrm>
              <a:off x="410303" y="3566858"/>
              <a:ext cx="1441038" cy="1198390"/>
            </a:xfrm>
            <a:prstGeom prst="rect">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xmlns="" id="{B027F88A-C445-7546-BE0A-424E9E8D7B24}"/>
                </a:ext>
              </a:extLst>
            </p:cNvPr>
            <p:cNvSpPr txBox="1"/>
            <p:nvPr/>
          </p:nvSpPr>
          <p:spPr>
            <a:xfrm>
              <a:off x="655202" y="3823418"/>
              <a:ext cx="1107996" cy="646331"/>
            </a:xfrm>
            <a:prstGeom prst="rect">
              <a:avLst/>
            </a:prstGeom>
            <a:grpFill/>
          </p:spPr>
          <p:txBody>
            <a:bodyPr wrap="square" rtlCol="0">
              <a:spAutoFit/>
            </a:bodyPr>
            <a:lstStyle/>
            <a:p>
              <a:r>
                <a:rPr lang="en-US" altLang="ja-JP"/>
                <a:t>change </a:t>
              </a:r>
            </a:p>
            <a:p>
              <a:r>
                <a:rPr kumimoji="1" lang="en-US" altLang="ja-JP"/>
                <a:t>request</a:t>
              </a:r>
              <a:endParaRPr kumimoji="1" lang="ja-JP" altLang="en-US"/>
            </a:p>
          </p:txBody>
        </p:sp>
      </p:grpSp>
      <p:sp>
        <p:nvSpPr>
          <p:cNvPr id="3" name="吹き出し: 四角形 2">
            <a:extLst>
              <a:ext uri="{FF2B5EF4-FFF2-40B4-BE49-F238E27FC236}">
                <a16:creationId xmlns:a16="http://schemas.microsoft.com/office/drawing/2014/main" xmlns="" id="{782490D9-822B-2B6A-D391-86E89F4BA0A6}"/>
              </a:ext>
            </a:extLst>
          </p:cNvPr>
          <p:cNvSpPr/>
          <p:nvPr/>
        </p:nvSpPr>
        <p:spPr>
          <a:xfrm>
            <a:off x="10270211" y="1894381"/>
            <a:ext cx="1914367" cy="1508110"/>
          </a:xfrm>
          <a:prstGeom prst="wedgeRectCallout">
            <a:avLst>
              <a:gd name="adj1" fmla="val -53340"/>
              <a:gd name="adj2" fmla="val 64258"/>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600" dirty="0"/>
              <a:t>Problem 3</a:t>
            </a:r>
          </a:p>
          <a:p>
            <a:pPr algn="ctr"/>
            <a:r>
              <a:rPr lang="en-US" altLang="ja-JP" sz="1600" dirty="0"/>
              <a:t>Too many modification candidates to review in reasonable amount of time</a:t>
            </a:r>
            <a:endParaRPr kumimoji="1" lang="en-US" altLang="ja-JP" sz="1600" dirty="0"/>
          </a:p>
        </p:txBody>
      </p:sp>
      <p:sp>
        <p:nvSpPr>
          <p:cNvPr id="33" name="吹き出し: 四角形 32">
            <a:extLst>
              <a:ext uri="{FF2B5EF4-FFF2-40B4-BE49-F238E27FC236}">
                <a16:creationId xmlns:a16="http://schemas.microsoft.com/office/drawing/2014/main" xmlns="" id="{BF3CD0A4-667D-8779-E56C-946B0EF958AA}"/>
              </a:ext>
            </a:extLst>
          </p:cNvPr>
          <p:cNvSpPr/>
          <p:nvPr/>
        </p:nvSpPr>
        <p:spPr>
          <a:xfrm>
            <a:off x="3221334" y="5251354"/>
            <a:ext cx="1947867" cy="1171488"/>
          </a:xfrm>
          <a:prstGeom prst="wedgeRectCallout">
            <a:avLst>
              <a:gd name="adj1" fmla="val 42268"/>
              <a:gd name="adj2" fmla="val -7641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a:t>Problem </a:t>
            </a:r>
            <a:r>
              <a:rPr kumimoji="1" lang="en-US" altLang="ja-JP"/>
              <a:t>1</a:t>
            </a:r>
          </a:p>
          <a:p>
            <a:pPr algn="ctr"/>
            <a:r>
              <a:rPr lang="en-US" altLang="ja-JP"/>
              <a:t>Need to establish traceability links in advance</a:t>
            </a:r>
            <a:endParaRPr kumimoji="1" lang="ja-JP" altLang="en-US"/>
          </a:p>
        </p:txBody>
      </p:sp>
      <p:sp>
        <p:nvSpPr>
          <p:cNvPr id="34" name="吹き出し: 四角形 33">
            <a:extLst>
              <a:ext uri="{FF2B5EF4-FFF2-40B4-BE49-F238E27FC236}">
                <a16:creationId xmlns:a16="http://schemas.microsoft.com/office/drawing/2014/main" xmlns="" id="{69383262-7BC7-A0F4-31F7-94248A65FEDB}"/>
              </a:ext>
            </a:extLst>
          </p:cNvPr>
          <p:cNvSpPr/>
          <p:nvPr/>
        </p:nvSpPr>
        <p:spPr>
          <a:xfrm>
            <a:off x="80430" y="5142613"/>
            <a:ext cx="2942493" cy="1262794"/>
          </a:xfrm>
          <a:prstGeom prst="wedgeRectCallout">
            <a:avLst>
              <a:gd name="adj1" fmla="val -8085"/>
              <a:gd name="adj2" fmla="val -72016"/>
            </a:avLst>
          </a:prstGeom>
        </p:spPr>
        <p:style>
          <a:lnRef idx="2">
            <a:schemeClr val="accent1"/>
          </a:lnRef>
          <a:fillRef idx="1">
            <a:schemeClr val="lt1"/>
          </a:fillRef>
          <a:effectRef idx="0">
            <a:schemeClr val="accent1"/>
          </a:effectRef>
          <a:fontRef idx="minor">
            <a:schemeClr val="dk1"/>
          </a:fontRef>
        </p:style>
        <p:txBody>
          <a:bodyPr rtlCol="0" anchor="ctr"/>
          <a:lstStyle/>
          <a:p>
            <a:pPr marL="12065" marR="5080" indent="-1270" algn="ctr">
              <a:lnSpc>
                <a:spcPct val="101299"/>
              </a:lnSpc>
              <a:spcBef>
                <a:spcPts val="75"/>
              </a:spcBef>
            </a:pPr>
            <a:r>
              <a:rPr lang="en" altLang="ja-JP" spc="-70" dirty="0">
                <a:cs typeface="Arial"/>
              </a:rPr>
              <a:t>Problem</a:t>
            </a:r>
            <a:r>
              <a:rPr lang="en" altLang="ja-JP" spc="15" dirty="0">
                <a:cs typeface="Arial"/>
              </a:rPr>
              <a:t> </a:t>
            </a:r>
            <a:r>
              <a:rPr lang="en" altLang="ja-JP" spc="-50" dirty="0">
                <a:cs typeface="Arial"/>
              </a:rPr>
              <a:t>2</a:t>
            </a:r>
            <a:r>
              <a:rPr lang="en" altLang="ja-JP" spc="500" dirty="0">
                <a:cs typeface="Arial"/>
              </a:rPr>
              <a:t> </a:t>
            </a:r>
          </a:p>
          <a:p>
            <a:pPr marL="12065" marR="5080" indent="-1270" algn="ctr">
              <a:lnSpc>
                <a:spcPct val="101299"/>
              </a:lnSpc>
              <a:spcBef>
                <a:spcPts val="75"/>
              </a:spcBef>
            </a:pPr>
            <a:r>
              <a:rPr lang="en" altLang="ja-JP" spc="-40" dirty="0">
                <a:cs typeface="Arial"/>
              </a:rPr>
              <a:t>It is not applicable against new change requests that are not related to existing requests</a:t>
            </a:r>
            <a:endParaRPr kumimoji="1" lang="ja-JP" altLang="en-US"/>
          </a:p>
        </p:txBody>
      </p:sp>
      <p:sp>
        <p:nvSpPr>
          <p:cNvPr id="18" name="フリーフォーム 36">
            <a:extLst>
              <a:ext uri="{FF2B5EF4-FFF2-40B4-BE49-F238E27FC236}">
                <a16:creationId xmlns:a16="http://schemas.microsoft.com/office/drawing/2014/main" xmlns="" id="{5E8D5910-3D00-C08B-79AF-E97BC9F32059}"/>
              </a:ext>
            </a:extLst>
          </p:cNvPr>
          <p:cNvSpPr/>
          <p:nvPr/>
        </p:nvSpPr>
        <p:spPr>
          <a:xfrm flipH="1">
            <a:off x="8278751" y="2180874"/>
            <a:ext cx="1947867" cy="4312002"/>
          </a:xfrm>
          <a:custGeom>
            <a:avLst/>
            <a:gdLst>
              <a:gd name="connsiteX0" fmla="*/ 100013 w 2307432"/>
              <a:gd name="connsiteY0" fmla="*/ 35719 h 1178719"/>
              <a:gd name="connsiteX1" fmla="*/ 0 w 2307432"/>
              <a:gd name="connsiteY1" fmla="*/ 135732 h 1178719"/>
              <a:gd name="connsiteX2" fmla="*/ 0 w 2307432"/>
              <a:gd name="connsiteY2" fmla="*/ 1128713 h 1178719"/>
              <a:gd name="connsiteX3" fmla="*/ 85726 w 2307432"/>
              <a:gd name="connsiteY3" fmla="*/ 1178719 h 1178719"/>
              <a:gd name="connsiteX4" fmla="*/ 2178844 w 2307432"/>
              <a:gd name="connsiteY4" fmla="*/ 1178719 h 1178719"/>
              <a:gd name="connsiteX5" fmla="*/ 2307432 w 2307432"/>
              <a:gd name="connsiteY5" fmla="*/ 1057275 h 1178719"/>
              <a:gd name="connsiteX6" fmla="*/ 2307432 w 2307432"/>
              <a:gd name="connsiteY6" fmla="*/ 107157 h 1178719"/>
              <a:gd name="connsiteX7" fmla="*/ 2200275 w 2307432"/>
              <a:gd name="connsiteY7" fmla="*/ 0 h 1178719"/>
              <a:gd name="connsiteX8" fmla="*/ 2135982 w 2307432"/>
              <a:gd name="connsiteY8" fmla="*/ 0 h 1178719"/>
              <a:gd name="connsiteX9" fmla="*/ 100013 w 2307432"/>
              <a:gd name="connsiteY9" fmla="*/ 35719 h 1178719"/>
              <a:gd name="connsiteX0" fmla="*/ 107157 w 2307432"/>
              <a:gd name="connsiteY0" fmla="*/ 14288 h 1178719"/>
              <a:gd name="connsiteX1" fmla="*/ 0 w 2307432"/>
              <a:gd name="connsiteY1" fmla="*/ 135732 h 1178719"/>
              <a:gd name="connsiteX2" fmla="*/ 0 w 2307432"/>
              <a:gd name="connsiteY2" fmla="*/ 1128713 h 1178719"/>
              <a:gd name="connsiteX3" fmla="*/ 85726 w 2307432"/>
              <a:gd name="connsiteY3" fmla="*/ 1178719 h 1178719"/>
              <a:gd name="connsiteX4" fmla="*/ 2178844 w 2307432"/>
              <a:gd name="connsiteY4" fmla="*/ 1178719 h 1178719"/>
              <a:gd name="connsiteX5" fmla="*/ 2307432 w 2307432"/>
              <a:gd name="connsiteY5" fmla="*/ 1057275 h 1178719"/>
              <a:gd name="connsiteX6" fmla="*/ 2307432 w 2307432"/>
              <a:gd name="connsiteY6" fmla="*/ 107157 h 1178719"/>
              <a:gd name="connsiteX7" fmla="*/ 2200275 w 2307432"/>
              <a:gd name="connsiteY7" fmla="*/ 0 h 1178719"/>
              <a:gd name="connsiteX8" fmla="*/ 2135982 w 2307432"/>
              <a:gd name="connsiteY8" fmla="*/ 0 h 1178719"/>
              <a:gd name="connsiteX9" fmla="*/ 107157 w 2307432"/>
              <a:gd name="connsiteY9" fmla="*/ 14288 h 1178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07432" h="1178719">
                <a:moveTo>
                  <a:pt x="107157" y="14288"/>
                </a:moveTo>
                <a:lnTo>
                  <a:pt x="0" y="135732"/>
                </a:lnTo>
                <a:lnTo>
                  <a:pt x="0" y="1128713"/>
                </a:lnTo>
                <a:lnTo>
                  <a:pt x="85726" y="1178719"/>
                </a:lnTo>
                <a:lnTo>
                  <a:pt x="2178844" y="1178719"/>
                </a:lnTo>
                <a:lnTo>
                  <a:pt x="2307432" y="1057275"/>
                </a:lnTo>
                <a:lnTo>
                  <a:pt x="2307432" y="107157"/>
                </a:lnTo>
                <a:lnTo>
                  <a:pt x="2200275" y="0"/>
                </a:lnTo>
                <a:lnTo>
                  <a:pt x="2135982" y="0"/>
                </a:lnTo>
                <a:lnTo>
                  <a:pt x="107157" y="14288"/>
                </a:lnTo>
                <a:close/>
              </a:path>
            </a:pathLst>
          </a:custGeom>
          <a:noFill/>
          <a:ln w="28575">
            <a:solidFill>
              <a:schemeClr val="accent6">
                <a:lumMod val="75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p>
        </p:txBody>
      </p:sp>
      <p:sp>
        <p:nvSpPr>
          <p:cNvPr id="19" name="テキスト ボックス 18">
            <a:extLst>
              <a:ext uri="{FF2B5EF4-FFF2-40B4-BE49-F238E27FC236}">
                <a16:creationId xmlns:a16="http://schemas.microsoft.com/office/drawing/2014/main" xmlns="" id="{BF9451ED-858D-0601-B0EF-0569B1FC7B82}"/>
              </a:ext>
            </a:extLst>
          </p:cNvPr>
          <p:cNvSpPr txBox="1"/>
          <p:nvPr/>
        </p:nvSpPr>
        <p:spPr>
          <a:xfrm>
            <a:off x="8606731" y="1587085"/>
            <a:ext cx="1884633" cy="642483"/>
          </a:xfrm>
          <a:prstGeom prst="rect">
            <a:avLst/>
          </a:prstGeom>
          <a:noFill/>
        </p:spPr>
        <p:txBody>
          <a:bodyPr wrap="square" rtlCol="0">
            <a:spAutoFit/>
          </a:bodyPr>
          <a:lstStyle/>
          <a:p>
            <a:r>
              <a:rPr lang="en-US" altLang="ja-JP"/>
              <a:t>Modification candidates</a:t>
            </a:r>
            <a:endParaRPr lang="ja-JP" altLang="en-US"/>
          </a:p>
        </p:txBody>
      </p:sp>
      <p:cxnSp>
        <p:nvCxnSpPr>
          <p:cNvPr id="20" name="直線矢印コネクタ 19">
            <a:extLst>
              <a:ext uri="{FF2B5EF4-FFF2-40B4-BE49-F238E27FC236}">
                <a16:creationId xmlns:a16="http://schemas.microsoft.com/office/drawing/2014/main" xmlns="" id="{2EDFC92C-D290-7BBC-FFF1-28C1A3717B65}"/>
              </a:ext>
            </a:extLst>
          </p:cNvPr>
          <p:cNvCxnSpPr>
            <a:cxnSpLocks/>
            <a:endCxn id="25" idx="6"/>
          </p:cNvCxnSpPr>
          <p:nvPr/>
        </p:nvCxnSpPr>
        <p:spPr>
          <a:xfrm flipH="1" flipV="1">
            <a:off x="10189240" y="3687372"/>
            <a:ext cx="483796" cy="4637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正方形/長方形 22">
            <a:extLst>
              <a:ext uri="{FF2B5EF4-FFF2-40B4-BE49-F238E27FC236}">
                <a16:creationId xmlns:a16="http://schemas.microsoft.com/office/drawing/2014/main" xmlns="" id="{AADBCCF8-D0CE-E50C-DB62-4E14E0ACAF1A}"/>
              </a:ext>
            </a:extLst>
          </p:cNvPr>
          <p:cNvSpPr/>
          <p:nvPr/>
        </p:nvSpPr>
        <p:spPr>
          <a:xfrm>
            <a:off x="10615265" y="3960019"/>
            <a:ext cx="1470632" cy="646331"/>
          </a:xfrm>
          <a:prstGeom prst="rect">
            <a:avLst/>
          </a:prstGeom>
        </p:spPr>
        <p:txBody>
          <a:bodyPr wrap="square">
            <a:spAutoFit/>
          </a:bodyPr>
          <a:lstStyle/>
          <a:p>
            <a:pPr algn="ctr"/>
            <a:r>
              <a:rPr lang="en-US" altLang="ja-JP"/>
              <a:t>Modification targets</a:t>
            </a:r>
          </a:p>
        </p:txBody>
      </p:sp>
      <p:sp>
        <p:nvSpPr>
          <p:cNvPr id="12" name="正方形/長方形 11">
            <a:extLst>
              <a:ext uri="{FF2B5EF4-FFF2-40B4-BE49-F238E27FC236}">
                <a16:creationId xmlns:a16="http://schemas.microsoft.com/office/drawing/2014/main" xmlns="" id="{D52517C3-8659-56C7-C7E1-023B562FA622}"/>
              </a:ext>
            </a:extLst>
          </p:cNvPr>
          <p:cNvSpPr/>
          <p:nvPr/>
        </p:nvSpPr>
        <p:spPr>
          <a:xfrm>
            <a:off x="5357805" y="5323937"/>
            <a:ext cx="1091453" cy="258808"/>
          </a:xfrm>
          <a:prstGeom prst="rect">
            <a:avLst/>
          </a:prstGeom>
          <a:solidFill>
            <a:srgbClr val="00B0F0">
              <a:alpha val="63000"/>
            </a:srgbClr>
          </a:solidFill>
          <a:ln>
            <a:solidFill>
              <a:srgbClr val="FF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800"/>
          </a:p>
        </p:txBody>
      </p:sp>
      <p:sp>
        <p:nvSpPr>
          <p:cNvPr id="21" name="円/楕円 24">
            <a:extLst>
              <a:ext uri="{FF2B5EF4-FFF2-40B4-BE49-F238E27FC236}">
                <a16:creationId xmlns:a16="http://schemas.microsoft.com/office/drawing/2014/main" xmlns="" id="{68B1AF08-D7A4-591F-3B62-73C83A94C4D2}"/>
              </a:ext>
            </a:extLst>
          </p:cNvPr>
          <p:cNvSpPr/>
          <p:nvPr/>
        </p:nvSpPr>
        <p:spPr>
          <a:xfrm>
            <a:off x="8349649" y="4566593"/>
            <a:ext cx="1859281" cy="708102"/>
          </a:xfrm>
          <a:prstGeom prst="ellipse">
            <a:avLst/>
          </a:prstGeom>
          <a:solidFill>
            <a:srgbClr val="00B0F0">
              <a:alpha val="63000"/>
            </a:srgb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800"/>
          </a:p>
        </p:txBody>
      </p:sp>
      <p:cxnSp>
        <p:nvCxnSpPr>
          <p:cNvPr id="22" name="直線矢印コネクタ 21">
            <a:extLst>
              <a:ext uri="{FF2B5EF4-FFF2-40B4-BE49-F238E27FC236}">
                <a16:creationId xmlns:a16="http://schemas.microsoft.com/office/drawing/2014/main" xmlns="" id="{9FCD8BD5-35B3-3C5E-E85E-A5865AE492C3}"/>
              </a:ext>
            </a:extLst>
          </p:cNvPr>
          <p:cNvCxnSpPr>
            <a:cxnSpLocks/>
            <a:endCxn id="21" idx="6"/>
          </p:cNvCxnSpPr>
          <p:nvPr/>
        </p:nvCxnSpPr>
        <p:spPr>
          <a:xfrm flipH="1">
            <a:off x="10208930" y="4363290"/>
            <a:ext cx="464106" cy="5573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317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par>
                          <p:cTn id="7" fill="hold">
                            <p:stCondLst>
                              <p:cond delay="0"/>
                            </p:stCondLst>
                            <p:childTnLst>
                              <p:par>
                                <p:cTn id="8" presetID="22" presetClass="entr" presetSubtype="1" fill="hold" nodeType="after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up)">
                                      <p:cBhvr>
                                        <p:cTn id="10" dur="500"/>
                                        <p:tgtEl>
                                          <p:spTgt spid="9"/>
                                        </p:tgtEl>
                                      </p:cBhvr>
                                    </p:animEffect>
                                  </p:childTnLst>
                                </p:cTn>
                              </p:par>
                              <p:par>
                                <p:cTn id="11" presetID="22" presetClass="entr" presetSubtype="1" fill="hold" nodeType="with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wipe(up)">
                                      <p:cBhvr>
                                        <p:cTn id="13" dur="1000"/>
                                        <p:tgtEl>
                                          <p:spTgt spid="32"/>
                                        </p:tgtEl>
                                      </p:cBhvr>
                                    </p:animEffect>
                                  </p:childTnLst>
                                </p:cTn>
                              </p:par>
                            </p:childTnLst>
                          </p:cTn>
                        </p:par>
                        <p:par>
                          <p:cTn id="14" fill="hold">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500"/>
                                        <p:tgtEl>
                                          <p:spTgt spid="5"/>
                                        </p:tgtEl>
                                      </p:cBhvr>
                                    </p:animEffect>
                                  </p:childTnLst>
                                </p:cTn>
                              </p:par>
                            </p:childTnLst>
                          </p:cTn>
                        </p:par>
                        <p:par>
                          <p:cTn id="18" fill="hold">
                            <p:stCondLst>
                              <p:cond delay="1500"/>
                            </p:stCondLst>
                            <p:childTnLst>
                              <p:par>
                                <p:cTn id="19" presetID="3" presetClass="entr" presetSubtype="10" fill="hold" grpId="0" nodeType="afterEffect">
                                  <p:stCondLst>
                                    <p:cond delay="0"/>
                                  </p:stCondLst>
                                  <p:childTnLst>
                                    <p:set>
                                      <p:cBhvr>
                                        <p:cTn id="20" dur="1" fill="hold">
                                          <p:stCondLst>
                                            <p:cond delay="0"/>
                                          </p:stCondLst>
                                        </p:cTn>
                                        <p:tgtEl>
                                          <p:spTgt spid="26"/>
                                        </p:tgtEl>
                                        <p:attrNameLst>
                                          <p:attrName>style.visibility</p:attrName>
                                        </p:attrNameLst>
                                      </p:cBhvr>
                                      <p:to>
                                        <p:strVal val="visible"/>
                                      </p:to>
                                    </p:set>
                                    <p:animEffect transition="in" filter="blinds(horizontal)">
                                      <p:cBhvr>
                                        <p:cTn id="21" dur="1000"/>
                                        <p:tgtEl>
                                          <p:spTgt spid="26"/>
                                        </p:tgtEl>
                                      </p:cBhvr>
                                    </p:animEffect>
                                  </p:childTnLst>
                                </p:cTn>
                              </p:par>
                            </p:childTnLst>
                          </p:cTn>
                        </p:par>
                        <p:par>
                          <p:cTn id="22" fill="hold">
                            <p:stCondLst>
                              <p:cond delay="2500"/>
                            </p:stCondLst>
                            <p:childTnLst>
                              <p:par>
                                <p:cTn id="23" presetID="3" presetClass="entr" presetSubtype="10" fill="hold" grpId="0" nodeType="afterEffect">
                                  <p:stCondLst>
                                    <p:cond delay="500"/>
                                  </p:stCondLst>
                                  <p:childTnLst>
                                    <p:set>
                                      <p:cBhvr>
                                        <p:cTn id="24" dur="1" fill="hold">
                                          <p:stCondLst>
                                            <p:cond delay="0"/>
                                          </p:stCondLst>
                                        </p:cTn>
                                        <p:tgtEl>
                                          <p:spTgt spid="27"/>
                                        </p:tgtEl>
                                        <p:attrNameLst>
                                          <p:attrName>style.visibility</p:attrName>
                                        </p:attrNameLst>
                                      </p:cBhvr>
                                      <p:to>
                                        <p:strVal val="visible"/>
                                      </p:to>
                                    </p:set>
                                    <p:animEffect transition="in" filter="blinds(horizontal)">
                                      <p:cBhvr>
                                        <p:cTn id="25" dur="1000"/>
                                        <p:tgtEl>
                                          <p:spTgt spid="27"/>
                                        </p:tgtEl>
                                      </p:cBhvr>
                                    </p:animEffect>
                                  </p:childTnLst>
                                </p:cTn>
                              </p:par>
                              <p:par>
                                <p:cTn id="26" presetID="3" presetClass="entr" presetSubtype="10" fill="hold" grpId="0" nodeType="withEffect">
                                  <p:stCondLst>
                                    <p:cond delay="500"/>
                                  </p:stCondLst>
                                  <p:childTnLst>
                                    <p:set>
                                      <p:cBhvr>
                                        <p:cTn id="27" dur="1" fill="hold">
                                          <p:stCondLst>
                                            <p:cond delay="0"/>
                                          </p:stCondLst>
                                        </p:cTn>
                                        <p:tgtEl>
                                          <p:spTgt spid="12"/>
                                        </p:tgtEl>
                                        <p:attrNameLst>
                                          <p:attrName>style.visibility</p:attrName>
                                        </p:attrNameLst>
                                      </p:cBhvr>
                                      <p:to>
                                        <p:strVal val="visible"/>
                                      </p:to>
                                    </p:set>
                                    <p:animEffect transition="in" filter="blinds(horizontal)">
                                      <p:cBhvr>
                                        <p:cTn id="28" dur="1000"/>
                                        <p:tgtEl>
                                          <p:spTgt spid="12"/>
                                        </p:tgtEl>
                                      </p:cBhvr>
                                    </p:animEffect>
                                  </p:childTnLst>
                                </p:cTn>
                              </p:par>
                            </p:childTnLst>
                          </p:cTn>
                        </p:par>
                        <p:par>
                          <p:cTn id="29" fill="hold">
                            <p:stCondLst>
                              <p:cond delay="4000"/>
                            </p:stCondLst>
                            <p:childTnLst>
                              <p:par>
                                <p:cTn id="30" presetID="3" presetClass="entr" presetSubtype="10" fill="hold" grpId="0" nodeType="after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blinds(horizontal)">
                                      <p:cBhvr>
                                        <p:cTn id="32" dur="500"/>
                                        <p:tgtEl>
                                          <p:spTgt spid="25"/>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blinds(horizontal)">
                                      <p:cBhvr>
                                        <p:cTn id="35" dur="500"/>
                                        <p:tgtEl>
                                          <p:spTgt spid="21"/>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barn(inVertical)">
                                      <p:cBhvr>
                                        <p:cTn id="40" dur="500"/>
                                        <p:tgtEl>
                                          <p:spTgt spid="33"/>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barn(inVertical)">
                                      <p:cBhvr>
                                        <p:cTn id="45" dur="500"/>
                                        <p:tgtEl>
                                          <p:spTgt spid="34"/>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3"/>
                                        </p:tgtEl>
                                        <p:attrNameLst>
                                          <p:attrName>style.visibility</p:attrName>
                                        </p:attrNameLst>
                                      </p:cBhvr>
                                      <p:to>
                                        <p:strVal val="visible"/>
                                      </p:to>
                                    </p:set>
                                    <p:animEffect transition="in" filter="barn(inVertical)">
                                      <p:cBhvr>
                                        <p:cTn id="5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5" grpId="0" animBg="1"/>
      <p:bldP spid="25" grpId="0" animBg="1"/>
      <p:bldP spid="26" grpId="0" animBg="1"/>
      <p:bldP spid="27" grpId="0" animBg="1"/>
      <p:bldP spid="3" grpId="0" animBg="1"/>
      <p:bldP spid="33" grpId="0" animBg="1"/>
      <p:bldP spid="34" grpId="0" animBg="1"/>
      <p:bldP spid="12"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BB194843-BCE1-40EC-B403-FC540EB5C4B6}"/>
              </a:ext>
            </a:extLst>
          </p:cNvPr>
          <p:cNvSpPr>
            <a:spLocks noGrp="1"/>
          </p:cNvSpPr>
          <p:nvPr>
            <p:ph type="title"/>
          </p:nvPr>
        </p:nvSpPr>
        <p:spPr>
          <a:xfrm>
            <a:off x="310891" y="55328"/>
            <a:ext cx="9199224" cy="787695"/>
          </a:xfrm>
        </p:spPr>
        <p:txBody>
          <a:bodyPr>
            <a:normAutofit/>
          </a:bodyPr>
          <a:lstStyle/>
          <a:p>
            <a:r>
              <a:rPr lang="en" altLang="ja-JP">
                <a:cs typeface="Arial"/>
              </a:rPr>
              <a:t>Proposed method: Learning from change histories.</a:t>
            </a:r>
            <a:endParaRPr kumimoji="1" lang="ja-JP" altLang="en-US"/>
          </a:p>
        </p:txBody>
      </p:sp>
      <p:sp>
        <p:nvSpPr>
          <p:cNvPr id="4" name="スライド番号プレースホルダー 3">
            <a:extLst>
              <a:ext uri="{FF2B5EF4-FFF2-40B4-BE49-F238E27FC236}">
                <a16:creationId xmlns:a16="http://schemas.microsoft.com/office/drawing/2014/main" xmlns="" id="{2E5EB20C-BD7F-4777-8F96-CAAB6066B76B}"/>
              </a:ext>
            </a:extLst>
          </p:cNvPr>
          <p:cNvSpPr>
            <a:spLocks noGrp="1"/>
          </p:cNvSpPr>
          <p:nvPr>
            <p:ph type="sldNum" sz="quarter" idx="12"/>
          </p:nvPr>
        </p:nvSpPr>
        <p:spPr/>
        <p:txBody>
          <a:bodyPr/>
          <a:lstStyle/>
          <a:p>
            <a:fld id="{F9BA76D3-88A3-DA45-AE06-80407E9C01DD}" type="slidenum">
              <a:rPr kumimoji="1" lang="ja-JP" altLang="en-US" smtClean="0"/>
              <a:t>5</a:t>
            </a:fld>
            <a:endParaRPr kumimoji="1" lang="ja-JP" altLang="en-US"/>
          </a:p>
        </p:txBody>
      </p:sp>
      <p:grpSp>
        <p:nvGrpSpPr>
          <p:cNvPr id="30" name="グループ化 29">
            <a:extLst>
              <a:ext uri="{FF2B5EF4-FFF2-40B4-BE49-F238E27FC236}">
                <a16:creationId xmlns:a16="http://schemas.microsoft.com/office/drawing/2014/main" xmlns="" id="{3E251629-0989-8E3B-78AF-DF0E063F0E4D}"/>
              </a:ext>
            </a:extLst>
          </p:cNvPr>
          <p:cNvGrpSpPr/>
          <p:nvPr/>
        </p:nvGrpSpPr>
        <p:grpSpPr>
          <a:xfrm>
            <a:off x="457750" y="1104787"/>
            <a:ext cx="8155460" cy="5697885"/>
            <a:chOff x="334135" y="935145"/>
            <a:chExt cx="8155460" cy="5697885"/>
          </a:xfrm>
        </p:grpSpPr>
        <p:sp>
          <p:nvSpPr>
            <p:cNvPr id="65" name="正方形/長方形 64">
              <a:extLst>
                <a:ext uri="{FF2B5EF4-FFF2-40B4-BE49-F238E27FC236}">
                  <a16:creationId xmlns:a16="http://schemas.microsoft.com/office/drawing/2014/main" xmlns="" id="{7EBFD3F3-D13D-AB41-B380-6308D71A46DA}"/>
                </a:ext>
              </a:extLst>
            </p:cNvPr>
            <p:cNvSpPr/>
            <p:nvPr/>
          </p:nvSpPr>
          <p:spPr>
            <a:xfrm>
              <a:off x="334135" y="935145"/>
              <a:ext cx="8155460" cy="1078259"/>
            </a:xfrm>
            <a:prstGeom prst="rect">
              <a:avLst/>
            </a:prstGeom>
            <a:noFill/>
            <a:ln>
              <a:noFill/>
            </a:ln>
          </p:spPr>
          <p:style>
            <a:lnRef idx="2">
              <a:schemeClr val="accent2"/>
            </a:lnRef>
            <a:fillRef idx="1">
              <a:schemeClr val="lt1"/>
            </a:fillRef>
            <a:effectRef idx="0">
              <a:schemeClr val="accent2"/>
            </a:effectRef>
            <a:fontRef idx="minor">
              <a:schemeClr val="dk1"/>
            </a:fontRef>
          </p:style>
          <p:txBody>
            <a:bodyPr rtlCol="0" anchor="ctr"/>
            <a:lstStyle/>
            <a:p>
              <a:pPr marL="342900" indent="-342900">
                <a:buFont typeface="Arial" panose="020B0604020202020204" pitchFamily="34" charset="0"/>
                <a:buChar char="•"/>
              </a:pPr>
              <a:r>
                <a:rPr lang="en" altLang="ja-JP" sz="2000" dirty="0"/>
                <a:t>To l</a:t>
              </a:r>
              <a:r>
                <a:rPr kumimoji="1" lang="en" altLang="ja-JP" sz="2000" dirty="0"/>
                <a:t>earn from a large number of change histories from past projects, and</a:t>
              </a:r>
            </a:p>
            <a:p>
              <a:pPr marL="342900" indent="-342900">
                <a:buFont typeface="Arial" panose="020B0604020202020204" pitchFamily="34" charset="0"/>
                <a:buChar char="•"/>
              </a:pPr>
              <a:r>
                <a:rPr lang="en-US" altLang="ja-JP" sz="2000" dirty="0">
                  <a:solidFill>
                    <a:schemeClr val="bg1">
                      <a:lumMod val="65000"/>
                    </a:schemeClr>
                  </a:solidFill>
                </a:rPr>
                <a:t>To create modification candidates from a change request. </a:t>
              </a:r>
            </a:p>
          </p:txBody>
        </p:sp>
        <p:grpSp>
          <p:nvGrpSpPr>
            <p:cNvPr id="28" name="グループ化 27">
              <a:extLst>
                <a:ext uri="{FF2B5EF4-FFF2-40B4-BE49-F238E27FC236}">
                  <a16:creationId xmlns:a16="http://schemas.microsoft.com/office/drawing/2014/main" xmlns="" id="{1152E2B7-8ECA-AB17-CFB4-0222E9C25F62}"/>
                </a:ext>
              </a:extLst>
            </p:cNvPr>
            <p:cNvGrpSpPr/>
            <p:nvPr/>
          </p:nvGrpSpPr>
          <p:grpSpPr>
            <a:xfrm>
              <a:off x="362859" y="2416568"/>
              <a:ext cx="7265525" cy="4216462"/>
              <a:chOff x="362859" y="2416568"/>
              <a:chExt cx="7265525" cy="4216462"/>
            </a:xfrm>
          </p:grpSpPr>
          <p:sp>
            <p:nvSpPr>
              <p:cNvPr id="15" name="メモ 14">
                <a:extLst>
                  <a:ext uri="{FF2B5EF4-FFF2-40B4-BE49-F238E27FC236}">
                    <a16:creationId xmlns:a16="http://schemas.microsoft.com/office/drawing/2014/main" xmlns="" id="{2C4CB681-1A97-AC48-914B-AFD1C68E38A9}"/>
                  </a:ext>
                </a:extLst>
              </p:cNvPr>
              <p:cNvSpPr/>
              <p:nvPr/>
            </p:nvSpPr>
            <p:spPr>
              <a:xfrm>
                <a:off x="362859" y="3077030"/>
                <a:ext cx="2598057" cy="3556000"/>
              </a:xfrm>
              <a:prstGeom prst="foldedCorner">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xmlns="" id="{9B115019-5F78-C043-9767-C147F5E3DA8A}"/>
                  </a:ext>
                </a:extLst>
              </p:cNvPr>
              <p:cNvSpPr txBox="1"/>
              <p:nvPr/>
            </p:nvSpPr>
            <p:spPr>
              <a:xfrm>
                <a:off x="817345" y="2416568"/>
                <a:ext cx="1906804" cy="400110"/>
              </a:xfrm>
              <a:prstGeom prst="rect">
                <a:avLst/>
              </a:prstGeom>
              <a:noFill/>
            </p:spPr>
            <p:txBody>
              <a:bodyPr wrap="none" rtlCol="0">
                <a:spAutoFit/>
              </a:bodyPr>
              <a:lstStyle/>
              <a:p>
                <a:r>
                  <a:rPr lang="en-US" altLang="ja-JP" sz="2000"/>
                  <a:t>Change histories</a:t>
                </a:r>
                <a:endParaRPr kumimoji="1" lang="ja-JP" altLang="en-US" sz="2000"/>
              </a:p>
            </p:txBody>
          </p:sp>
          <p:sp>
            <p:nvSpPr>
              <p:cNvPr id="93" name="メモ 92">
                <a:extLst>
                  <a:ext uri="{FF2B5EF4-FFF2-40B4-BE49-F238E27FC236}">
                    <a16:creationId xmlns:a16="http://schemas.microsoft.com/office/drawing/2014/main" xmlns="" id="{74834A97-B757-294F-BBD4-EEAF1A6702D0}"/>
                  </a:ext>
                </a:extLst>
              </p:cNvPr>
              <p:cNvSpPr/>
              <p:nvPr/>
            </p:nvSpPr>
            <p:spPr>
              <a:xfrm>
                <a:off x="384631" y="3055258"/>
                <a:ext cx="2598057" cy="3556000"/>
              </a:xfrm>
              <a:prstGeom prst="foldedCorner">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4" name="メモ 93">
                <a:extLst>
                  <a:ext uri="{FF2B5EF4-FFF2-40B4-BE49-F238E27FC236}">
                    <a16:creationId xmlns:a16="http://schemas.microsoft.com/office/drawing/2014/main" xmlns="" id="{DFA06846-ED5D-654B-8895-5B7DECECF706}"/>
                  </a:ext>
                </a:extLst>
              </p:cNvPr>
              <p:cNvSpPr/>
              <p:nvPr/>
            </p:nvSpPr>
            <p:spPr>
              <a:xfrm>
                <a:off x="406403" y="3033486"/>
                <a:ext cx="2598057" cy="3556000"/>
              </a:xfrm>
              <a:prstGeom prst="foldedCorner">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5" name="メモ 94">
                <a:extLst>
                  <a:ext uri="{FF2B5EF4-FFF2-40B4-BE49-F238E27FC236}">
                    <a16:creationId xmlns:a16="http://schemas.microsoft.com/office/drawing/2014/main" xmlns="" id="{C8244A2A-501F-A94B-A50D-50270A46E793}"/>
                  </a:ext>
                </a:extLst>
              </p:cNvPr>
              <p:cNvSpPr/>
              <p:nvPr/>
            </p:nvSpPr>
            <p:spPr>
              <a:xfrm>
                <a:off x="428175" y="3011714"/>
                <a:ext cx="2598057" cy="3556000"/>
              </a:xfrm>
              <a:prstGeom prst="foldedCorner">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6" name="メモ 95">
                <a:extLst>
                  <a:ext uri="{FF2B5EF4-FFF2-40B4-BE49-F238E27FC236}">
                    <a16:creationId xmlns:a16="http://schemas.microsoft.com/office/drawing/2014/main" xmlns="" id="{BDE192A0-91E9-D046-9B5C-05672613E683}"/>
                  </a:ext>
                </a:extLst>
              </p:cNvPr>
              <p:cNvSpPr/>
              <p:nvPr/>
            </p:nvSpPr>
            <p:spPr>
              <a:xfrm>
                <a:off x="449947" y="2989942"/>
                <a:ext cx="2598057" cy="3556000"/>
              </a:xfrm>
              <a:prstGeom prst="foldedCorner">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7" name="メモ 96">
                <a:extLst>
                  <a:ext uri="{FF2B5EF4-FFF2-40B4-BE49-F238E27FC236}">
                    <a16:creationId xmlns:a16="http://schemas.microsoft.com/office/drawing/2014/main" xmlns="" id="{948EDA3C-2961-DA48-9DEE-89FB906831AE}"/>
                  </a:ext>
                </a:extLst>
              </p:cNvPr>
              <p:cNvSpPr/>
              <p:nvPr/>
            </p:nvSpPr>
            <p:spPr>
              <a:xfrm>
                <a:off x="471719" y="2968170"/>
                <a:ext cx="2598057" cy="3556000"/>
              </a:xfrm>
              <a:prstGeom prst="foldedCorner">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8" name="メモ 97">
                <a:extLst>
                  <a:ext uri="{FF2B5EF4-FFF2-40B4-BE49-F238E27FC236}">
                    <a16:creationId xmlns:a16="http://schemas.microsoft.com/office/drawing/2014/main" xmlns="" id="{B1161FBE-65AE-ED45-BCF2-911025AA9B04}"/>
                  </a:ext>
                </a:extLst>
              </p:cNvPr>
              <p:cNvSpPr/>
              <p:nvPr/>
            </p:nvSpPr>
            <p:spPr>
              <a:xfrm>
                <a:off x="493491" y="2946398"/>
                <a:ext cx="2598057" cy="3556000"/>
              </a:xfrm>
              <a:prstGeom prst="foldedCorner">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9" name="メモ 98">
                <a:extLst>
                  <a:ext uri="{FF2B5EF4-FFF2-40B4-BE49-F238E27FC236}">
                    <a16:creationId xmlns:a16="http://schemas.microsoft.com/office/drawing/2014/main" xmlns="" id="{704C143C-2B4D-144B-BAAB-FA07F6A0069D}"/>
                  </a:ext>
                </a:extLst>
              </p:cNvPr>
              <p:cNvSpPr/>
              <p:nvPr/>
            </p:nvSpPr>
            <p:spPr>
              <a:xfrm>
                <a:off x="515263" y="2924626"/>
                <a:ext cx="2598057" cy="3556000"/>
              </a:xfrm>
              <a:prstGeom prst="foldedCorner">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0" name="メモ 99">
                <a:extLst>
                  <a:ext uri="{FF2B5EF4-FFF2-40B4-BE49-F238E27FC236}">
                    <a16:creationId xmlns:a16="http://schemas.microsoft.com/office/drawing/2014/main" xmlns="" id="{98408488-9BDD-6242-A844-4734EAF6ABB8}"/>
                  </a:ext>
                </a:extLst>
              </p:cNvPr>
              <p:cNvSpPr/>
              <p:nvPr/>
            </p:nvSpPr>
            <p:spPr>
              <a:xfrm>
                <a:off x="537034" y="2902854"/>
                <a:ext cx="2598057" cy="3556000"/>
              </a:xfrm>
              <a:prstGeom prst="foldedCorner">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7" name="正方形/長方形 76">
                <a:extLst>
                  <a:ext uri="{FF2B5EF4-FFF2-40B4-BE49-F238E27FC236}">
                    <a16:creationId xmlns:a16="http://schemas.microsoft.com/office/drawing/2014/main" xmlns="" id="{76BEEC45-C817-B04F-9B11-9999C534129B}"/>
                  </a:ext>
                </a:extLst>
              </p:cNvPr>
              <p:cNvSpPr/>
              <p:nvPr/>
            </p:nvSpPr>
            <p:spPr>
              <a:xfrm>
                <a:off x="874549" y="3558717"/>
                <a:ext cx="2034508" cy="650057"/>
              </a:xfrm>
              <a:prstGeom prst="rect">
                <a:avLst/>
              </a:prstGeom>
              <a:solidFill>
                <a:schemeClr val="accent3">
                  <a:lumMod val="20000"/>
                  <a:lumOff val="80000"/>
                </a:schemeClr>
              </a:solidFill>
              <a:ln>
                <a:solidFill>
                  <a:schemeClr val="accent1"/>
                </a:solidFill>
                <a:headEnd type="none" w="med" len="med"/>
                <a:tailEnd type="none" w="med" len="med"/>
              </a:ln>
            </p:spPr>
            <p:style>
              <a:lnRef idx="1">
                <a:schemeClr val="dk1"/>
              </a:lnRef>
              <a:fillRef idx="2">
                <a:schemeClr val="dk1"/>
              </a:fillRef>
              <a:effectRef idx="1">
                <a:schemeClr val="dk1"/>
              </a:effectRef>
              <a:fontRef idx="minor">
                <a:schemeClr val="dk1"/>
              </a:fontRef>
            </p:style>
            <p:txBody>
              <a:bodyPr rtlCol="0" anchor="ctr"/>
              <a:lstStyle/>
              <a:p>
                <a:r>
                  <a:rPr kumimoji="1" lang="en-US" altLang="ja-JP" sz="1200">
                    <a:solidFill>
                      <a:srgbClr val="FF0000"/>
                    </a:solidFill>
                  </a:rPr>
                  <a:t>The system does something when something happens.</a:t>
                </a:r>
                <a:endParaRPr kumimoji="1" lang="ja-JP" altLang="en-US" sz="1200">
                  <a:solidFill>
                    <a:srgbClr val="FF0000"/>
                  </a:solidFill>
                </a:endParaRPr>
              </a:p>
            </p:txBody>
          </p:sp>
          <p:sp>
            <p:nvSpPr>
              <p:cNvPr id="78" name="正方形/長方形 77">
                <a:extLst>
                  <a:ext uri="{FF2B5EF4-FFF2-40B4-BE49-F238E27FC236}">
                    <a16:creationId xmlns:a16="http://schemas.microsoft.com/office/drawing/2014/main" xmlns="" id="{8A78D348-7F10-6548-8095-ED81AE1660A2}"/>
                  </a:ext>
                </a:extLst>
              </p:cNvPr>
              <p:cNvSpPr/>
              <p:nvPr/>
            </p:nvSpPr>
            <p:spPr>
              <a:xfrm>
                <a:off x="860691" y="4500811"/>
                <a:ext cx="1940567" cy="643332"/>
              </a:xfrm>
              <a:prstGeom prst="rect">
                <a:avLst/>
              </a:prstGeom>
              <a:solidFill>
                <a:schemeClr val="accent6">
                  <a:lumMod val="20000"/>
                  <a:lumOff val="80000"/>
                </a:schemeClr>
              </a:solidFill>
              <a:ln>
                <a:solidFill>
                  <a:schemeClr val="accent1"/>
                </a:solidFill>
                <a:headEnd type="none" w="med" len="med"/>
                <a:tailEnd type="none" w="med" len="med"/>
              </a:ln>
            </p:spPr>
            <p:style>
              <a:lnRef idx="1">
                <a:schemeClr val="dk1"/>
              </a:lnRef>
              <a:fillRef idx="2">
                <a:schemeClr val="dk1"/>
              </a:fillRef>
              <a:effectRef idx="1">
                <a:schemeClr val="dk1"/>
              </a:effectRef>
              <a:fontRef idx="minor">
                <a:schemeClr val="dk1"/>
              </a:fontRef>
            </p:style>
            <p:txBody>
              <a:bodyPr rtlCol="0" anchor="ctr"/>
              <a:lstStyle/>
              <a:p>
                <a:r>
                  <a:rPr lang="en-US" altLang="ja-JP" sz="1400">
                    <a:solidFill>
                      <a:srgbClr val="0432FF"/>
                    </a:solidFill>
                  </a:rPr>
                  <a:t>Modification target 1</a:t>
                </a:r>
              </a:p>
              <a:p>
                <a:r>
                  <a:rPr lang="ja-JP" altLang="en-US" sz="1400"/>
                  <a:t>　</a:t>
                </a:r>
                <a:r>
                  <a:rPr lang="en-US" altLang="ja-JP" sz="1400"/>
                  <a:t>〜</a:t>
                </a:r>
                <a:r>
                  <a:rPr lang="en-US" altLang="ja-JP" sz="1400" err="1"/>
                  <a:t>Change〜to</a:t>
                </a:r>
                <a:r>
                  <a:rPr lang="en-US" altLang="ja-JP" sz="1400"/>
                  <a:t>…</a:t>
                </a:r>
                <a:endParaRPr lang="ja-JP" altLang="en-US" sz="1400"/>
              </a:p>
            </p:txBody>
          </p:sp>
          <p:sp>
            <p:nvSpPr>
              <p:cNvPr id="80" name="正方形/長方形 79">
                <a:extLst>
                  <a:ext uri="{FF2B5EF4-FFF2-40B4-BE49-F238E27FC236}">
                    <a16:creationId xmlns:a16="http://schemas.microsoft.com/office/drawing/2014/main" xmlns="" id="{385017F1-3DBA-0D44-BD47-4CA14C496994}"/>
                  </a:ext>
                </a:extLst>
              </p:cNvPr>
              <p:cNvSpPr/>
              <p:nvPr/>
            </p:nvSpPr>
            <p:spPr>
              <a:xfrm>
                <a:off x="860692" y="5317407"/>
                <a:ext cx="1911538" cy="654638"/>
              </a:xfrm>
              <a:prstGeom prst="rect">
                <a:avLst/>
              </a:prstGeom>
              <a:solidFill>
                <a:schemeClr val="accent6">
                  <a:lumMod val="20000"/>
                  <a:lumOff val="80000"/>
                </a:schemeClr>
              </a:solidFill>
              <a:ln>
                <a:solidFill>
                  <a:schemeClr val="accent1"/>
                </a:solidFill>
                <a:headEnd type="none" w="med" len="med"/>
                <a:tailEnd type="none" w="med" len="med"/>
              </a:ln>
            </p:spPr>
            <p:style>
              <a:lnRef idx="1">
                <a:schemeClr val="dk1"/>
              </a:lnRef>
              <a:fillRef idx="2">
                <a:schemeClr val="dk1"/>
              </a:fillRef>
              <a:effectRef idx="1">
                <a:schemeClr val="dk1"/>
              </a:effectRef>
              <a:fontRef idx="minor">
                <a:schemeClr val="dk1"/>
              </a:fontRef>
            </p:style>
            <p:txBody>
              <a:bodyPr rtlCol="0" anchor="ctr" anchorCtr="0"/>
              <a:lstStyle/>
              <a:p>
                <a:r>
                  <a:rPr lang="en-US" altLang="ja-JP" sz="1400">
                    <a:solidFill>
                      <a:srgbClr val="0432FF"/>
                    </a:solidFill>
                  </a:rPr>
                  <a:t>Modification target 2</a:t>
                </a:r>
              </a:p>
              <a:p>
                <a:r>
                  <a:rPr lang="ja-JP" altLang="en-US" sz="1400"/>
                  <a:t>　</a:t>
                </a:r>
                <a:r>
                  <a:rPr lang="en-US" altLang="ja-JP" sz="1400"/>
                  <a:t> 〜</a:t>
                </a:r>
                <a:r>
                  <a:rPr lang="en-US" altLang="ja-JP" sz="1400" err="1"/>
                  <a:t>Change〜to</a:t>
                </a:r>
                <a:r>
                  <a:rPr lang="en-US" altLang="ja-JP" sz="1400"/>
                  <a:t>…</a:t>
                </a:r>
                <a:endParaRPr lang="ja-JP" altLang="en-US" sz="1400"/>
              </a:p>
            </p:txBody>
          </p:sp>
          <p:sp>
            <p:nvSpPr>
              <p:cNvPr id="81" name="テキスト ボックス 80">
                <a:extLst>
                  <a:ext uri="{FF2B5EF4-FFF2-40B4-BE49-F238E27FC236}">
                    <a16:creationId xmlns:a16="http://schemas.microsoft.com/office/drawing/2014/main" xmlns="" id="{ACEE9885-B58A-7947-B6A5-671FB1E2551C}"/>
                  </a:ext>
                </a:extLst>
              </p:cNvPr>
              <p:cNvSpPr txBox="1"/>
              <p:nvPr/>
            </p:nvSpPr>
            <p:spPr>
              <a:xfrm>
                <a:off x="860691" y="4179778"/>
                <a:ext cx="833883" cy="338554"/>
              </a:xfrm>
              <a:prstGeom prst="rect">
                <a:avLst/>
              </a:prstGeom>
              <a:noFill/>
            </p:spPr>
            <p:txBody>
              <a:bodyPr wrap="none" rtlCol="0">
                <a:spAutoFit/>
              </a:bodyPr>
              <a:lstStyle/>
              <a:p>
                <a:r>
                  <a:rPr lang="en-US" altLang="ja-JP" sz="1600"/>
                  <a:t>outputs</a:t>
                </a:r>
                <a:endParaRPr lang="ja-JP" altLang="en-US" sz="1600"/>
              </a:p>
            </p:txBody>
          </p:sp>
          <p:sp>
            <p:nvSpPr>
              <p:cNvPr id="9" name="テキスト ボックス 8">
                <a:extLst>
                  <a:ext uri="{FF2B5EF4-FFF2-40B4-BE49-F238E27FC236}">
                    <a16:creationId xmlns:a16="http://schemas.microsoft.com/office/drawing/2014/main" xmlns="" id="{D4893729-8E76-DD4C-9F44-55F6838EAB18}"/>
                  </a:ext>
                </a:extLst>
              </p:cNvPr>
              <p:cNvSpPr txBox="1"/>
              <p:nvPr/>
            </p:nvSpPr>
            <p:spPr>
              <a:xfrm>
                <a:off x="1564014" y="5972045"/>
                <a:ext cx="300082" cy="369332"/>
              </a:xfrm>
              <a:prstGeom prst="rect">
                <a:avLst/>
              </a:prstGeom>
              <a:noFill/>
            </p:spPr>
            <p:txBody>
              <a:bodyPr wrap="none" rtlCol="0">
                <a:spAutoFit/>
              </a:bodyPr>
              <a:lstStyle/>
              <a:p>
                <a:r>
                  <a:rPr kumimoji="1" lang="ja-JP" altLang="en-US"/>
                  <a:t>：</a:t>
                </a:r>
              </a:p>
            </p:txBody>
          </p:sp>
          <p:sp>
            <p:nvSpPr>
              <p:cNvPr id="91" name="テキスト ボックス 90">
                <a:extLst>
                  <a:ext uri="{FF2B5EF4-FFF2-40B4-BE49-F238E27FC236}">
                    <a16:creationId xmlns:a16="http://schemas.microsoft.com/office/drawing/2014/main" xmlns="" id="{51413FA2-9B38-CF4D-A474-71708374510E}"/>
                  </a:ext>
                </a:extLst>
              </p:cNvPr>
              <p:cNvSpPr txBox="1"/>
              <p:nvPr/>
            </p:nvSpPr>
            <p:spPr>
              <a:xfrm>
                <a:off x="830156" y="3222211"/>
                <a:ext cx="721624" cy="338554"/>
              </a:xfrm>
              <a:prstGeom prst="rect">
                <a:avLst/>
              </a:prstGeom>
              <a:noFill/>
            </p:spPr>
            <p:txBody>
              <a:bodyPr wrap="square">
                <a:spAutoFit/>
              </a:bodyPr>
              <a:lstStyle/>
              <a:p>
                <a:pPr algn="ctr"/>
                <a:r>
                  <a:rPr lang="en-US" altLang="ja-JP" sz="1600"/>
                  <a:t>Input </a:t>
                </a:r>
                <a:endParaRPr lang="ja-JP" altLang="en-US" sz="1600"/>
              </a:p>
            </p:txBody>
          </p:sp>
          <p:sp>
            <p:nvSpPr>
              <p:cNvPr id="19" name="角丸四角形 18">
                <a:extLst>
                  <a:ext uri="{FF2B5EF4-FFF2-40B4-BE49-F238E27FC236}">
                    <a16:creationId xmlns:a16="http://schemas.microsoft.com/office/drawing/2014/main" xmlns="" id="{E78B1CD9-BB26-234D-ADD7-DE06FB1C17F4}"/>
                  </a:ext>
                </a:extLst>
              </p:cNvPr>
              <p:cNvSpPr/>
              <p:nvPr/>
            </p:nvSpPr>
            <p:spPr>
              <a:xfrm>
                <a:off x="5262556" y="3933530"/>
                <a:ext cx="2365828" cy="1204685"/>
              </a:xfrm>
              <a:prstGeom prst="roundRect">
                <a:avLst/>
              </a:prstGeom>
              <a:solidFill>
                <a:schemeClr val="accent5">
                  <a:lumMod val="20000"/>
                  <a:lumOff val="80000"/>
                </a:schemeClr>
              </a:solidFill>
              <a:ln w="28575"/>
            </p:spPr>
            <p:style>
              <a:lnRef idx="1">
                <a:schemeClr val="accent1"/>
              </a:lnRef>
              <a:fillRef idx="3">
                <a:schemeClr val="accent1"/>
              </a:fillRef>
              <a:effectRef idx="2">
                <a:schemeClr val="accent1"/>
              </a:effectRef>
              <a:fontRef idx="minor">
                <a:schemeClr val="lt1"/>
              </a:fontRef>
            </p:style>
            <p:txBody>
              <a:bodyPr rtlCol="0" anchor="ctr"/>
              <a:lstStyle/>
              <a:p>
                <a:pPr algn="ctr"/>
                <a:r>
                  <a:rPr lang="en" altLang="ja-JP" sz="2000">
                    <a:solidFill>
                      <a:schemeClr val="tx1"/>
                    </a:solidFill>
                  </a:rPr>
                  <a:t>Text vectorization</a:t>
                </a:r>
                <a:r>
                  <a:rPr lang="ja-JP" altLang="en" sz="2000">
                    <a:solidFill>
                      <a:schemeClr val="tx1"/>
                    </a:solidFill>
                  </a:rPr>
                  <a:t>＋</a:t>
                </a:r>
                <a:r>
                  <a:rPr lang="en" altLang="ja-JP" sz="2000">
                    <a:solidFill>
                      <a:schemeClr val="tx1"/>
                    </a:solidFill>
                  </a:rPr>
                  <a:t>machine learning</a:t>
                </a:r>
              </a:p>
            </p:txBody>
          </p:sp>
          <p:sp>
            <p:nvSpPr>
              <p:cNvPr id="57" name="矢印: 右 6">
                <a:extLst>
                  <a:ext uri="{FF2B5EF4-FFF2-40B4-BE49-F238E27FC236}">
                    <a16:creationId xmlns:a16="http://schemas.microsoft.com/office/drawing/2014/main" xmlns="" id="{DAA6227A-E259-FD48-A53B-502298D26146}"/>
                  </a:ext>
                </a:extLst>
              </p:cNvPr>
              <p:cNvSpPr/>
              <p:nvPr/>
            </p:nvSpPr>
            <p:spPr>
              <a:xfrm>
                <a:off x="3485668" y="4136450"/>
                <a:ext cx="1538514" cy="618119"/>
              </a:xfrm>
              <a:prstGeom prst="rightArrow">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xmlns="" id="{2A8CC899-C76C-274E-A6B0-CFB3116E3CA7}"/>
                  </a:ext>
                </a:extLst>
              </p:cNvPr>
              <p:cNvSpPr txBox="1"/>
              <p:nvPr/>
            </p:nvSpPr>
            <p:spPr>
              <a:xfrm>
                <a:off x="3622506" y="3727673"/>
                <a:ext cx="1091966" cy="400110"/>
              </a:xfrm>
              <a:prstGeom prst="rect">
                <a:avLst/>
              </a:prstGeom>
              <a:noFill/>
            </p:spPr>
            <p:txBody>
              <a:bodyPr wrap="none" rtlCol="0">
                <a:spAutoFit/>
              </a:bodyPr>
              <a:lstStyle/>
              <a:p>
                <a:r>
                  <a:rPr lang="en-US" altLang="ja-JP" sz="2000"/>
                  <a:t>learning </a:t>
                </a:r>
                <a:endParaRPr kumimoji="1" lang="ja-JP" altLang="en-US" sz="2000"/>
              </a:p>
            </p:txBody>
          </p:sp>
          <p:sp>
            <p:nvSpPr>
              <p:cNvPr id="92" name="テキスト ボックス 91">
                <a:extLst>
                  <a:ext uri="{FF2B5EF4-FFF2-40B4-BE49-F238E27FC236}">
                    <a16:creationId xmlns:a16="http://schemas.microsoft.com/office/drawing/2014/main" xmlns="" id="{919D8147-32E6-F24C-9EC8-47E537D17CFF}"/>
                  </a:ext>
                </a:extLst>
              </p:cNvPr>
              <p:cNvSpPr txBox="1"/>
              <p:nvPr/>
            </p:nvSpPr>
            <p:spPr>
              <a:xfrm>
                <a:off x="558805" y="2906614"/>
                <a:ext cx="2598057" cy="338554"/>
              </a:xfrm>
              <a:prstGeom prst="rect">
                <a:avLst/>
              </a:prstGeom>
              <a:solidFill>
                <a:srgbClr val="FFFF00"/>
              </a:solidFill>
            </p:spPr>
            <p:txBody>
              <a:bodyPr wrap="square">
                <a:spAutoFit/>
              </a:bodyPr>
              <a:lstStyle/>
              <a:p>
                <a:r>
                  <a:rPr lang="en-US" altLang="ja-JP" sz="1600" dirty="0"/>
                  <a:t>C</a:t>
                </a:r>
                <a:r>
                  <a:rPr lang="en" altLang="ja-JP" sz="1600" dirty="0" err="1"/>
                  <a:t>hange</a:t>
                </a:r>
                <a:r>
                  <a:rPr lang="en" altLang="ja-JP" sz="1600" dirty="0"/>
                  <a:t> design specification</a:t>
                </a:r>
                <a:endParaRPr lang="ja-JP" altLang="en-US" sz="1600"/>
              </a:p>
            </p:txBody>
          </p:sp>
        </p:grpSp>
      </p:grpSp>
      <p:grpSp>
        <p:nvGrpSpPr>
          <p:cNvPr id="33" name="グループ化 32">
            <a:extLst>
              <a:ext uri="{FF2B5EF4-FFF2-40B4-BE49-F238E27FC236}">
                <a16:creationId xmlns:a16="http://schemas.microsoft.com/office/drawing/2014/main" xmlns="" id="{FA8E11D3-B186-4992-2103-6A2C086D9937}"/>
              </a:ext>
            </a:extLst>
          </p:cNvPr>
          <p:cNvGrpSpPr/>
          <p:nvPr/>
        </p:nvGrpSpPr>
        <p:grpSpPr>
          <a:xfrm>
            <a:off x="457750" y="1104406"/>
            <a:ext cx="11246121" cy="5632950"/>
            <a:chOff x="328933" y="933017"/>
            <a:chExt cx="11246121" cy="5632950"/>
          </a:xfrm>
        </p:grpSpPr>
        <p:grpSp>
          <p:nvGrpSpPr>
            <p:cNvPr id="29" name="グループ化 28">
              <a:extLst>
                <a:ext uri="{FF2B5EF4-FFF2-40B4-BE49-F238E27FC236}">
                  <a16:creationId xmlns:a16="http://schemas.microsoft.com/office/drawing/2014/main" xmlns="" id="{C6049E18-2B93-78B3-EF45-493FC45D2C10}"/>
                </a:ext>
              </a:extLst>
            </p:cNvPr>
            <p:cNvGrpSpPr/>
            <p:nvPr/>
          </p:nvGrpSpPr>
          <p:grpSpPr>
            <a:xfrm>
              <a:off x="328933" y="933017"/>
              <a:ext cx="10580990" cy="4030994"/>
              <a:chOff x="328933" y="926978"/>
              <a:chExt cx="10580990" cy="4030994"/>
            </a:xfrm>
          </p:grpSpPr>
          <p:sp>
            <p:nvSpPr>
              <p:cNvPr id="6" name="正方形/長方形 5">
                <a:extLst>
                  <a:ext uri="{FF2B5EF4-FFF2-40B4-BE49-F238E27FC236}">
                    <a16:creationId xmlns:a16="http://schemas.microsoft.com/office/drawing/2014/main" xmlns="" id="{D271749F-353E-506F-3333-C4C5AB750BE5}"/>
                  </a:ext>
                </a:extLst>
              </p:cNvPr>
              <p:cNvSpPr/>
              <p:nvPr/>
            </p:nvSpPr>
            <p:spPr>
              <a:xfrm>
                <a:off x="328933" y="926978"/>
                <a:ext cx="8539109" cy="1078259"/>
              </a:xfrm>
              <a:prstGeom prst="rect">
                <a:avLst/>
              </a:prstGeom>
              <a:noFill/>
              <a:ln>
                <a:noFill/>
              </a:ln>
            </p:spPr>
            <p:style>
              <a:lnRef idx="2">
                <a:schemeClr val="accent2"/>
              </a:lnRef>
              <a:fillRef idx="1">
                <a:schemeClr val="lt1"/>
              </a:fillRef>
              <a:effectRef idx="0">
                <a:schemeClr val="accent2"/>
              </a:effectRef>
              <a:fontRef idx="minor">
                <a:schemeClr val="dk1"/>
              </a:fontRef>
            </p:style>
            <p:txBody>
              <a:bodyPr rtlCol="0" anchor="ctr"/>
              <a:lstStyle/>
              <a:p>
                <a:pPr marL="342900" indent="-342900">
                  <a:buFont typeface="Arial" panose="020B0604020202020204" pitchFamily="34" charset="0"/>
                  <a:buChar char="•"/>
                </a:pPr>
                <a:r>
                  <a:rPr kumimoji="1" lang="en" altLang="ja-JP" sz="2000" dirty="0">
                    <a:solidFill>
                      <a:schemeClr val="bg1">
                        <a:lumMod val="65000"/>
                      </a:schemeClr>
                    </a:solidFill>
                  </a:rPr>
                  <a:t>To learn from a large number of change histories from past projects, and</a:t>
                </a:r>
              </a:p>
              <a:p>
                <a:pPr marL="342900" indent="-342900">
                  <a:buFont typeface="Arial" panose="020B0604020202020204" pitchFamily="34" charset="0"/>
                  <a:buChar char="•"/>
                </a:pPr>
                <a:r>
                  <a:rPr lang="en-US" altLang="ja-JP" sz="2000" dirty="0"/>
                  <a:t>To create modification candidates from a change request. </a:t>
                </a:r>
                <a:endParaRPr kumimoji="1" lang="ja-JP" altLang="en-US" sz="2000"/>
              </a:p>
            </p:txBody>
          </p:sp>
          <p:grpSp>
            <p:nvGrpSpPr>
              <p:cNvPr id="27" name="グループ化 26">
                <a:extLst>
                  <a:ext uri="{FF2B5EF4-FFF2-40B4-BE49-F238E27FC236}">
                    <a16:creationId xmlns:a16="http://schemas.microsoft.com/office/drawing/2014/main" xmlns="" id="{28496B35-51C7-EFFA-C92D-AC8528D3CA1C}"/>
                  </a:ext>
                </a:extLst>
              </p:cNvPr>
              <p:cNvGrpSpPr/>
              <p:nvPr/>
            </p:nvGrpSpPr>
            <p:grpSpPr>
              <a:xfrm>
                <a:off x="1569786" y="1772854"/>
                <a:ext cx="9340137" cy="3185118"/>
                <a:chOff x="2976885" y="2359660"/>
                <a:chExt cx="9340137" cy="3185118"/>
              </a:xfrm>
            </p:grpSpPr>
            <p:grpSp>
              <p:nvGrpSpPr>
                <p:cNvPr id="26" name="グループ化 25">
                  <a:extLst>
                    <a:ext uri="{FF2B5EF4-FFF2-40B4-BE49-F238E27FC236}">
                      <a16:creationId xmlns:a16="http://schemas.microsoft.com/office/drawing/2014/main" xmlns="" id="{06232FDD-B87D-BB22-A88C-D685DCEA2615}"/>
                    </a:ext>
                  </a:extLst>
                </p:cNvPr>
                <p:cNvGrpSpPr/>
                <p:nvPr/>
              </p:nvGrpSpPr>
              <p:grpSpPr>
                <a:xfrm>
                  <a:off x="2976885" y="3416893"/>
                  <a:ext cx="2643217" cy="1516751"/>
                  <a:chOff x="2976885" y="3416893"/>
                  <a:chExt cx="2643217" cy="1516751"/>
                </a:xfrm>
              </p:grpSpPr>
              <p:sp>
                <p:nvSpPr>
                  <p:cNvPr id="7" name="正方形/長方形 6">
                    <a:extLst>
                      <a:ext uri="{FF2B5EF4-FFF2-40B4-BE49-F238E27FC236}">
                        <a16:creationId xmlns:a16="http://schemas.microsoft.com/office/drawing/2014/main" xmlns="" id="{4F639EF1-07A7-C2CC-01AE-A2D16B75D6D9}"/>
                      </a:ext>
                    </a:extLst>
                  </p:cNvPr>
                  <p:cNvSpPr/>
                  <p:nvPr/>
                </p:nvSpPr>
                <p:spPr>
                  <a:xfrm>
                    <a:off x="2976885" y="3774134"/>
                    <a:ext cx="2627086" cy="115951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xmlns="" id="{BF37E39A-B243-3CB2-A556-7663E0FCF3D6}"/>
                      </a:ext>
                    </a:extLst>
                  </p:cNvPr>
                  <p:cNvSpPr txBox="1"/>
                  <p:nvPr/>
                </p:nvSpPr>
                <p:spPr>
                  <a:xfrm>
                    <a:off x="3140904" y="3725580"/>
                    <a:ext cx="2432357" cy="707886"/>
                  </a:xfrm>
                  <a:prstGeom prst="rect">
                    <a:avLst/>
                  </a:prstGeom>
                  <a:noFill/>
                </p:spPr>
                <p:txBody>
                  <a:bodyPr wrap="square" rtlCol="0">
                    <a:spAutoFit/>
                  </a:bodyPr>
                  <a:lstStyle/>
                  <a:p>
                    <a:r>
                      <a:rPr lang="en-US" altLang="ja-JP" sz="2000"/>
                      <a:t>Change Request</a:t>
                    </a:r>
                    <a:r>
                      <a:rPr lang="ja-JP" altLang="en-US" sz="2000"/>
                      <a:t>（</a:t>
                    </a:r>
                    <a:r>
                      <a:rPr lang="en-US" altLang="ja-JP" sz="2000"/>
                      <a:t>Japanese)</a:t>
                    </a:r>
                    <a:endParaRPr kumimoji="1" lang="ja-JP" altLang="en-US" sz="2000"/>
                  </a:p>
                </p:txBody>
              </p:sp>
              <p:sp>
                <p:nvSpPr>
                  <p:cNvPr id="11" name="テキスト ボックス 10">
                    <a:extLst>
                      <a:ext uri="{FF2B5EF4-FFF2-40B4-BE49-F238E27FC236}">
                        <a16:creationId xmlns:a16="http://schemas.microsoft.com/office/drawing/2014/main" xmlns="" id="{58D913D2-617A-ED2F-E8FC-AA838DF966F9}"/>
                      </a:ext>
                    </a:extLst>
                  </p:cNvPr>
                  <p:cNvSpPr txBox="1"/>
                  <p:nvPr/>
                </p:nvSpPr>
                <p:spPr>
                  <a:xfrm>
                    <a:off x="3030934" y="4338378"/>
                    <a:ext cx="2589168" cy="523220"/>
                  </a:xfrm>
                  <a:prstGeom prst="rect">
                    <a:avLst/>
                  </a:prstGeom>
                  <a:noFill/>
                </p:spPr>
                <p:txBody>
                  <a:bodyPr wrap="square" rtlCol="0">
                    <a:spAutoFit/>
                  </a:bodyPr>
                  <a:lstStyle/>
                  <a:p>
                    <a:r>
                      <a:rPr kumimoji="1" lang="en" altLang="ja-JP" sz="1400">
                        <a:solidFill>
                          <a:srgbClr val="FF0000"/>
                        </a:solidFill>
                      </a:rPr>
                      <a:t>Request are between 20 and 400 characters in Japanese text.</a:t>
                    </a:r>
                    <a:endParaRPr kumimoji="1" lang="ja-JP" altLang="en-US" sz="1600">
                      <a:solidFill>
                        <a:srgbClr val="FF0000"/>
                      </a:solidFill>
                    </a:endParaRPr>
                  </a:p>
                </p:txBody>
              </p:sp>
              <p:sp>
                <p:nvSpPr>
                  <p:cNvPr id="17" name="テキスト ボックス 16">
                    <a:extLst>
                      <a:ext uri="{FF2B5EF4-FFF2-40B4-BE49-F238E27FC236}">
                        <a16:creationId xmlns:a16="http://schemas.microsoft.com/office/drawing/2014/main" xmlns="" id="{BB918593-CA6D-BB0F-0C0C-FF10CA3AC109}"/>
                      </a:ext>
                    </a:extLst>
                  </p:cNvPr>
                  <p:cNvSpPr txBox="1"/>
                  <p:nvPr/>
                </p:nvSpPr>
                <p:spPr>
                  <a:xfrm>
                    <a:off x="3004162" y="3416893"/>
                    <a:ext cx="2395656" cy="400110"/>
                  </a:xfrm>
                  <a:prstGeom prst="rect">
                    <a:avLst/>
                  </a:prstGeom>
                  <a:noFill/>
                </p:spPr>
                <p:txBody>
                  <a:bodyPr wrap="none" rtlCol="0">
                    <a:spAutoFit/>
                  </a:bodyPr>
                  <a:lstStyle/>
                  <a:p>
                    <a:r>
                      <a:rPr kumimoji="1" lang="en-US" altLang="ja-JP" sz="2000">
                        <a:solidFill>
                          <a:srgbClr val="0432FF"/>
                        </a:solidFill>
                      </a:rPr>
                      <a:t>New</a:t>
                    </a:r>
                    <a:r>
                      <a:rPr lang="ja-JP" altLang="en-US" sz="2000">
                        <a:solidFill>
                          <a:srgbClr val="0432FF"/>
                        </a:solidFill>
                      </a:rPr>
                      <a:t> </a:t>
                    </a:r>
                    <a:r>
                      <a:rPr kumimoji="1" lang="en-US" altLang="ja-JP" sz="2000">
                        <a:solidFill>
                          <a:srgbClr val="0432FF"/>
                        </a:solidFill>
                      </a:rPr>
                      <a:t>Change Request</a:t>
                    </a:r>
                    <a:endParaRPr kumimoji="1" lang="ja-JP" altLang="en-US" sz="2000">
                      <a:solidFill>
                        <a:srgbClr val="0432FF"/>
                      </a:solidFill>
                    </a:endParaRPr>
                  </a:p>
                </p:txBody>
              </p:sp>
            </p:grpSp>
            <p:grpSp>
              <p:nvGrpSpPr>
                <p:cNvPr id="24" name="グループ化 23">
                  <a:extLst>
                    <a:ext uri="{FF2B5EF4-FFF2-40B4-BE49-F238E27FC236}">
                      <a16:creationId xmlns:a16="http://schemas.microsoft.com/office/drawing/2014/main" xmlns="" id="{08E736F1-7654-73D7-5072-8C1DA4279687}"/>
                    </a:ext>
                  </a:extLst>
                </p:cNvPr>
                <p:cNvGrpSpPr/>
                <p:nvPr/>
              </p:nvGrpSpPr>
              <p:grpSpPr>
                <a:xfrm>
                  <a:off x="5765791" y="2359660"/>
                  <a:ext cx="6551231" cy="3185118"/>
                  <a:chOff x="4442809" y="1890555"/>
                  <a:chExt cx="6551231" cy="3185118"/>
                </a:xfrm>
              </p:grpSpPr>
              <p:sp>
                <p:nvSpPr>
                  <p:cNvPr id="13" name="テキスト ボックス 12">
                    <a:extLst>
                      <a:ext uri="{FF2B5EF4-FFF2-40B4-BE49-F238E27FC236}">
                        <a16:creationId xmlns:a16="http://schemas.microsoft.com/office/drawing/2014/main" xmlns="" id="{96FBC1B0-1507-6ADF-13A5-D688199C0653}"/>
                      </a:ext>
                    </a:extLst>
                  </p:cNvPr>
                  <p:cNvSpPr txBox="1"/>
                  <p:nvPr/>
                </p:nvSpPr>
                <p:spPr>
                  <a:xfrm>
                    <a:off x="4442809" y="3101604"/>
                    <a:ext cx="684803" cy="369332"/>
                  </a:xfrm>
                  <a:prstGeom prst="rect">
                    <a:avLst/>
                  </a:prstGeom>
                  <a:noFill/>
                </p:spPr>
                <p:txBody>
                  <a:bodyPr wrap="none" rtlCol="0">
                    <a:spAutoFit/>
                  </a:bodyPr>
                  <a:lstStyle/>
                  <a:p>
                    <a:r>
                      <a:rPr lang="en-US" altLang="ja-JP"/>
                      <a:t>Input</a:t>
                    </a:r>
                    <a:endParaRPr kumimoji="1" lang="ja-JP" altLang="en-US"/>
                  </a:p>
                </p:txBody>
              </p:sp>
              <p:sp>
                <p:nvSpPr>
                  <p:cNvPr id="21" name="矢印: 右 8">
                    <a:extLst>
                      <a:ext uri="{FF2B5EF4-FFF2-40B4-BE49-F238E27FC236}">
                        <a16:creationId xmlns:a16="http://schemas.microsoft.com/office/drawing/2014/main" xmlns="" id="{2B8DF207-2C18-3AD3-34D2-06C69A25B48E}"/>
                      </a:ext>
                    </a:extLst>
                  </p:cNvPr>
                  <p:cNvSpPr/>
                  <p:nvPr/>
                </p:nvSpPr>
                <p:spPr>
                  <a:xfrm>
                    <a:off x="4535494" y="3438567"/>
                    <a:ext cx="623666" cy="603605"/>
                  </a:xfrm>
                  <a:prstGeom prst="rightArrow">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矢印: 右 8">
                    <a:extLst>
                      <a:ext uri="{FF2B5EF4-FFF2-40B4-BE49-F238E27FC236}">
                        <a16:creationId xmlns:a16="http://schemas.microsoft.com/office/drawing/2014/main" xmlns="" id="{2A2BDFF3-EA06-92C4-F6E8-C16F8A0CDC66}"/>
                      </a:ext>
                    </a:extLst>
                  </p:cNvPr>
                  <p:cNvSpPr/>
                  <p:nvPr/>
                </p:nvSpPr>
                <p:spPr>
                  <a:xfrm>
                    <a:off x="7878467" y="3470085"/>
                    <a:ext cx="623666" cy="603605"/>
                  </a:xfrm>
                  <a:prstGeom prst="rightArrow">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 name="フローチャート: 処理 4">
                    <a:extLst>
                      <a:ext uri="{FF2B5EF4-FFF2-40B4-BE49-F238E27FC236}">
                        <a16:creationId xmlns:a16="http://schemas.microsoft.com/office/drawing/2014/main" xmlns="" id="{A7B72A2A-0483-632B-F59F-6EB25BAAA6C8}"/>
                      </a:ext>
                    </a:extLst>
                  </p:cNvPr>
                  <p:cNvSpPr/>
                  <p:nvPr/>
                </p:nvSpPr>
                <p:spPr>
                  <a:xfrm>
                    <a:off x="8638886" y="2599417"/>
                    <a:ext cx="1991738" cy="2476256"/>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sz="1200"/>
                  </a:p>
                </p:txBody>
              </p:sp>
              <p:sp>
                <p:nvSpPr>
                  <p:cNvPr id="10" name="テキスト ボックス 9">
                    <a:extLst>
                      <a:ext uri="{FF2B5EF4-FFF2-40B4-BE49-F238E27FC236}">
                        <a16:creationId xmlns:a16="http://schemas.microsoft.com/office/drawing/2014/main" xmlns="" id="{17CE8992-7862-5104-F9B5-14E4496C0A7F}"/>
                      </a:ext>
                    </a:extLst>
                  </p:cNvPr>
                  <p:cNvSpPr txBox="1"/>
                  <p:nvPr/>
                </p:nvSpPr>
                <p:spPr>
                  <a:xfrm>
                    <a:off x="8110049" y="1890555"/>
                    <a:ext cx="2883991" cy="707886"/>
                  </a:xfrm>
                  <a:prstGeom prst="rect">
                    <a:avLst/>
                  </a:prstGeom>
                  <a:noFill/>
                </p:spPr>
                <p:txBody>
                  <a:bodyPr wrap="square" rtlCol="0">
                    <a:spAutoFit/>
                  </a:bodyPr>
                  <a:lstStyle/>
                  <a:p>
                    <a:pPr algn="ctr"/>
                    <a:r>
                      <a:rPr lang="en-US" altLang="ja-JP" sz="2000">
                        <a:solidFill>
                          <a:srgbClr val="0432FF"/>
                        </a:solidFill>
                      </a:rPr>
                      <a:t>List of modification candidates</a:t>
                    </a:r>
                    <a:endParaRPr lang="ja-JP" altLang="en-US" sz="2000">
                      <a:solidFill>
                        <a:srgbClr val="0432FF"/>
                      </a:solidFill>
                    </a:endParaRPr>
                  </a:p>
                </p:txBody>
              </p:sp>
              <p:cxnSp>
                <p:nvCxnSpPr>
                  <p:cNvPr id="12" name="直線矢印コネクタ 11">
                    <a:extLst>
                      <a:ext uri="{FF2B5EF4-FFF2-40B4-BE49-F238E27FC236}">
                        <a16:creationId xmlns:a16="http://schemas.microsoft.com/office/drawing/2014/main" xmlns="" id="{BD5447CB-05F9-49E1-1277-857DC51FB922}"/>
                      </a:ext>
                    </a:extLst>
                  </p:cNvPr>
                  <p:cNvCxnSpPr/>
                  <p:nvPr/>
                </p:nvCxnSpPr>
                <p:spPr>
                  <a:xfrm>
                    <a:off x="10853717" y="2668138"/>
                    <a:ext cx="0" cy="184115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 name="テキスト ボックス 13">
                    <a:extLst>
                      <a:ext uri="{FF2B5EF4-FFF2-40B4-BE49-F238E27FC236}">
                        <a16:creationId xmlns:a16="http://schemas.microsoft.com/office/drawing/2014/main" xmlns="" id="{BBF9873C-0F5B-19C8-37BF-50299C866769}"/>
                      </a:ext>
                    </a:extLst>
                  </p:cNvPr>
                  <p:cNvSpPr txBox="1"/>
                  <p:nvPr/>
                </p:nvSpPr>
                <p:spPr>
                  <a:xfrm>
                    <a:off x="7731757" y="3179242"/>
                    <a:ext cx="856325" cy="369332"/>
                  </a:xfrm>
                  <a:prstGeom prst="rect">
                    <a:avLst/>
                  </a:prstGeom>
                  <a:noFill/>
                </p:spPr>
                <p:txBody>
                  <a:bodyPr wrap="none" rtlCol="0">
                    <a:spAutoFit/>
                  </a:bodyPr>
                  <a:lstStyle/>
                  <a:p>
                    <a:r>
                      <a:rPr lang="en-US" altLang="ja-JP"/>
                      <a:t>Output</a:t>
                    </a:r>
                    <a:endParaRPr kumimoji="1" lang="ja-JP" altLang="en-US"/>
                  </a:p>
                </p:txBody>
              </p:sp>
              <p:sp>
                <p:nvSpPr>
                  <p:cNvPr id="16" name="テキスト ボックス 15">
                    <a:extLst>
                      <a:ext uri="{FF2B5EF4-FFF2-40B4-BE49-F238E27FC236}">
                        <a16:creationId xmlns:a16="http://schemas.microsoft.com/office/drawing/2014/main" xmlns="" id="{A9769238-9C3B-94A0-B805-4CDAC17AC784}"/>
                      </a:ext>
                    </a:extLst>
                  </p:cNvPr>
                  <p:cNvSpPr txBox="1"/>
                  <p:nvPr/>
                </p:nvSpPr>
                <p:spPr>
                  <a:xfrm>
                    <a:off x="8691489" y="2668138"/>
                    <a:ext cx="1721112" cy="1200329"/>
                  </a:xfrm>
                  <a:prstGeom prst="rect">
                    <a:avLst/>
                  </a:prstGeom>
                  <a:noFill/>
                </p:spPr>
                <p:txBody>
                  <a:bodyPr wrap="none" rtlCol="0">
                    <a:spAutoFit/>
                  </a:bodyPr>
                  <a:lstStyle/>
                  <a:p>
                    <a:r>
                      <a:rPr kumimoji="1" lang="en-US" altLang="ja-JP"/>
                      <a:t>1 </a:t>
                    </a:r>
                    <a:r>
                      <a:rPr lang="en-US" altLang="ja-JP"/>
                      <a:t>component</a:t>
                    </a:r>
                    <a:r>
                      <a:rPr lang="ja-JP" altLang="en-US"/>
                      <a:t> </a:t>
                    </a:r>
                    <a:r>
                      <a:rPr lang="en-US" altLang="ja-JP"/>
                      <a:t>5</a:t>
                    </a:r>
                  </a:p>
                  <a:p>
                    <a:r>
                      <a:rPr kumimoji="1" lang="en-US" altLang="ja-JP"/>
                      <a:t>2 </a:t>
                    </a:r>
                    <a:r>
                      <a:rPr lang="en-US" altLang="ja-JP"/>
                      <a:t>component</a:t>
                    </a:r>
                    <a:r>
                      <a:rPr lang="ja-JP" altLang="en-US"/>
                      <a:t> </a:t>
                    </a:r>
                    <a:r>
                      <a:rPr kumimoji="1" lang="en-US" altLang="ja-JP"/>
                      <a:t>3</a:t>
                    </a:r>
                  </a:p>
                  <a:p>
                    <a:r>
                      <a:rPr lang="en-US" altLang="ja-JP"/>
                      <a:t>3 component 28</a:t>
                    </a:r>
                  </a:p>
                  <a:p>
                    <a:r>
                      <a:rPr kumimoji="1" lang="en-US" altLang="ja-JP"/>
                      <a:t>                :</a:t>
                    </a:r>
                    <a:endParaRPr kumimoji="1" lang="ja-JP" altLang="en-US"/>
                  </a:p>
                </p:txBody>
              </p:sp>
              <p:sp>
                <p:nvSpPr>
                  <p:cNvPr id="22" name="角丸四角形 21">
                    <a:extLst>
                      <a:ext uri="{FF2B5EF4-FFF2-40B4-BE49-F238E27FC236}">
                        <a16:creationId xmlns:a16="http://schemas.microsoft.com/office/drawing/2014/main" xmlns="" id="{D3D254E6-BEC6-0FC0-0067-858D4AEAD6EB}"/>
                      </a:ext>
                    </a:extLst>
                  </p:cNvPr>
                  <p:cNvSpPr/>
                  <p:nvPr/>
                </p:nvSpPr>
                <p:spPr>
                  <a:xfrm>
                    <a:off x="5315125" y="3209195"/>
                    <a:ext cx="2365828" cy="1204685"/>
                  </a:xfrm>
                  <a:prstGeom prst="roundRect">
                    <a:avLst/>
                  </a:prstGeom>
                  <a:solidFill>
                    <a:schemeClr val="accent5">
                      <a:lumMod val="20000"/>
                      <a:lumOff val="80000"/>
                    </a:schemeClr>
                  </a:solidFill>
                  <a:ln w="28575"/>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000">
                        <a:solidFill>
                          <a:schemeClr val="tx1"/>
                        </a:solidFill>
                      </a:rPr>
                      <a:t>Text vectorization</a:t>
                    </a:r>
                    <a:r>
                      <a:rPr lang="ja-JP" altLang="en-US" sz="2000">
                        <a:solidFill>
                          <a:schemeClr val="tx1"/>
                        </a:solidFill>
                      </a:rPr>
                      <a:t>＋</a:t>
                    </a:r>
                    <a:r>
                      <a:rPr lang="en-US" altLang="ja-JP" sz="2000">
                        <a:solidFill>
                          <a:schemeClr val="tx1"/>
                        </a:solidFill>
                      </a:rPr>
                      <a:t>machine learning</a:t>
                    </a:r>
                    <a:endParaRPr lang="ja-JP" altLang="en-US" sz="2000">
                      <a:solidFill>
                        <a:schemeClr val="tx1"/>
                      </a:solidFill>
                    </a:endParaRPr>
                  </a:p>
                </p:txBody>
              </p:sp>
            </p:grpSp>
          </p:grpSp>
        </p:grpSp>
        <p:sp>
          <p:nvSpPr>
            <p:cNvPr id="32" name="角丸四角形 31">
              <a:extLst>
                <a:ext uri="{FF2B5EF4-FFF2-40B4-BE49-F238E27FC236}">
                  <a16:creationId xmlns:a16="http://schemas.microsoft.com/office/drawing/2014/main" xmlns="" id="{F348E85E-A627-D481-820F-DB66B62DCED2}"/>
                </a:ext>
              </a:extLst>
            </p:cNvPr>
            <p:cNvSpPr/>
            <p:nvPr/>
          </p:nvSpPr>
          <p:spPr>
            <a:xfrm>
              <a:off x="5583368" y="5247811"/>
              <a:ext cx="5991686" cy="131815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285750" indent="-285750">
                <a:buFont typeface="Arial" panose="020B0604020202020204" pitchFamily="34" charset="0"/>
                <a:buChar char="•"/>
              </a:pPr>
              <a:r>
                <a:rPr lang="en-US" altLang="ja-JP" sz="2400" dirty="0"/>
                <a:t>Not necessary to establish links in advance</a:t>
              </a:r>
              <a:endParaRPr kumimoji="1" lang="en-US" altLang="ja-JP" sz="2400" dirty="0"/>
            </a:p>
            <a:p>
              <a:pPr marL="285750" indent="-285750">
                <a:buFont typeface="Arial" panose="020B0604020202020204" pitchFamily="34" charset="0"/>
                <a:buChar char="•"/>
              </a:pPr>
              <a:r>
                <a:rPr lang="en-US" altLang="ja-JP" sz="2400" dirty="0"/>
                <a:t>Applicable to new change requests</a:t>
              </a:r>
            </a:p>
            <a:p>
              <a:pPr marL="285750" indent="-285750">
                <a:buFont typeface="Arial" panose="020B0604020202020204" pitchFamily="34" charset="0"/>
                <a:buChar char="•"/>
              </a:pPr>
              <a:r>
                <a:rPr lang="en-US" altLang="ja-JP" sz="2400" dirty="0"/>
                <a:t>Create modification candidates directly </a:t>
              </a:r>
              <a:endParaRPr kumimoji="1" lang="ja-JP" altLang="en-US" sz="2400"/>
            </a:p>
          </p:txBody>
        </p:sp>
      </p:grpSp>
      <p:sp>
        <p:nvSpPr>
          <p:cNvPr id="23" name="テキスト ボックス 22">
            <a:extLst>
              <a:ext uri="{FF2B5EF4-FFF2-40B4-BE49-F238E27FC236}">
                <a16:creationId xmlns:a16="http://schemas.microsoft.com/office/drawing/2014/main" xmlns="" id="{22970FF2-1760-E7CD-DDE2-71EB0E8B2A7F}"/>
              </a:ext>
            </a:extLst>
          </p:cNvPr>
          <p:cNvSpPr txBox="1"/>
          <p:nvPr/>
        </p:nvSpPr>
        <p:spPr>
          <a:xfrm>
            <a:off x="548385" y="945100"/>
            <a:ext cx="5009405" cy="400110"/>
          </a:xfrm>
          <a:prstGeom prst="rect">
            <a:avLst/>
          </a:prstGeom>
          <a:noFill/>
        </p:spPr>
        <p:txBody>
          <a:bodyPr wrap="square" rtlCol="0">
            <a:spAutoFit/>
          </a:bodyPr>
          <a:lstStyle/>
          <a:p>
            <a:r>
              <a:rPr kumimoji="1" lang="en-US" altLang="ja-JP" sz="2000" dirty="0"/>
              <a:t>Our</a:t>
            </a:r>
            <a:r>
              <a:rPr lang="ja-JP" altLang="en-US" sz="2000"/>
              <a:t> </a:t>
            </a:r>
            <a:r>
              <a:rPr lang="en-US" altLang="ja-JP" sz="2000" dirty="0"/>
              <a:t>method</a:t>
            </a:r>
            <a:r>
              <a:rPr lang="ja-JP" altLang="en-US" sz="2000"/>
              <a:t> </a:t>
            </a:r>
            <a:r>
              <a:rPr lang="en-US" altLang="ja-JP" sz="2000" dirty="0"/>
              <a:t>is:</a:t>
            </a:r>
            <a:endParaRPr kumimoji="1" lang="ja-JP" altLang="en-US" sz="2000"/>
          </a:p>
        </p:txBody>
      </p:sp>
      <p:sp>
        <p:nvSpPr>
          <p:cNvPr id="25" name="テキスト ボックス 24">
            <a:extLst>
              <a:ext uri="{FF2B5EF4-FFF2-40B4-BE49-F238E27FC236}">
                <a16:creationId xmlns:a16="http://schemas.microsoft.com/office/drawing/2014/main" xmlns="" id="{920A075F-3CB7-319A-3992-615C6ABE593B}"/>
              </a:ext>
            </a:extLst>
          </p:cNvPr>
          <p:cNvSpPr txBox="1"/>
          <p:nvPr/>
        </p:nvSpPr>
        <p:spPr>
          <a:xfrm>
            <a:off x="5946394" y="5029998"/>
            <a:ext cx="2598057" cy="400110"/>
          </a:xfrm>
          <a:prstGeom prst="rect">
            <a:avLst/>
          </a:prstGeom>
          <a:solidFill>
            <a:schemeClr val="accent5">
              <a:lumMod val="20000"/>
              <a:lumOff val="80000"/>
            </a:schemeClr>
          </a:solidFill>
        </p:spPr>
        <p:txBody>
          <a:bodyPr wrap="square" rtlCol="0">
            <a:spAutoFit/>
          </a:bodyPr>
          <a:lstStyle/>
          <a:p>
            <a:r>
              <a:rPr kumimoji="1" lang="en-US" altLang="ja-JP" sz="2000"/>
              <a:t>Problems to be solved</a:t>
            </a:r>
            <a:endParaRPr kumimoji="1" lang="ja-JP" altLang="en-US" sz="2000"/>
          </a:p>
        </p:txBody>
      </p:sp>
    </p:spTree>
    <p:extLst>
      <p:ext uri="{BB962C8B-B14F-4D97-AF65-F5344CB8AC3E}">
        <p14:creationId xmlns:p14="http://schemas.microsoft.com/office/powerpoint/2010/main" val="1856406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nodeType="clickEffect">
                                  <p:stCondLst>
                                    <p:cond delay="0"/>
                                  </p:stCondLst>
                                  <p:childTnLst>
                                    <p:animEffect transition="out" filter="barn(inVertical)">
                                      <p:cBhvr>
                                        <p:cTn id="6" dur="500"/>
                                        <p:tgtEl>
                                          <p:spTgt spid="30"/>
                                        </p:tgtEl>
                                      </p:cBhvr>
                                    </p:animEffect>
                                    <p:set>
                                      <p:cBhvr>
                                        <p:cTn id="7" dur="1" fill="hold">
                                          <p:stCondLst>
                                            <p:cond delay="499"/>
                                          </p:stCondLst>
                                        </p:cTn>
                                        <p:tgtEl>
                                          <p:spTgt spid="30"/>
                                        </p:tgtEl>
                                        <p:attrNameLst>
                                          <p:attrName>style.visibility</p:attrName>
                                        </p:attrNameLst>
                                      </p:cBhvr>
                                      <p:to>
                                        <p:strVal val="hidden"/>
                                      </p:to>
                                    </p:set>
                                  </p:childTnLst>
                                </p:cTn>
                              </p:par>
                              <p:par>
                                <p:cTn id="8" presetID="16" presetClass="entr" presetSubtype="21" fill="hold"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barn(inVertical)">
                                      <p:cBhvr>
                                        <p:cTn id="10" dur="500"/>
                                        <p:tgtEl>
                                          <p:spTgt spid="33"/>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barn(inVertical)">
                                      <p:cBhvr>
                                        <p:cTn id="1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044BD987-2888-1348-B214-BB8747314F80}"/>
              </a:ext>
            </a:extLst>
          </p:cNvPr>
          <p:cNvSpPr>
            <a:spLocks noGrp="1"/>
          </p:cNvSpPr>
          <p:nvPr>
            <p:ph type="title"/>
          </p:nvPr>
        </p:nvSpPr>
        <p:spPr>
          <a:xfrm>
            <a:off x="397348" y="56841"/>
            <a:ext cx="8713298" cy="787695"/>
          </a:xfrm>
        </p:spPr>
        <p:txBody>
          <a:bodyPr>
            <a:normAutofit/>
          </a:bodyPr>
          <a:lstStyle/>
          <a:p>
            <a:r>
              <a:rPr lang="en" altLang="ja-JP" dirty="0">
                <a:cs typeface="Arial"/>
              </a:rPr>
              <a:t>Proposed method: composition of the algorithm</a:t>
            </a:r>
            <a:endParaRPr kumimoji="1" lang="ja-JP" altLang="en-US"/>
          </a:p>
        </p:txBody>
      </p:sp>
      <p:sp>
        <p:nvSpPr>
          <p:cNvPr id="35" name="スライド番号プレースホルダー 3">
            <a:extLst>
              <a:ext uri="{FF2B5EF4-FFF2-40B4-BE49-F238E27FC236}">
                <a16:creationId xmlns:a16="http://schemas.microsoft.com/office/drawing/2014/main" xmlns="" id="{65ECA491-2EFE-4F4C-A4D3-9AAA6102EEBE}"/>
              </a:ext>
            </a:extLst>
          </p:cNvPr>
          <p:cNvSpPr>
            <a:spLocks noGrp="1"/>
          </p:cNvSpPr>
          <p:nvPr>
            <p:ph type="sldNum" sz="quarter" idx="12"/>
          </p:nvPr>
        </p:nvSpPr>
        <p:spPr>
          <a:xfrm>
            <a:off x="10058114" y="6492875"/>
            <a:ext cx="2133600" cy="365125"/>
          </a:xfrm>
        </p:spPr>
        <p:txBody>
          <a:bodyPr/>
          <a:lstStyle/>
          <a:p>
            <a:fld id="{F9BA76D3-88A3-DA45-AE06-80407E9C01DD}" type="slidenum">
              <a:rPr kumimoji="1" lang="ja-JP" altLang="en-US" smtClean="0"/>
              <a:t>6</a:t>
            </a:fld>
            <a:endParaRPr kumimoji="1" lang="ja-JP" altLang="en-US"/>
          </a:p>
        </p:txBody>
      </p:sp>
      <p:grpSp>
        <p:nvGrpSpPr>
          <p:cNvPr id="13" name="グループ化 12">
            <a:extLst>
              <a:ext uri="{FF2B5EF4-FFF2-40B4-BE49-F238E27FC236}">
                <a16:creationId xmlns:a16="http://schemas.microsoft.com/office/drawing/2014/main" xmlns="" id="{07427707-BF0C-0C47-92CB-DA937E7A369B}"/>
              </a:ext>
            </a:extLst>
          </p:cNvPr>
          <p:cNvGrpSpPr/>
          <p:nvPr/>
        </p:nvGrpSpPr>
        <p:grpSpPr>
          <a:xfrm>
            <a:off x="1717284" y="1108261"/>
            <a:ext cx="8972695" cy="5317254"/>
            <a:chOff x="1769971" y="1589688"/>
            <a:chExt cx="8849220" cy="5229970"/>
          </a:xfrm>
        </p:grpSpPr>
        <p:grpSp>
          <p:nvGrpSpPr>
            <p:cNvPr id="67" name="グループ化 66">
              <a:extLst>
                <a:ext uri="{FF2B5EF4-FFF2-40B4-BE49-F238E27FC236}">
                  <a16:creationId xmlns:a16="http://schemas.microsoft.com/office/drawing/2014/main" xmlns="" id="{9C16F53B-BE62-1942-ACD9-4C0EB37D469E}"/>
                </a:ext>
              </a:extLst>
            </p:cNvPr>
            <p:cNvGrpSpPr/>
            <p:nvPr/>
          </p:nvGrpSpPr>
          <p:grpSpPr>
            <a:xfrm>
              <a:off x="3600339" y="1589688"/>
              <a:ext cx="4903638" cy="2690669"/>
              <a:chOff x="140594" y="1459523"/>
              <a:chExt cx="4903638" cy="2690669"/>
            </a:xfrm>
          </p:grpSpPr>
          <p:sp>
            <p:nvSpPr>
              <p:cNvPr id="15" name="テキスト ボックス 14">
                <a:extLst>
                  <a:ext uri="{FF2B5EF4-FFF2-40B4-BE49-F238E27FC236}">
                    <a16:creationId xmlns:a16="http://schemas.microsoft.com/office/drawing/2014/main" xmlns="" id="{4C718540-0C7A-C44E-8258-A6B2A49F33BB}"/>
                  </a:ext>
                </a:extLst>
              </p:cNvPr>
              <p:cNvSpPr txBox="1"/>
              <p:nvPr/>
            </p:nvSpPr>
            <p:spPr>
              <a:xfrm>
                <a:off x="4787575" y="2475472"/>
                <a:ext cx="256657" cy="335026"/>
              </a:xfrm>
              <a:prstGeom prst="rect">
                <a:avLst/>
              </a:prstGeom>
              <a:noFill/>
            </p:spPr>
            <p:txBody>
              <a:bodyPr wrap="none" rtlCol="0">
                <a:spAutoFit/>
              </a:bodyPr>
              <a:lstStyle/>
              <a:p>
                <a:endParaRPr lang="ja-JP" altLang="en-US" sz="1400"/>
              </a:p>
            </p:txBody>
          </p:sp>
          <p:sp>
            <p:nvSpPr>
              <p:cNvPr id="16" name="テキスト ボックス 15">
                <a:extLst>
                  <a:ext uri="{FF2B5EF4-FFF2-40B4-BE49-F238E27FC236}">
                    <a16:creationId xmlns:a16="http://schemas.microsoft.com/office/drawing/2014/main" xmlns="" id="{C831017E-0352-4645-86C3-D39BD6FD944A}"/>
                  </a:ext>
                </a:extLst>
              </p:cNvPr>
              <p:cNvSpPr txBox="1"/>
              <p:nvPr/>
            </p:nvSpPr>
            <p:spPr>
              <a:xfrm>
                <a:off x="559594" y="2061856"/>
                <a:ext cx="256657" cy="335026"/>
              </a:xfrm>
              <a:prstGeom prst="rect">
                <a:avLst/>
              </a:prstGeom>
              <a:noFill/>
            </p:spPr>
            <p:txBody>
              <a:bodyPr wrap="none" rtlCol="0">
                <a:spAutoFit/>
              </a:bodyPr>
              <a:lstStyle/>
              <a:p>
                <a:endParaRPr lang="ja-JP" altLang="en-US" sz="1400"/>
              </a:p>
            </p:txBody>
          </p:sp>
          <p:sp>
            <p:nvSpPr>
              <p:cNvPr id="7" name="テキスト ボックス 6">
                <a:extLst>
                  <a:ext uri="{FF2B5EF4-FFF2-40B4-BE49-F238E27FC236}">
                    <a16:creationId xmlns:a16="http://schemas.microsoft.com/office/drawing/2014/main" xmlns="" id="{C68B117E-8C86-A14A-BCED-D2E06BE28969}"/>
                  </a:ext>
                </a:extLst>
              </p:cNvPr>
              <p:cNvSpPr txBox="1"/>
              <p:nvPr/>
            </p:nvSpPr>
            <p:spPr>
              <a:xfrm>
                <a:off x="278162" y="1459523"/>
                <a:ext cx="3093325" cy="384619"/>
              </a:xfrm>
              <a:prstGeom prst="rect">
                <a:avLst/>
              </a:prstGeom>
              <a:noFill/>
            </p:spPr>
            <p:txBody>
              <a:bodyPr wrap="none" rtlCol="0">
                <a:spAutoFit/>
              </a:bodyPr>
              <a:lstStyle/>
              <a:p>
                <a:r>
                  <a:rPr lang="en-US" altLang="ja-JP"/>
                  <a:t>Change design document </a:t>
                </a:r>
                <a:endParaRPr lang="ja-JP" altLang="en-US"/>
              </a:p>
            </p:txBody>
          </p:sp>
          <p:sp>
            <p:nvSpPr>
              <p:cNvPr id="128" name="正方形/長方形 127">
                <a:extLst>
                  <a:ext uri="{FF2B5EF4-FFF2-40B4-BE49-F238E27FC236}">
                    <a16:creationId xmlns:a16="http://schemas.microsoft.com/office/drawing/2014/main" xmlns="" id="{7D50EB79-CDFA-3F40-A01E-5BBD785D2E97}"/>
                  </a:ext>
                </a:extLst>
              </p:cNvPr>
              <p:cNvSpPr/>
              <p:nvPr/>
            </p:nvSpPr>
            <p:spPr>
              <a:xfrm>
                <a:off x="284438" y="1879215"/>
                <a:ext cx="4324539" cy="2118534"/>
              </a:xfrm>
              <a:prstGeom prst="rect">
                <a:avLst/>
              </a:prstGeom>
              <a:solidFill>
                <a:schemeClr val="bg1"/>
              </a:solidFill>
              <a:ln w="1905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ja-JP" altLang="en-US" sz="1400"/>
              </a:p>
            </p:txBody>
          </p:sp>
          <p:sp>
            <p:nvSpPr>
              <p:cNvPr id="127" name="正方形/長方形 126">
                <a:extLst>
                  <a:ext uri="{FF2B5EF4-FFF2-40B4-BE49-F238E27FC236}">
                    <a16:creationId xmlns:a16="http://schemas.microsoft.com/office/drawing/2014/main" xmlns="" id="{479BFA3E-5420-8043-A43A-4FEA0793EE03}"/>
                  </a:ext>
                </a:extLst>
              </p:cNvPr>
              <p:cNvSpPr/>
              <p:nvPr/>
            </p:nvSpPr>
            <p:spPr>
              <a:xfrm>
                <a:off x="212516" y="1955436"/>
                <a:ext cx="4324539" cy="2118534"/>
              </a:xfrm>
              <a:prstGeom prst="rect">
                <a:avLst/>
              </a:prstGeom>
              <a:solidFill>
                <a:schemeClr val="bg1"/>
              </a:solidFill>
              <a:ln w="1905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ja-JP" altLang="en-US" sz="1400"/>
              </a:p>
            </p:txBody>
          </p:sp>
          <p:sp>
            <p:nvSpPr>
              <p:cNvPr id="8" name="正方形/長方形 7">
                <a:extLst>
                  <a:ext uri="{FF2B5EF4-FFF2-40B4-BE49-F238E27FC236}">
                    <a16:creationId xmlns:a16="http://schemas.microsoft.com/office/drawing/2014/main" xmlns="" id="{B685D328-92BA-214F-8AC6-23C0D7F500D6}"/>
                  </a:ext>
                </a:extLst>
              </p:cNvPr>
              <p:cNvSpPr/>
              <p:nvPr/>
            </p:nvSpPr>
            <p:spPr>
              <a:xfrm>
                <a:off x="140594" y="2031658"/>
                <a:ext cx="4324539" cy="2118534"/>
              </a:xfrm>
              <a:prstGeom prst="rect">
                <a:avLst/>
              </a:prstGeom>
              <a:solidFill>
                <a:schemeClr val="bg1"/>
              </a:solidFill>
              <a:ln w="1905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ja-JP" altLang="en-US" sz="1400"/>
              </a:p>
            </p:txBody>
          </p:sp>
          <p:sp>
            <p:nvSpPr>
              <p:cNvPr id="9" name="正方形/長方形 8">
                <a:extLst>
                  <a:ext uri="{FF2B5EF4-FFF2-40B4-BE49-F238E27FC236}">
                    <a16:creationId xmlns:a16="http://schemas.microsoft.com/office/drawing/2014/main" xmlns="" id="{4FDC9339-1DC9-3C45-BD31-26D8858752D7}"/>
                  </a:ext>
                </a:extLst>
              </p:cNvPr>
              <p:cNvSpPr/>
              <p:nvPr/>
            </p:nvSpPr>
            <p:spPr>
              <a:xfrm>
                <a:off x="379124" y="2366134"/>
                <a:ext cx="1795890" cy="588345"/>
              </a:xfrm>
              <a:prstGeom prst="rect">
                <a:avLst/>
              </a:prstGeom>
              <a:ln>
                <a:solidFill>
                  <a:schemeClr val="accent1"/>
                </a:solidFill>
                <a:headEnd type="none" w="med" len="med"/>
                <a:tailEnd type="none" w="med" len="med"/>
              </a:ln>
            </p:spPr>
            <p:style>
              <a:lnRef idx="1">
                <a:schemeClr val="dk1"/>
              </a:lnRef>
              <a:fillRef idx="2">
                <a:schemeClr val="dk1"/>
              </a:fillRef>
              <a:effectRef idx="1">
                <a:schemeClr val="dk1"/>
              </a:effectRef>
              <a:fontRef idx="minor">
                <a:schemeClr val="dk1"/>
              </a:fontRef>
            </p:style>
            <p:txBody>
              <a:bodyPr rtlCol="0" anchor="ctr"/>
              <a:lstStyle/>
              <a:p>
                <a:pPr algn="ctr"/>
                <a:r>
                  <a:rPr lang="en-US" altLang="ja-JP" sz="1400"/>
                  <a:t>Change</a:t>
                </a:r>
                <a:r>
                  <a:rPr lang="ja-JP" altLang="en-US" sz="1400"/>
                  <a:t>　</a:t>
                </a:r>
                <a:r>
                  <a:rPr lang="en-US" altLang="ja-JP" sz="1400"/>
                  <a:t>Request</a:t>
                </a:r>
                <a:endParaRPr lang="ja-JP" altLang="en-US" sz="1400"/>
              </a:p>
              <a:p>
                <a:pPr algn="ctr"/>
                <a:r>
                  <a:rPr lang="ja-JP" altLang="en-US" sz="1400"/>
                  <a:t>（</a:t>
                </a:r>
                <a:r>
                  <a:rPr lang="en-US" altLang="ja-JP" sz="1400"/>
                  <a:t>text</a:t>
                </a:r>
                <a:r>
                  <a:rPr lang="ja-JP" altLang="en-US" sz="1400"/>
                  <a:t>）</a:t>
                </a:r>
              </a:p>
            </p:txBody>
          </p:sp>
          <p:sp>
            <p:nvSpPr>
              <p:cNvPr id="10" name="正方形/長方形 9">
                <a:extLst>
                  <a:ext uri="{FF2B5EF4-FFF2-40B4-BE49-F238E27FC236}">
                    <a16:creationId xmlns:a16="http://schemas.microsoft.com/office/drawing/2014/main" xmlns="" id="{5D1F8095-581E-9A42-A2B5-3AC1DD8BCEC0}"/>
                  </a:ext>
                </a:extLst>
              </p:cNvPr>
              <p:cNvSpPr/>
              <p:nvPr/>
            </p:nvSpPr>
            <p:spPr>
              <a:xfrm>
                <a:off x="2369679" y="2407432"/>
                <a:ext cx="1591409" cy="517322"/>
              </a:xfrm>
              <a:prstGeom prst="rect">
                <a:avLst/>
              </a:prstGeom>
              <a:ln>
                <a:solidFill>
                  <a:schemeClr val="accent1"/>
                </a:solidFill>
                <a:headEnd type="none" w="med" len="med"/>
                <a:tailEnd type="none" w="med" len="med"/>
              </a:ln>
            </p:spPr>
            <p:style>
              <a:lnRef idx="1">
                <a:schemeClr val="dk1"/>
              </a:lnRef>
              <a:fillRef idx="2">
                <a:schemeClr val="dk1"/>
              </a:fillRef>
              <a:effectRef idx="1">
                <a:schemeClr val="dk1"/>
              </a:effectRef>
              <a:fontRef idx="minor">
                <a:schemeClr val="dk1"/>
              </a:fontRef>
            </p:style>
            <p:txBody>
              <a:bodyPr rtlCol="0" anchor="ctr"/>
              <a:lstStyle/>
              <a:p>
                <a:pPr algn="ctr"/>
                <a:r>
                  <a:rPr lang="en-US" altLang="ja-JP" sz="1400"/>
                  <a:t>Component 2</a:t>
                </a:r>
                <a:endParaRPr lang="ja-JP" altLang="en-US" sz="1400"/>
              </a:p>
            </p:txBody>
          </p:sp>
          <p:sp>
            <p:nvSpPr>
              <p:cNvPr id="11" name="正方形/長方形 10">
                <a:extLst>
                  <a:ext uri="{FF2B5EF4-FFF2-40B4-BE49-F238E27FC236}">
                    <a16:creationId xmlns:a16="http://schemas.microsoft.com/office/drawing/2014/main" xmlns="" id="{7DEBB72F-8C2E-734B-B413-C0D5CBE97368}"/>
                  </a:ext>
                </a:extLst>
              </p:cNvPr>
              <p:cNvSpPr/>
              <p:nvPr/>
            </p:nvSpPr>
            <p:spPr>
              <a:xfrm>
                <a:off x="2369679" y="3121463"/>
                <a:ext cx="1591409" cy="517323"/>
              </a:xfrm>
              <a:prstGeom prst="rect">
                <a:avLst/>
              </a:prstGeom>
              <a:ln>
                <a:solidFill>
                  <a:schemeClr val="accent1"/>
                </a:solidFill>
                <a:headEnd type="none" w="med" len="med"/>
                <a:tailEnd type="none" w="med" len="med"/>
              </a:ln>
            </p:spPr>
            <p:style>
              <a:lnRef idx="1">
                <a:schemeClr val="dk1"/>
              </a:lnRef>
              <a:fillRef idx="2">
                <a:schemeClr val="dk1"/>
              </a:fillRef>
              <a:effectRef idx="1">
                <a:schemeClr val="dk1"/>
              </a:effectRef>
              <a:fontRef idx="minor">
                <a:schemeClr val="dk1"/>
              </a:fontRef>
            </p:style>
            <p:txBody>
              <a:bodyPr rtlCol="0" anchor="ctr"/>
              <a:lstStyle/>
              <a:p>
                <a:pPr algn="ctr"/>
                <a:r>
                  <a:rPr lang="en-US" altLang="ja-JP" sz="1400"/>
                  <a:t>Component 4</a:t>
                </a:r>
                <a:endParaRPr lang="ja-JP" altLang="en-US" sz="1400"/>
              </a:p>
            </p:txBody>
          </p:sp>
          <p:sp>
            <p:nvSpPr>
              <p:cNvPr id="14" name="テキスト ボックス 13">
                <a:extLst>
                  <a:ext uri="{FF2B5EF4-FFF2-40B4-BE49-F238E27FC236}">
                    <a16:creationId xmlns:a16="http://schemas.microsoft.com/office/drawing/2014/main" xmlns="" id="{0FCA7968-D87F-F848-A137-CEE29FF0E1FA}"/>
                  </a:ext>
                </a:extLst>
              </p:cNvPr>
              <p:cNvSpPr txBox="1"/>
              <p:nvPr/>
            </p:nvSpPr>
            <p:spPr>
              <a:xfrm>
                <a:off x="2348928" y="2062808"/>
                <a:ext cx="1612161" cy="320516"/>
              </a:xfrm>
              <a:prstGeom prst="rect">
                <a:avLst/>
              </a:prstGeom>
              <a:noFill/>
            </p:spPr>
            <p:txBody>
              <a:bodyPr wrap="none" rtlCol="0">
                <a:spAutoFit/>
              </a:bodyPr>
              <a:lstStyle/>
              <a:p>
                <a:r>
                  <a:rPr lang="en-US" altLang="ja-JP" sz="1400"/>
                  <a:t>modified</a:t>
                </a:r>
                <a:r>
                  <a:rPr lang="ja-JP" altLang="en-US" sz="1400"/>
                  <a:t> </a:t>
                </a:r>
                <a:r>
                  <a:rPr lang="en-US" altLang="ja-JP" sz="1400"/>
                  <a:t>targets</a:t>
                </a:r>
                <a:endParaRPr lang="ja-JP" altLang="en-US" sz="1400"/>
              </a:p>
            </p:txBody>
          </p:sp>
        </p:grpSp>
        <p:sp>
          <p:nvSpPr>
            <p:cNvPr id="70" name="テキスト ボックス 69">
              <a:extLst>
                <a:ext uri="{FF2B5EF4-FFF2-40B4-BE49-F238E27FC236}">
                  <a16:creationId xmlns:a16="http://schemas.microsoft.com/office/drawing/2014/main" xmlns="" id="{EEEAA720-89D4-E04F-8709-01F85071FA31}"/>
                </a:ext>
              </a:extLst>
            </p:cNvPr>
            <p:cNvSpPr txBox="1"/>
            <p:nvPr/>
          </p:nvSpPr>
          <p:spPr>
            <a:xfrm>
              <a:off x="1841829" y="4196174"/>
              <a:ext cx="798988" cy="320516"/>
            </a:xfrm>
            <a:prstGeom prst="rect">
              <a:avLst/>
            </a:prstGeom>
            <a:noFill/>
          </p:spPr>
          <p:txBody>
            <a:bodyPr wrap="none" rtlCol="0">
              <a:spAutoFit/>
            </a:bodyPr>
            <a:lstStyle/>
            <a:p>
              <a:r>
                <a:rPr lang="en-US" altLang="ja-JP" sz="1400"/>
                <a:t>extract</a:t>
              </a:r>
              <a:endParaRPr lang="ja-JP" altLang="en-US" sz="1400"/>
            </a:p>
          </p:txBody>
        </p:sp>
        <p:sp>
          <p:nvSpPr>
            <p:cNvPr id="37" name="メモ 36">
              <a:extLst>
                <a:ext uri="{FF2B5EF4-FFF2-40B4-BE49-F238E27FC236}">
                  <a16:creationId xmlns:a16="http://schemas.microsoft.com/office/drawing/2014/main" xmlns="" id="{A7305901-A0DF-ED4D-AD34-081B8F4DA20B}"/>
                </a:ext>
              </a:extLst>
            </p:cNvPr>
            <p:cNvSpPr/>
            <p:nvPr/>
          </p:nvSpPr>
          <p:spPr>
            <a:xfrm>
              <a:off x="1769971" y="5536808"/>
              <a:ext cx="1616527" cy="620486"/>
            </a:xfrm>
            <a:prstGeom prst="foldedCorner">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400"/>
                <a:t>Change</a:t>
              </a:r>
              <a:r>
                <a:rPr lang="ja-JP" altLang="en-US" sz="1400"/>
                <a:t>　</a:t>
              </a:r>
              <a:r>
                <a:rPr lang="en-US" altLang="ja-JP" sz="1400"/>
                <a:t>Request</a:t>
              </a:r>
            </a:p>
            <a:p>
              <a:pPr algn="ctr"/>
              <a:r>
                <a:rPr lang="en-US" altLang="ja-JP" sz="1400"/>
                <a:t>(text)</a:t>
              </a:r>
              <a:endParaRPr lang="ja-JP" altLang="en-US" sz="1400"/>
            </a:p>
          </p:txBody>
        </p:sp>
        <p:sp>
          <p:nvSpPr>
            <p:cNvPr id="44" name="角丸四角形 43">
              <a:extLst>
                <a:ext uri="{FF2B5EF4-FFF2-40B4-BE49-F238E27FC236}">
                  <a16:creationId xmlns:a16="http://schemas.microsoft.com/office/drawing/2014/main" xmlns="" id="{CBD8326A-ACDE-AF4B-9E94-D59375547511}"/>
                </a:ext>
              </a:extLst>
            </p:cNvPr>
            <p:cNvSpPr/>
            <p:nvPr/>
          </p:nvSpPr>
          <p:spPr>
            <a:xfrm>
              <a:off x="4005166" y="5536809"/>
              <a:ext cx="1734462" cy="620486"/>
            </a:xfrm>
            <a:prstGeom prst="roundRect">
              <a:avLst/>
            </a:prstGeom>
            <a:solidFill>
              <a:srgbClr val="92D05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Vectorization</a:t>
              </a:r>
              <a:endParaRPr lang="ja-JP" altLang="en-US"/>
            </a:p>
          </p:txBody>
        </p:sp>
        <p:grpSp>
          <p:nvGrpSpPr>
            <p:cNvPr id="45" name="グループ化 44">
              <a:extLst>
                <a:ext uri="{FF2B5EF4-FFF2-40B4-BE49-F238E27FC236}">
                  <a16:creationId xmlns:a16="http://schemas.microsoft.com/office/drawing/2014/main" xmlns="" id="{9BE8F899-5E54-6F41-A429-419F3636C112}"/>
                </a:ext>
              </a:extLst>
            </p:cNvPr>
            <p:cNvGrpSpPr/>
            <p:nvPr/>
          </p:nvGrpSpPr>
          <p:grpSpPr>
            <a:xfrm>
              <a:off x="6207715" y="4969707"/>
              <a:ext cx="248557" cy="1776186"/>
              <a:chOff x="4619173" y="1349829"/>
              <a:chExt cx="248557" cy="1776186"/>
            </a:xfrm>
          </p:grpSpPr>
          <p:sp>
            <p:nvSpPr>
              <p:cNvPr id="46" name="正方形/長方形 45">
                <a:extLst>
                  <a:ext uri="{FF2B5EF4-FFF2-40B4-BE49-F238E27FC236}">
                    <a16:creationId xmlns:a16="http://schemas.microsoft.com/office/drawing/2014/main" xmlns="" id="{A8762270-1A90-AA40-9E4D-825D6DEBEDC4}"/>
                  </a:ext>
                </a:extLst>
              </p:cNvPr>
              <p:cNvSpPr/>
              <p:nvPr/>
            </p:nvSpPr>
            <p:spPr>
              <a:xfrm>
                <a:off x="4619173" y="1349829"/>
                <a:ext cx="235856" cy="1776186"/>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400"/>
              </a:p>
            </p:txBody>
          </p:sp>
          <p:cxnSp>
            <p:nvCxnSpPr>
              <p:cNvPr id="47" name="直線コネクタ 46">
                <a:extLst>
                  <a:ext uri="{FF2B5EF4-FFF2-40B4-BE49-F238E27FC236}">
                    <a16:creationId xmlns:a16="http://schemas.microsoft.com/office/drawing/2014/main" xmlns="" id="{64A2EAF8-7A45-A049-91EF-88C8E3AC14BF}"/>
                  </a:ext>
                </a:extLst>
              </p:cNvPr>
              <p:cNvCxnSpPr>
                <a:cxnSpLocks/>
              </p:cNvCxnSpPr>
              <p:nvPr/>
            </p:nvCxnSpPr>
            <p:spPr>
              <a:xfrm>
                <a:off x="4619173" y="1556658"/>
                <a:ext cx="235856" cy="0"/>
              </a:xfrm>
              <a:prstGeom prst="line">
                <a:avLst/>
              </a:prstGeom>
            </p:spPr>
            <p:style>
              <a:lnRef idx="2">
                <a:schemeClr val="dk1"/>
              </a:lnRef>
              <a:fillRef idx="0">
                <a:schemeClr val="dk1"/>
              </a:fillRef>
              <a:effectRef idx="1">
                <a:schemeClr val="dk1"/>
              </a:effectRef>
              <a:fontRef idx="minor">
                <a:schemeClr val="tx1"/>
              </a:fontRef>
            </p:style>
          </p:cxnSp>
          <p:cxnSp>
            <p:nvCxnSpPr>
              <p:cNvPr id="48" name="直線コネクタ 47">
                <a:extLst>
                  <a:ext uri="{FF2B5EF4-FFF2-40B4-BE49-F238E27FC236}">
                    <a16:creationId xmlns:a16="http://schemas.microsoft.com/office/drawing/2014/main" xmlns="" id="{B7828386-6E6A-324F-AA80-656CB840C2D8}"/>
                  </a:ext>
                </a:extLst>
              </p:cNvPr>
              <p:cNvCxnSpPr>
                <a:cxnSpLocks/>
              </p:cNvCxnSpPr>
              <p:nvPr/>
            </p:nvCxnSpPr>
            <p:spPr>
              <a:xfrm>
                <a:off x="4631874" y="1785258"/>
                <a:ext cx="235856" cy="0"/>
              </a:xfrm>
              <a:prstGeom prst="line">
                <a:avLst/>
              </a:prstGeom>
            </p:spPr>
            <p:style>
              <a:lnRef idx="2">
                <a:schemeClr val="dk1"/>
              </a:lnRef>
              <a:fillRef idx="0">
                <a:schemeClr val="dk1"/>
              </a:fillRef>
              <a:effectRef idx="1">
                <a:schemeClr val="dk1"/>
              </a:effectRef>
              <a:fontRef idx="minor">
                <a:schemeClr val="tx1"/>
              </a:fontRef>
            </p:style>
          </p:cxnSp>
          <p:cxnSp>
            <p:nvCxnSpPr>
              <p:cNvPr id="49" name="直線コネクタ 48">
                <a:extLst>
                  <a:ext uri="{FF2B5EF4-FFF2-40B4-BE49-F238E27FC236}">
                    <a16:creationId xmlns:a16="http://schemas.microsoft.com/office/drawing/2014/main" xmlns="" id="{DEA76AF0-5265-6845-AC20-5B3277A06EB6}"/>
                  </a:ext>
                </a:extLst>
              </p:cNvPr>
              <p:cNvCxnSpPr>
                <a:cxnSpLocks/>
              </p:cNvCxnSpPr>
              <p:nvPr/>
            </p:nvCxnSpPr>
            <p:spPr>
              <a:xfrm>
                <a:off x="4619173" y="2013858"/>
                <a:ext cx="235856" cy="0"/>
              </a:xfrm>
              <a:prstGeom prst="line">
                <a:avLst/>
              </a:prstGeom>
            </p:spPr>
            <p:style>
              <a:lnRef idx="2">
                <a:schemeClr val="dk1"/>
              </a:lnRef>
              <a:fillRef idx="0">
                <a:schemeClr val="dk1"/>
              </a:fillRef>
              <a:effectRef idx="1">
                <a:schemeClr val="dk1"/>
              </a:effectRef>
              <a:fontRef idx="minor">
                <a:schemeClr val="tx1"/>
              </a:fontRef>
            </p:style>
          </p:cxnSp>
          <p:cxnSp>
            <p:nvCxnSpPr>
              <p:cNvPr id="52" name="直線コネクタ 51">
                <a:extLst>
                  <a:ext uri="{FF2B5EF4-FFF2-40B4-BE49-F238E27FC236}">
                    <a16:creationId xmlns:a16="http://schemas.microsoft.com/office/drawing/2014/main" xmlns="" id="{B1674B22-BDEA-CF40-88E9-929D08828CF6}"/>
                  </a:ext>
                </a:extLst>
              </p:cNvPr>
              <p:cNvCxnSpPr>
                <a:cxnSpLocks/>
              </p:cNvCxnSpPr>
              <p:nvPr/>
            </p:nvCxnSpPr>
            <p:spPr>
              <a:xfrm>
                <a:off x="4631874" y="2237922"/>
                <a:ext cx="235856" cy="0"/>
              </a:xfrm>
              <a:prstGeom prst="line">
                <a:avLst/>
              </a:prstGeom>
            </p:spPr>
            <p:style>
              <a:lnRef idx="2">
                <a:schemeClr val="dk1"/>
              </a:lnRef>
              <a:fillRef idx="0">
                <a:schemeClr val="dk1"/>
              </a:fillRef>
              <a:effectRef idx="1">
                <a:schemeClr val="dk1"/>
              </a:effectRef>
              <a:fontRef idx="minor">
                <a:schemeClr val="tx1"/>
              </a:fontRef>
            </p:style>
          </p:cxnSp>
          <p:cxnSp>
            <p:nvCxnSpPr>
              <p:cNvPr id="53" name="直線コネクタ 52">
                <a:extLst>
                  <a:ext uri="{FF2B5EF4-FFF2-40B4-BE49-F238E27FC236}">
                    <a16:creationId xmlns:a16="http://schemas.microsoft.com/office/drawing/2014/main" xmlns="" id="{B2A80687-44D0-0743-BD2F-D0FE2D881CD6}"/>
                  </a:ext>
                </a:extLst>
              </p:cNvPr>
              <p:cNvCxnSpPr>
                <a:cxnSpLocks/>
              </p:cNvCxnSpPr>
              <p:nvPr/>
            </p:nvCxnSpPr>
            <p:spPr>
              <a:xfrm>
                <a:off x="4619173" y="2449287"/>
                <a:ext cx="235856" cy="0"/>
              </a:xfrm>
              <a:prstGeom prst="line">
                <a:avLst/>
              </a:prstGeom>
            </p:spPr>
            <p:style>
              <a:lnRef idx="2">
                <a:schemeClr val="dk1"/>
              </a:lnRef>
              <a:fillRef idx="0">
                <a:schemeClr val="dk1"/>
              </a:fillRef>
              <a:effectRef idx="1">
                <a:schemeClr val="dk1"/>
              </a:effectRef>
              <a:fontRef idx="minor">
                <a:schemeClr val="tx1"/>
              </a:fontRef>
            </p:style>
          </p:cxnSp>
          <p:cxnSp>
            <p:nvCxnSpPr>
              <p:cNvPr id="54" name="直線コネクタ 53">
                <a:extLst>
                  <a:ext uri="{FF2B5EF4-FFF2-40B4-BE49-F238E27FC236}">
                    <a16:creationId xmlns:a16="http://schemas.microsoft.com/office/drawing/2014/main" xmlns="" id="{FC112639-7D5D-9542-893F-4593C0C8F418}"/>
                  </a:ext>
                </a:extLst>
              </p:cNvPr>
              <p:cNvCxnSpPr>
                <a:cxnSpLocks/>
              </p:cNvCxnSpPr>
              <p:nvPr/>
            </p:nvCxnSpPr>
            <p:spPr>
              <a:xfrm>
                <a:off x="4631874" y="2667001"/>
                <a:ext cx="235856" cy="0"/>
              </a:xfrm>
              <a:prstGeom prst="line">
                <a:avLst/>
              </a:prstGeom>
            </p:spPr>
            <p:style>
              <a:lnRef idx="2">
                <a:schemeClr val="dk1"/>
              </a:lnRef>
              <a:fillRef idx="0">
                <a:schemeClr val="dk1"/>
              </a:fillRef>
              <a:effectRef idx="1">
                <a:schemeClr val="dk1"/>
              </a:effectRef>
              <a:fontRef idx="minor">
                <a:schemeClr val="tx1"/>
              </a:fontRef>
            </p:style>
          </p:cxnSp>
          <p:cxnSp>
            <p:nvCxnSpPr>
              <p:cNvPr id="55" name="直線コネクタ 54">
                <a:extLst>
                  <a:ext uri="{FF2B5EF4-FFF2-40B4-BE49-F238E27FC236}">
                    <a16:creationId xmlns:a16="http://schemas.microsoft.com/office/drawing/2014/main" xmlns="" id="{808240AC-7515-0744-A900-6CA6582DCB3C}"/>
                  </a:ext>
                </a:extLst>
              </p:cNvPr>
              <p:cNvCxnSpPr>
                <a:cxnSpLocks/>
              </p:cNvCxnSpPr>
              <p:nvPr/>
            </p:nvCxnSpPr>
            <p:spPr>
              <a:xfrm>
                <a:off x="4619173" y="2895601"/>
                <a:ext cx="235856" cy="0"/>
              </a:xfrm>
              <a:prstGeom prst="line">
                <a:avLst/>
              </a:prstGeom>
            </p:spPr>
            <p:style>
              <a:lnRef idx="2">
                <a:schemeClr val="dk1"/>
              </a:lnRef>
              <a:fillRef idx="0">
                <a:schemeClr val="dk1"/>
              </a:fillRef>
              <a:effectRef idx="1">
                <a:schemeClr val="dk1"/>
              </a:effectRef>
              <a:fontRef idx="minor">
                <a:schemeClr val="tx1"/>
              </a:fontRef>
            </p:style>
          </p:cxnSp>
        </p:grpSp>
        <p:grpSp>
          <p:nvGrpSpPr>
            <p:cNvPr id="56" name="グループ化 55">
              <a:extLst>
                <a:ext uri="{FF2B5EF4-FFF2-40B4-BE49-F238E27FC236}">
                  <a16:creationId xmlns:a16="http://schemas.microsoft.com/office/drawing/2014/main" xmlns="" id="{7C92C722-1B7D-1C45-A501-7DED152AAD32}"/>
                </a:ext>
              </a:extLst>
            </p:cNvPr>
            <p:cNvGrpSpPr/>
            <p:nvPr/>
          </p:nvGrpSpPr>
          <p:grpSpPr>
            <a:xfrm>
              <a:off x="9048861" y="4935152"/>
              <a:ext cx="248586" cy="1776186"/>
              <a:chOff x="4619144" y="1302303"/>
              <a:chExt cx="248586" cy="1776186"/>
            </a:xfrm>
          </p:grpSpPr>
          <p:sp>
            <p:nvSpPr>
              <p:cNvPr id="57" name="正方形/長方形 56">
                <a:extLst>
                  <a:ext uri="{FF2B5EF4-FFF2-40B4-BE49-F238E27FC236}">
                    <a16:creationId xmlns:a16="http://schemas.microsoft.com/office/drawing/2014/main" xmlns="" id="{FD8DA366-4344-0046-94EC-664C48834235}"/>
                  </a:ext>
                </a:extLst>
              </p:cNvPr>
              <p:cNvSpPr/>
              <p:nvPr/>
            </p:nvSpPr>
            <p:spPr>
              <a:xfrm>
                <a:off x="4619144" y="1302303"/>
                <a:ext cx="235856" cy="1776186"/>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400"/>
              </a:p>
            </p:txBody>
          </p:sp>
          <p:cxnSp>
            <p:nvCxnSpPr>
              <p:cNvPr id="58" name="直線コネクタ 57">
                <a:extLst>
                  <a:ext uri="{FF2B5EF4-FFF2-40B4-BE49-F238E27FC236}">
                    <a16:creationId xmlns:a16="http://schemas.microsoft.com/office/drawing/2014/main" xmlns="" id="{231704AE-48D9-204D-AC15-5F995F9AECC9}"/>
                  </a:ext>
                </a:extLst>
              </p:cNvPr>
              <p:cNvCxnSpPr>
                <a:cxnSpLocks/>
              </p:cNvCxnSpPr>
              <p:nvPr/>
            </p:nvCxnSpPr>
            <p:spPr>
              <a:xfrm>
                <a:off x="4619173" y="1556658"/>
                <a:ext cx="235856" cy="0"/>
              </a:xfrm>
              <a:prstGeom prst="line">
                <a:avLst/>
              </a:prstGeom>
            </p:spPr>
            <p:style>
              <a:lnRef idx="2">
                <a:schemeClr val="dk1"/>
              </a:lnRef>
              <a:fillRef idx="0">
                <a:schemeClr val="dk1"/>
              </a:fillRef>
              <a:effectRef idx="1">
                <a:schemeClr val="dk1"/>
              </a:effectRef>
              <a:fontRef idx="minor">
                <a:schemeClr val="tx1"/>
              </a:fontRef>
            </p:style>
          </p:cxnSp>
          <p:cxnSp>
            <p:nvCxnSpPr>
              <p:cNvPr id="64" name="直線コネクタ 63">
                <a:extLst>
                  <a:ext uri="{FF2B5EF4-FFF2-40B4-BE49-F238E27FC236}">
                    <a16:creationId xmlns:a16="http://schemas.microsoft.com/office/drawing/2014/main" xmlns="" id="{5CBB19EB-8462-5C42-A681-A0A1B494B622}"/>
                  </a:ext>
                </a:extLst>
              </p:cNvPr>
              <p:cNvCxnSpPr>
                <a:cxnSpLocks/>
              </p:cNvCxnSpPr>
              <p:nvPr/>
            </p:nvCxnSpPr>
            <p:spPr>
              <a:xfrm>
                <a:off x="4631874" y="1785258"/>
                <a:ext cx="235856" cy="0"/>
              </a:xfrm>
              <a:prstGeom prst="line">
                <a:avLst/>
              </a:prstGeom>
            </p:spPr>
            <p:style>
              <a:lnRef idx="2">
                <a:schemeClr val="dk1"/>
              </a:lnRef>
              <a:fillRef idx="0">
                <a:schemeClr val="dk1"/>
              </a:fillRef>
              <a:effectRef idx="1">
                <a:schemeClr val="dk1"/>
              </a:effectRef>
              <a:fontRef idx="minor">
                <a:schemeClr val="tx1"/>
              </a:fontRef>
            </p:style>
          </p:cxnSp>
          <p:cxnSp>
            <p:nvCxnSpPr>
              <p:cNvPr id="65" name="直線コネクタ 64">
                <a:extLst>
                  <a:ext uri="{FF2B5EF4-FFF2-40B4-BE49-F238E27FC236}">
                    <a16:creationId xmlns:a16="http://schemas.microsoft.com/office/drawing/2014/main" xmlns="" id="{899E1939-F83F-8F4C-A7DB-53AB46FA358F}"/>
                  </a:ext>
                </a:extLst>
              </p:cNvPr>
              <p:cNvCxnSpPr>
                <a:cxnSpLocks/>
              </p:cNvCxnSpPr>
              <p:nvPr/>
            </p:nvCxnSpPr>
            <p:spPr>
              <a:xfrm>
                <a:off x="4619173" y="2013858"/>
                <a:ext cx="235856" cy="0"/>
              </a:xfrm>
              <a:prstGeom prst="line">
                <a:avLst/>
              </a:prstGeom>
            </p:spPr>
            <p:style>
              <a:lnRef idx="2">
                <a:schemeClr val="dk1"/>
              </a:lnRef>
              <a:fillRef idx="0">
                <a:schemeClr val="dk1"/>
              </a:fillRef>
              <a:effectRef idx="1">
                <a:schemeClr val="dk1"/>
              </a:effectRef>
              <a:fontRef idx="minor">
                <a:schemeClr val="tx1"/>
              </a:fontRef>
            </p:style>
          </p:cxnSp>
          <p:cxnSp>
            <p:nvCxnSpPr>
              <p:cNvPr id="71" name="直線コネクタ 70">
                <a:extLst>
                  <a:ext uri="{FF2B5EF4-FFF2-40B4-BE49-F238E27FC236}">
                    <a16:creationId xmlns:a16="http://schemas.microsoft.com/office/drawing/2014/main" xmlns="" id="{BC0F8F24-6905-8343-8338-1562716AB6C7}"/>
                  </a:ext>
                </a:extLst>
              </p:cNvPr>
              <p:cNvCxnSpPr>
                <a:cxnSpLocks/>
              </p:cNvCxnSpPr>
              <p:nvPr/>
            </p:nvCxnSpPr>
            <p:spPr>
              <a:xfrm>
                <a:off x="4631874" y="2237922"/>
                <a:ext cx="235856" cy="0"/>
              </a:xfrm>
              <a:prstGeom prst="line">
                <a:avLst/>
              </a:prstGeom>
            </p:spPr>
            <p:style>
              <a:lnRef idx="2">
                <a:schemeClr val="dk1"/>
              </a:lnRef>
              <a:fillRef idx="0">
                <a:schemeClr val="dk1"/>
              </a:fillRef>
              <a:effectRef idx="1">
                <a:schemeClr val="dk1"/>
              </a:effectRef>
              <a:fontRef idx="minor">
                <a:schemeClr val="tx1"/>
              </a:fontRef>
            </p:style>
          </p:cxnSp>
          <p:cxnSp>
            <p:nvCxnSpPr>
              <p:cNvPr id="72" name="直線コネクタ 71">
                <a:extLst>
                  <a:ext uri="{FF2B5EF4-FFF2-40B4-BE49-F238E27FC236}">
                    <a16:creationId xmlns:a16="http://schemas.microsoft.com/office/drawing/2014/main" xmlns="" id="{489CF59C-F1E7-9E4A-A3D1-709ADD238C8D}"/>
                  </a:ext>
                </a:extLst>
              </p:cNvPr>
              <p:cNvCxnSpPr>
                <a:cxnSpLocks/>
              </p:cNvCxnSpPr>
              <p:nvPr/>
            </p:nvCxnSpPr>
            <p:spPr>
              <a:xfrm>
                <a:off x="4619173" y="2449287"/>
                <a:ext cx="235856" cy="0"/>
              </a:xfrm>
              <a:prstGeom prst="line">
                <a:avLst/>
              </a:prstGeom>
            </p:spPr>
            <p:style>
              <a:lnRef idx="2">
                <a:schemeClr val="dk1"/>
              </a:lnRef>
              <a:fillRef idx="0">
                <a:schemeClr val="dk1"/>
              </a:fillRef>
              <a:effectRef idx="1">
                <a:schemeClr val="dk1"/>
              </a:effectRef>
              <a:fontRef idx="minor">
                <a:schemeClr val="tx1"/>
              </a:fontRef>
            </p:style>
          </p:cxnSp>
          <p:cxnSp>
            <p:nvCxnSpPr>
              <p:cNvPr id="73" name="直線コネクタ 72">
                <a:extLst>
                  <a:ext uri="{FF2B5EF4-FFF2-40B4-BE49-F238E27FC236}">
                    <a16:creationId xmlns:a16="http://schemas.microsoft.com/office/drawing/2014/main" xmlns="" id="{3C74C9E2-5CEE-1F43-8067-F5B3ECEC9A76}"/>
                  </a:ext>
                </a:extLst>
              </p:cNvPr>
              <p:cNvCxnSpPr>
                <a:cxnSpLocks/>
              </p:cNvCxnSpPr>
              <p:nvPr/>
            </p:nvCxnSpPr>
            <p:spPr>
              <a:xfrm>
                <a:off x="4631874" y="2667001"/>
                <a:ext cx="235856" cy="0"/>
              </a:xfrm>
              <a:prstGeom prst="line">
                <a:avLst/>
              </a:prstGeom>
            </p:spPr>
            <p:style>
              <a:lnRef idx="2">
                <a:schemeClr val="dk1"/>
              </a:lnRef>
              <a:fillRef idx="0">
                <a:schemeClr val="dk1"/>
              </a:fillRef>
              <a:effectRef idx="1">
                <a:schemeClr val="dk1"/>
              </a:effectRef>
              <a:fontRef idx="minor">
                <a:schemeClr val="tx1"/>
              </a:fontRef>
            </p:style>
          </p:cxnSp>
          <p:cxnSp>
            <p:nvCxnSpPr>
              <p:cNvPr id="74" name="直線コネクタ 73">
                <a:extLst>
                  <a:ext uri="{FF2B5EF4-FFF2-40B4-BE49-F238E27FC236}">
                    <a16:creationId xmlns:a16="http://schemas.microsoft.com/office/drawing/2014/main" xmlns="" id="{A8A8E773-22A3-2747-88EF-2898F8C222C8}"/>
                  </a:ext>
                </a:extLst>
              </p:cNvPr>
              <p:cNvCxnSpPr>
                <a:cxnSpLocks/>
              </p:cNvCxnSpPr>
              <p:nvPr/>
            </p:nvCxnSpPr>
            <p:spPr>
              <a:xfrm>
                <a:off x="4619173" y="2895601"/>
                <a:ext cx="235856" cy="0"/>
              </a:xfrm>
              <a:prstGeom prst="line">
                <a:avLst/>
              </a:prstGeom>
            </p:spPr>
            <p:style>
              <a:lnRef idx="2">
                <a:schemeClr val="dk1"/>
              </a:lnRef>
              <a:fillRef idx="0">
                <a:schemeClr val="dk1"/>
              </a:fillRef>
              <a:effectRef idx="1">
                <a:schemeClr val="dk1"/>
              </a:effectRef>
              <a:fontRef idx="minor">
                <a:schemeClr val="tx1"/>
              </a:fontRef>
            </p:style>
          </p:cxnSp>
        </p:grpSp>
        <p:sp>
          <p:nvSpPr>
            <p:cNvPr id="75" name="角丸四角形 74">
              <a:extLst>
                <a:ext uri="{FF2B5EF4-FFF2-40B4-BE49-F238E27FC236}">
                  <a16:creationId xmlns:a16="http://schemas.microsoft.com/office/drawing/2014/main" xmlns="" id="{D6AC238D-669E-7A4A-A37E-2C3086EDD191}"/>
                </a:ext>
              </a:extLst>
            </p:cNvPr>
            <p:cNvSpPr/>
            <p:nvPr/>
          </p:nvSpPr>
          <p:spPr>
            <a:xfrm>
              <a:off x="6924359" y="5008954"/>
              <a:ext cx="1643743" cy="1736933"/>
            </a:xfrm>
            <a:prstGeom prst="roundRect">
              <a:avLst/>
            </a:prstGeom>
            <a:solidFill>
              <a:srgbClr val="B7EEF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Machine–</a:t>
              </a:r>
            </a:p>
            <a:p>
              <a:pPr algn="ctr"/>
              <a:r>
                <a:rPr lang="en-US" altLang="ja-JP"/>
                <a:t>Learning</a:t>
              </a:r>
            </a:p>
            <a:p>
              <a:pPr algn="ctr"/>
              <a:r>
                <a:rPr lang="en-US" altLang="ja-JP"/>
                <a:t>Component</a:t>
              </a:r>
            </a:p>
          </p:txBody>
        </p:sp>
        <p:sp>
          <p:nvSpPr>
            <p:cNvPr id="76" name="テキスト ボックス 75">
              <a:extLst>
                <a:ext uri="{FF2B5EF4-FFF2-40B4-BE49-F238E27FC236}">
                  <a16:creationId xmlns:a16="http://schemas.microsoft.com/office/drawing/2014/main" xmlns="" id="{9479AB25-2440-8D4C-80A3-7645D913E394}"/>
                </a:ext>
              </a:extLst>
            </p:cNvPr>
            <p:cNvSpPr txBox="1"/>
            <p:nvPr/>
          </p:nvSpPr>
          <p:spPr>
            <a:xfrm>
              <a:off x="5502866" y="4396400"/>
              <a:ext cx="1660702" cy="544876"/>
            </a:xfrm>
            <a:prstGeom prst="rect">
              <a:avLst/>
            </a:prstGeom>
            <a:noFill/>
          </p:spPr>
          <p:txBody>
            <a:bodyPr wrap="none" rtlCol="0">
              <a:spAutoFit/>
            </a:bodyPr>
            <a:lstStyle/>
            <a:p>
              <a:pPr algn="ctr"/>
              <a:r>
                <a:rPr lang="en-US" altLang="ja-JP" sz="1400"/>
                <a:t>Change</a:t>
              </a:r>
              <a:r>
                <a:rPr lang="ja-JP" altLang="en-US" sz="1400"/>
                <a:t>　</a:t>
              </a:r>
              <a:r>
                <a:rPr lang="en-US" altLang="ja-JP" sz="1400"/>
                <a:t>Request</a:t>
              </a:r>
            </a:p>
            <a:p>
              <a:pPr algn="ctr"/>
              <a:r>
                <a:rPr lang="en-US" altLang="ja-JP" sz="1400"/>
                <a:t>vector</a:t>
              </a:r>
            </a:p>
          </p:txBody>
        </p:sp>
        <p:sp>
          <p:nvSpPr>
            <p:cNvPr id="77" name="テキスト ボックス 76">
              <a:extLst>
                <a:ext uri="{FF2B5EF4-FFF2-40B4-BE49-F238E27FC236}">
                  <a16:creationId xmlns:a16="http://schemas.microsoft.com/office/drawing/2014/main" xmlns="" id="{93BFDC85-A632-FB4B-A1A0-25006AED9F50}"/>
                </a:ext>
              </a:extLst>
            </p:cNvPr>
            <p:cNvSpPr txBox="1"/>
            <p:nvPr/>
          </p:nvSpPr>
          <p:spPr>
            <a:xfrm>
              <a:off x="7784768" y="4246398"/>
              <a:ext cx="2834423" cy="769237"/>
            </a:xfrm>
            <a:prstGeom prst="rect">
              <a:avLst/>
            </a:prstGeom>
            <a:noFill/>
          </p:spPr>
          <p:txBody>
            <a:bodyPr wrap="square" rtlCol="0">
              <a:spAutoFit/>
            </a:bodyPr>
            <a:lstStyle/>
            <a:p>
              <a:pPr algn="ctr"/>
              <a:r>
                <a:rPr lang="en-US" altLang="ja-JP" sz="1400"/>
                <a:t>component</a:t>
              </a:r>
              <a:r>
                <a:rPr lang="ja-JP" altLang="en-US" sz="1400"/>
                <a:t> </a:t>
              </a:r>
              <a:r>
                <a:rPr lang="en-US" altLang="ja-JP" sz="1400"/>
                <a:t>vector</a:t>
              </a:r>
            </a:p>
            <a:p>
              <a:pPr algn="ctr"/>
              <a:r>
                <a:rPr lang="en-US" altLang="ja-JP" sz="1400"/>
                <a:t>(when ML:0,1/</a:t>
              </a:r>
            </a:p>
            <a:p>
              <a:pPr algn="ctr"/>
              <a:r>
                <a:rPr lang="en-US" altLang="ja-JP" sz="1400"/>
                <a:t>an inferring score)</a:t>
              </a:r>
              <a:endParaRPr lang="ja-JP" altLang="en-US" sz="1400"/>
            </a:p>
          </p:txBody>
        </p:sp>
        <p:cxnSp>
          <p:nvCxnSpPr>
            <p:cNvPr id="78" name="直線矢印コネクタ 77">
              <a:extLst>
                <a:ext uri="{FF2B5EF4-FFF2-40B4-BE49-F238E27FC236}">
                  <a16:creationId xmlns:a16="http://schemas.microsoft.com/office/drawing/2014/main" xmlns="" id="{23A0FA16-3287-3D44-8D18-8C1B130D03A4}"/>
                </a:ext>
              </a:extLst>
            </p:cNvPr>
            <p:cNvCxnSpPr>
              <a:cxnSpLocks/>
              <a:stCxn id="37" idx="3"/>
              <a:endCxn id="44" idx="1"/>
            </p:cNvCxnSpPr>
            <p:nvPr/>
          </p:nvCxnSpPr>
          <p:spPr>
            <a:xfrm>
              <a:off x="3386498" y="5847052"/>
              <a:ext cx="618668" cy="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79" name="直線矢印コネクタ 78">
              <a:extLst>
                <a:ext uri="{FF2B5EF4-FFF2-40B4-BE49-F238E27FC236}">
                  <a16:creationId xmlns:a16="http://schemas.microsoft.com/office/drawing/2014/main" xmlns="" id="{07813659-0741-7C4E-B4CD-83EA688B5C2D}"/>
                </a:ext>
              </a:extLst>
            </p:cNvPr>
            <p:cNvCxnSpPr>
              <a:cxnSpLocks/>
              <a:stCxn id="75" idx="3"/>
            </p:cNvCxnSpPr>
            <p:nvPr/>
          </p:nvCxnSpPr>
          <p:spPr>
            <a:xfrm flipV="1">
              <a:off x="8568101" y="5870772"/>
              <a:ext cx="370112" cy="664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80" name="直線矢印コネクタ 79">
              <a:extLst>
                <a:ext uri="{FF2B5EF4-FFF2-40B4-BE49-F238E27FC236}">
                  <a16:creationId xmlns:a16="http://schemas.microsoft.com/office/drawing/2014/main" xmlns="" id="{5FA04500-6839-3F4A-BEF3-8D6C9612FFCD}"/>
                </a:ext>
              </a:extLst>
            </p:cNvPr>
            <p:cNvCxnSpPr>
              <a:cxnSpLocks/>
              <a:stCxn id="46" idx="3"/>
              <a:endCxn id="75" idx="1"/>
            </p:cNvCxnSpPr>
            <p:nvPr/>
          </p:nvCxnSpPr>
          <p:spPr>
            <a:xfrm>
              <a:off x="6443572" y="5857800"/>
              <a:ext cx="480787" cy="1962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81" name="直線矢印コネクタ 80">
              <a:extLst>
                <a:ext uri="{FF2B5EF4-FFF2-40B4-BE49-F238E27FC236}">
                  <a16:creationId xmlns:a16="http://schemas.microsoft.com/office/drawing/2014/main" xmlns="" id="{EAB1C951-8E98-8647-8FA1-964E1A468952}"/>
                </a:ext>
              </a:extLst>
            </p:cNvPr>
            <p:cNvCxnSpPr>
              <a:cxnSpLocks/>
              <a:stCxn id="44" idx="3"/>
              <a:endCxn id="46" idx="1"/>
            </p:cNvCxnSpPr>
            <p:nvPr/>
          </p:nvCxnSpPr>
          <p:spPr>
            <a:xfrm>
              <a:off x="5739628" y="5847053"/>
              <a:ext cx="468088" cy="1074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83" name="矢印: 折線 82">
              <a:extLst>
                <a:ext uri="{FF2B5EF4-FFF2-40B4-BE49-F238E27FC236}">
                  <a16:creationId xmlns:a16="http://schemas.microsoft.com/office/drawing/2014/main" xmlns="" id="{2CDA01D9-8228-4CC1-A157-D28017D5A8D4}"/>
                </a:ext>
              </a:extLst>
            </p:cNvPr>
            <p:cNvSpPr/>
            <p:nvPr/>
          </p:nvSpPr>
          <p:spPr>
            <a:xfrm rot="5400000" flipV="1">
              <a:off x="1559893" y="3497159"/>
              <a:ext cx="2925497" cy="1153809"/>
            </a:xfrm>
            <a:prstGeom prst="bentArrow">
              <a:avLst>
                <a:gd name="adj1" fmla="val 19804"/>
                <a:gd name="adj2" fmla="val 24567"/>
                <a:gd name="adj3" fmla="val 25000"/>
                <a:gd name="adj4" fmla="val 48946"/>
              </a:avLst>
            </a:prstGeom>
            <a:solidFill>
              <a:srgbClr val="FFC0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400">
                <a:solidFill>
                  <a:schemeClr val="tx1"/>
                </a:solidFill>
              </a:endParaRPr>
            </a:p>
          </p:txBody>
        </p:sp>
        <p:sp>
          <p:nvSpPr>
            <p:cNvPr id="12" name="テキスト ボックス 11">
              <a:extLst>
                <a:ext uri="{FF2B5EF4-FFF2-40B4-BE49-F238E27FC236}">
                  <a16:creationId xmlns:a16="http://schemas.microsoft.com/office/drawing/2014/main" xmlns="" id="{7377F3DF-AB5A-4175-B0F2-1A5B16327090}"/>
                </a:ext>
              </a:extLst>
            </p:cNvPr>
            <p:cNvSpPr txBox="1"/>
            <p:nvPr/>
          </p:nvSpPr>
          <p:spPr>
            <a:xfrm>
              <a:off x="9044996" y="4911978"/>
              <a:ext cx="383515" cy="335026"/>
            </a:xfrm>
            <a:prstGeom prst="rect">
              <a:avLst/>
            </a:prstGeom>
            <a:noFill/>
          </p:spPr>
          <p:txBody>
            <a:bodyPr wrap="none" rtlCol="0">
              <a:spAutoFit/>
            </a:bodyPr>
            <a:lstStyle/>
            <a:p>
              <a:r>
                <a:rPr lang="en-US" altLang="ja-JP" sz="1400"/>
                <a:t>0</a:t>
              </a:r>
              <a:endParaRPr lang="ja-JP" altLang="en-US" sz="1400"/>
            </a:p>
          </p:txBody>
        </p:sp>
        <p:sp>
          <p:nvSpPr>
            <p:cNvPr id="86" name="テキスト ボックス 85">
              <a:extLst>
                <a:ext uri="{FF2B5EF4-FFF2-40B4-BE49-F238E27FC236}">
                  <a16:creationId xmlns:a16="http://schemas.microsoft.com/office/drawing/2014/main" xmlns="" id="{58475CC4-F125-4E37-A1C3-3C6C9CE6C629}"/>
                </a:ext>
              </a:extLst>
            </p:cNvPr>
            <p:cNvSpPr txBox="1"/>
            <p:nvPr/>
          </p:nvSpPr>
          <p:spPr>
            <a:xfrm>
              <a:off x="9020926" y="5369295"/>
              <a:ext cx="383515" cy="335026"/>
            </a:xfrm>
            <a:prstGeom prst="rect">
              <a:avLst/>
            </a:prstGeom>
            <a:noFill/>
          </p:spPr>
          <p:txBody>
            <a:bodyPr wrap="none" rtlCol="0">
              <a:spAutoFit/>
            </a:bodyPr>
            <a:lstStyle/>
            <a:p>
              <a:r>
                <a:rPr lang="en-US" altLang="ja-JP" sz="1400"/>
                <a:t>0</a:t>
              </a:r>
              <a:endParaRPr lang="ja-JP" altLang="en-US" sz="1400"/>
            </a:p>
          </p:txBody>
        </p:sp>
        <p:sp>
          <p:nvSpPr>
            <p:cNvPr id="87" name="テキスト ボックス 86">
              <a:extLst>
                <a:ext uri="{FF2B5EF4-FFF2-40B4-BE49-F238E27FC236}">
                  <a16:creationId xmlns:a16="http://schemas.microsoft.com/office/drawing/2014/main" xmlns="" id="{F6777A68-6445-4244-9E78-B83C6AB75A64}"/>
                </a:ext>
              </a:extLst>
            </p:cNvPr>
            <p:cNvSpPr txBox="1"/>
            <p:nvPr/>
          </p:nvSpPr>
          <p:spPr>
            <a:xfrm>
              <a:off x="9010222" y="5611971"/>
              <a:ext cx="388217" cy="302725"/>
            </a:xfrm>
            <a:prstGeom prst="rect">
              <a:avLst/>
            </a:prstGeom>
            <a:noFill/>
          </p:spPr>
          <p:txBody>
            <a:bodyPr wrap="square" rtlCol="0">
              <a:spAutoFit/>
            </a:bodyPr>
            <a:lstStyle/>
            <a:p>
              <a:r>
                <a:rPr lang="en-US" altLang="ja-JP" sz="1400"/>
                <a:t>1</a:t>
              </a:r>
              <a:endParaRPr lang="ja-JP" altLang="en-US" sz="1400"/>
            </a:p>
          </p:txBody>
        </p:sp>
        <p:sp>
          <p:nvSpPr>
            <p:cNvPr id="88" name="テキスト ボックス 87">
              <a:extLst>
                <a:ext uri="{FF2B5EF4-FFF2-40B4-BE49-F238E27FC236}">
                  <a16:creationId xmlns:a16="http://schemas.microsoft.com/office/drawing/2014/main" xmlns="" id="{C5032604-6DF0-49E2-842D-C1EA7BD69F44}"/>
                </a:ext>
              </a:extLst>
            </p:cNvPr>
            <p:cNvSpPr txBox="1"/>
            <p:nvPr/>
          </p:nvSpPr>
          <p:spPr>
            <a:xfrm>
              <a:off x="8999519" y="5814219"/>
              <a:ext cx="383515" cy="335026"/>
            </a:xfrm>
            <a:prstGeom prst="rect">
              <a:avLst/>
            </a:prstGeom>
            <a:noFill/>
          </p:spPr>
          <p:txBody>
            <a:bodyPr wrap="none" rtlCol="0">
              <a:spAutoFit/>
            </a:bodyPr>
            <a:lstStyle/>
            <a:p>
              <a:r>
                <a:rPr lang="en-US" altLang="ja-JP" sz="1400"/>
                <a:t>0</a:t>
              </a:r>
              <a:endParaRPr lang="ja-JP" altLang="en-US" sz="1400"/>
            </a:p>
          </p:txBody>
        </p:sp>
        <p:sp>
          <p:nvSpPr>
            <p:cNvPr id="89" name="テキスト ボックス 88">
              <a:extLst>
                <a:ext uri="{FF2B5EF4-FFF2-40B4-BE49-F238E27FC236}">
                  <a16:creationId xmlns:a16="http://schemas.microsoft.com/office/drawing/2014/main" xmlns="" id="{FC9FAAA3-78E4-492F-AC1C-8613659F4A17}"/>
                </a:ext>
              </a:extLst>
            </p:cNvPr>
            <p:cNvSpPr txBox="1"/>
            <p:nvPr/>
          </p:nvSpPr>
          <p:spPr>
            <a:xfrm>
              <a:off x="8999972" y="6021733"/>
              <a:ext cx="383515" cy="335026"/>
            </a:xfrm>
            <a:prstGeom prst="rect">
              <a:avLst/>
            </a:prstGeom>
            <a:noFill/>
          </p:spPr>
          <p:txBody>
            <a:bodyPr wrap="none" rtlCol="0">
              <a:spAutoFit/>
            </a:bodyPr>
            <a:lstStyle/>
            <a:p>
              <a:r>
                <a:rPr lang="en-US" altLang="ja-JP" sz="1400"/>
                <a:t>0</a:t>
              </a:r>
              <a:endParaRPr lang="ja-JP" altLang="en-US" sz="1400"/>
            </a:p>
          </p:txBody>
        </p:sp>
        <p:sp>
          <p:nvSpPr>
            <p:cNvPr id="90" name="テキスト ボックス 89">
              <a:extLst>
                <a:ext uri="{FF2B5EF4-FFF2-40B4-BE49-F238E27FC236}">
                  <a16:creationId xmlns:a16="http://schemas.microsoft.com/office/drawing/2014/main" xmlns="" id="{191D5791-105A-4D8B-A930-A46A54A7E195}"/>
                </a:ext>
              </a:extLst>
            </p:cNvPr>
            <p:cNvSpPr txBox="1"/>
            <p:nvPr/>
          </p:nvSpPr>
          <p:spPr>
            <a:xfrm>
              <a:off x="9020926" y="6259407"/>
              <a:ext cx="383515" cy="335026"/>
            </a:xfrm>
            <a:prstGeom prst="rect">
              <a:avLst/>
            </a:prstGeom>
            <a:noFill/>
          </p:spPr>
          <p:txBody>
            <a:bodyPr wrap="none" rtlCol="0">
              <a:spAutoFit/>
            </a:bodyPr>
            <a:lstStyle/>
            <a:p>
              <a:r>
                <a:rPr lang="en-US" altLang="ja-JP" sz="1400"/>
                <a:t>0</a:t>
              </a:r>
              <a:endParaRPr lang="ja-JP" altLang="en-US" sz="1400"/>
            </a:p>
          </p:txBody>
        </p:sp>
        <p:sp>
          <p:nvSpPr>
            <p:cNvPr id="91" name="テキスト ボックス 90">
              <a:extLst>
                <a:ext uri="{FF2B5EF4-FFF2-40B4-BE49-F238E27FC236}">
                  <a16:creationId xmlns:a16="http://schemas.microsoft.com/office/drawing/2014/main" xmlns="" id="{E8310F9C-93CE-4480-A8D4-2E2533AE2A90}"/>
                </a:ext>
              </a:extLst>
            </p:cNvPr>
            <p:cNvSpPr txBox="1"/>
            <p:nvPr/>
          </p:nvSpPr>
          <p:spPr>
            <a:xfrm>
              <a:off x="9029733" y="6484632"/>
              <a:ext cx="383515" cy="335026"/>
            </a:xfrm>
            <a:prstGeom prst="rect">
              <a:avLst/>
            </a:prstGeom>
            <a:noFill/>
          </p:spPr>
          <p:txBody>
            <a:bodyPr wrap="none" rtlCol="0">
              <a:spAutoFit/>
            </a:bodyPr>
            <a:lstStyle/>
            <a:p>
              <a:r>
                <a:rPr lang="en-US" altLang="ja-JP" sz="1400"/>
                <a:t>0</a:t>
              </a:r>
              <a:endParaRPr lang="ja-JP" altLang="en-US" sz="1400"/>
            </a:p>
          </p:txBody>
        </p:sp>
        <p:sp>
          <p:nvSpPr>
            <p:cNvPr id="4" name="テキスト ボックス 3">
              <a:extLst>
                <a:ext uri="{FF2B5EF4-FFF2-40B4-BE49-F238E27FC236}">
                  <a16:creationId xmlns:a16="http://schemas.microsoft.com/office/drawing/2014/main" xmlns="" id="{4C33821D-C005-124A-9AB4-63A5C7F0DF15}"/>
                </a:ext>
              </a:extLst>
            </p:cNvPr>
            <p:cNvSpPr txBox="1"/>
            <p:nvPr/>
          </p:nvSpPr>
          <p:spPr>
            <a:xfrm>
              <a:off x="1991834" y="2902688"/>
              <a:ext cx="256657" cy="335026"/>
            </a:xfrm>
            <a:prstGeom prst="rect">
              <a:avLst/>
            </a:prstGeom>
            <a:noFill/>
          </p:spPr>
          <p:txBody>
            <a:bodyPr wrap="none" rtlCol="0">
              <a:spAutoFit/>
            </a:bodyPr>
            <a:lstStyle/>
            <a:p>
              <a:endParaRPr lang="ja-JP" altLang="en-US" sz="1400"/>
            </a:p>
          </p:txBody>
        </p:sp>
        <p:sp>
          <p:nvSpPr>
            <p:cNvPr id="6" name="右中かっこ 5">
              <a:extLst>
                <a:ext uri="{FF2B5EF4-FFF2-40B4-BE49-F238E27FC236}">
                  <a16:creationId xmlns:a16="http://schemas.microsoft.com/office/drawing/2014/main" xmlns="" id="{990DFCB0-0195-4044-A2C8-F086DF0F00E2}"/>
                </a:ext>
              </a:extLst>
            </p:cNvPr>
            <p:cNvSpPr/>
            <p:nvPr/>
          </p:nvSpPr>
          <p:spPr>
            <a:xfrm>
              <a:off x="7615498" y="2524145"/>
              <a:ext cx="169270" cy="1231356"/>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ja-JP" altLang="en-US" sz="1400"/>
            </a:p>
          </p:txBody>
        </p:sp>
        <p:sp>
          <p:nvSpPr>
            <p:cNvPr id="3" name="矢印: 折線 2">
              <a:extLst>
                <a:ext uri="{FF2B5EF4-FFF2-40B4-BE49-F238E27FC236}">
                  <a16:creationId xmlns:a16="http://schemas.microsoft.com/office/drawing/2014/main" xmlns="" id="{45124A03-1D1F-47AF-BFDA-7D88A41396FD}"/>
                </a:ext>
              </a:extLst>
            </p:cNvPr>
            <p:cNvSpPr/>
            <p:nvPr/>
          </p:nvSpPr>
          <p:spPr>
            <a:xfrm rot="5400000">
              <a:off x="7930445" y="2904296"/>
              <a:ext cx="1238968" cy="1665304"/>
            </a:xfrm>
            <a:prstGeom prst="bentArrow">
              <a:avLst>
                <a:gd name="adj1" fmla="val 13229"/>
                <a:gd name="adj2" fmla="val 12885"/>
                <a:gd name="adj3" fmla="val 9698"/>
                <a:gd name="adj4" fmla="val 62878"/>
              </a:avLst>
            </a:prstGeom>
            <a:solidFill>
              <a:srgbClr val="FFC00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400">
                <a:solidFill>
                  <a:schemeClr val="tx1"/>
                </a:solidFill>
              </a:endParaRPr>
            </a:p>
          </p:txBody>
        </p:sp>
        <p:sp>
          <p:nvSpPr>
            <p:cNvPr id="85" name="テキスト ボックス 84">
              <a:extLst>
                <a:ext uri="{FF2B5EF4-FFF2-40B4-BE49-F238E27FC236}">
                  <a16:creationId xmlns:a16="http://schemas.microsoft.com/office/drawing/2014/main" xmlns="" id="{093C72CB-D9D9-40CC-883B-B7089EF55A8F}"/>
                </a:ext>
              </a:extLst>
            </p:cNvPr>
            <p:cNvSpPr txBox="1"/>
            <p:nvPr/>
          </p:nvSpPr>
          <p:spPr>
            <a:xfrm>
              <a:off x="9031630" y="5152654"/>
              <a:ext cx="383515" cy="335026"/>
            </a:xfrm>
            <a:prstGeom prst="rect">
              <a:avLst/>
            </a:prstGeom>
            <a:noFill/>
          </p:spPr>
          <p:txBody>
            <a:bodyPr wrap="none" rtlCol="0">
              <a:spAutoFit/>
            </a:bodyPr>
            <a:lstStyle/>
            <a:p>
              <a:r>
                <a:rPr lang="en-US" altLang="ja-JP" sz="1400"/>
                <a:t>1</a:t>
              </a:r>
              <a:endParaRPr lang="ja-JP" altLang="en-US" sz="1400"/>
            </a:p>
          </p:txBody>
        </p:sp>
      </p:grpSp>
      <p:sp>
        <p:nvSpPr>
          <p:cNvPr id="21" name="正方形/長方形 20">
            <a:extLst>
              <a:ext uri="{FF2B5EF4-FFF2-40B4-BE49-F238E27FC236}">
                <a16:creationId xmlns:a16="http://schemas.microsoft.com/office/drawing/2014/main" xmlns="" id="{55EAC39A-DEBA-7A64-8D74-D42DE448A040}"/>
              </a:ext>
            </a:extLst>
          </p:cNvPr>
          <p:cNvSpPr/>
          <p:nvPr/>
        </p:nvSpPr>
        <p:spPr>
          <a:xfrm>
            <a:off x="10389598" y="4645233"/>
            <a:ext cx="1470632" cy="646331"/>
          </a:xfrm>
          <a:prstGeom prst="rect">
            <a:avLst/>
          </a:prstGeom>
        </p:spPr>
        <p:txBody>
          <a:bodyPr wrap="square">
            <a:spAutoFit/>
          </a:bodyPr>
          <a:lstStyle/>
          <a:p>
            <a:pPr algn="ctr"/>
            <a:r>
              <a:rPr lang="en-US" altLang="ja-JP"/>
              <a:t>Modification targets</a:t>
            </a:r>
          </a:p>
        </p:txBody>
      </p:sp>
      <p:cxnSp>
        <p:nvCxnSpPr>
          <p:cNvPr id="22" name="直線矢印コネクタ 21">
            <a:extLst>
              <a:ext uri="{FF2B5EF4-FFF2-40B4-BE49-F238E27FC236}">
                <a16:creationId xmlns:a16="http://schemas.microsoft.com/office/drawing/2014/main" xmlns="" id="{6ED4261D-4CB8-507B-A731-22720C888E63}"/>
              </a:ext>
            </a:extLst>
          </p:cNvPr>
          <p:cNvCxnSpPr>
            <a:cxnSpLocks/>
          </p:cNvCxnSpPr>
          <p:nvPr/>
        </p:nvCxnSpPr>
        <p:spPr>
          <a:xfrm flipH="1" flipV="1">
            <a:off x="9316678" y="4906291"/>
            <a:ext cx="1161157" cy="685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xmlns="" id="{1E695D83-B36B-D750-C331-5B9EDB055B5B}"/>
              </a:ext>
            </a:extLst>
          </p:cNvPr>
          <p:cNvCxnSpPr>
            <a:cxnSpLocks/>
          </p:cNvCxnSpPr>
          <p:nvPr/>
        </p:nvCxnSpPr>
        <p:spPr>
          <a:xfrm flipH="1">
            <a:off x="9336885" y="4976346"/>
            <a:ext cx="1140950" cy="3690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1865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E73D2D38-C71A-59DD-ABC5-0BC375A0A658}"/>
              </a:ext>
            </a:extLst>
          </p:cNvPr>
          <p:cNvSpPr>
            <a:spLocks noGrp="1"/>
          </p:cNvSpPr>
          <p:nvPr>
            <p:ph type="title"/>
          </p:nvPr>
        </p:nvSpPr>
        <p:spPr>
          <a:xfrm>
            <a:off x="428189" y="0"/>
            <a:ext cx="9460089" cy="787695"/>
          </a:xfrm>
        </p:spPr>
        <p:txBody>
          <a:bodyPr>
            <a:normAutofit fontScale="90000"/>
          </a:bodyPr>
          <a:lstStyle/>
          <a:p>
            <a:r>
              <a:rPr lang="en" altLang="ja-JP" spc="-80" dirty="0">
                <a:cs typeface="Arial"/>
              </a:rPr>
              <a:t>Proposed method</a:t>
            </a:r>
            <a:r>
              <a:rPr lang="en" altLang="ja-JP" spc="-65" dirty="0">
                <a:cs typeface="Arial"/>
              </a:rPr>
              <a:t>:</a:t>
            </a:r>
            <a:r>
              <a:rPr lang="en" altLang="ja-JP" spc="-105" dirty="0">
                <a:cs typeface="Arial"/>
              </a:rPr>
              <a:t> </a:t>
            </a:r>
            <a:r>
              <a:rPr lang="en" altLang="ja-JP" spc="-140" dirty="0">
                <a:cs typeface="Arial"/>
              </a:rPr>
              <a:t>How</a:t>
            </a:r>
            <a:r>
              <a:rPr lang="en" altLang="ja-JP" spc="-105" dirty="0">
                <a:cs typeface="Arial"/>
              </a:rPr>
              <a:t> </a:t>
            </a:r>
            <a:r>
              <a:rPr lang="en" altLang="ja-JP" spc="-25" dirty="0">
                <a:cs typeface="Arial"/>
              </a:rPr>
              <a:t>to </a:t>
            </a:r>
            <a:r>
              <a:rPr lang="en" altLang="ja-JP" spc="-60" dirty="0">
                <a:cs typeface="Arial"/>
              </a:rPr>
              <a:t>implement</a:t>
            </a:r>
            <a:r>
              <a:rPr lang="en" altLang="ja-JP" spc="-120" dirty="0">
                <a:cs typeface="Arial"/>
              </a:rPr>
              <a:t> </a:t>
            </a:r>
            <a:r>
              <a:rPr lang="en" altLang="ja-JP" spc="-135" dirty="0">
                <a:cs typeface="Arial"/>
              </a:rPr>
              <a:t>sentence</a:t>
            </a:r>
            <a:r>
              <a:rPr lang="en" altLang="ja-JP" spc="-114" dirty="0">
                <a:cs typeface="Arial"/>
              </a:rPr>
              <a:t> </a:t>
            </a:r>
            <a:r>
              <a:rPr lang="en" altLang="ja-JP" spc="-10" dirty="0">
                <a:cs typeface="Arial"/>
              </a:rPr>
              <a:t>vectorization</a:t>
            </a:r>
            <a:endParaRPr kumimoji="1" lang="ja-JP" altLang="en-US"/>
          </a:p>
        </p:txBody>
      </p:sp>
      <p:sp>
        <p:nvSpPr>
          <p:cNvPr id="4" name="スライド番号プレースホルダー 3">
            <a:extLst>
              <a:ext uri="{FF2B5EF4-FFF2-40B4-BE49-F238E27FC236}">
                <a16:creationId xmlns:a16="http://schemas.microsoft.com/office/drawing/2014/main" xmlns="" id="{5FD11F73-AFAF-C0A5-E6EC-2AD7DC6A8115}"/>
              </a:ext>
            </a:extLst>
          </p:cNvPr>
          <p:cNvSpPr>
            <a:spLocks noGrp="1"/>
          </p:cNvSpPr>
          <p:nvPr>
            <p:ph type="sldNum" sz="quarter" idx="12"/>
          </p:nvPr>
        </p:nvSpPr>
        <p:spPr/>
        <p:txBody>
          <a:bodyPr/>
          <a:lstStyle/>
          <a:p>
            <a:fld id="{F9BA76D3-88A3-DA45-AE06-80407E9C01DD}" type="slidenum">
              <a:rPr kumimoji="1" lang="ja-JP" altLang="en-US" smtClean="0"/>
              <a:t>7</a:t>
            </a:fld>
            <a:endParaRPr kumimoji="1" lang="ja-JP" altLang="en-US"/>
          </a:p>
        </p:txBody>
      </p:sp>
      <p:sp>
        <p:nvSpPr>
          <p:cNvPr id="6" name="テキスト ボックス 5">
            <a:extLst>
              <a:ext uri="{FF2B5EF4-FFF2-40B4-BE49-F238E27FC236}">
                <a16:creationId xmlns:a16="http://schemas.microsoft.com/office/drawing/2014/main" xmlns="" id="{86C459D7-6D49-1F88-1EC2-158482C1ABF9}"/>
              </a:ext>
            </a:extLst>
          </p:cNvPr>
          <p:cNvSpPr txBox="1"/>
          <p:nvPr/>
        </p:nvSpPr>
        <p:spPr>
          <a:xfrm>
            <a:off x="6280356" y="1960330"/>
            <a:ext cx="5742647" cy="461665"/>
          </a:xfrm>
          <a:prstGeom prst="rect">
            <a:avLst/>
          </a:prstGeom>
          <a:noFill/>
        </p:spPr>
        <p:txBody>
          <a:bodyPr wrap="square" rtlCol="0">
            <a:spAutoFit/>
          </a:bodyPr>
          <a:lstStyle/>
          <a:p>
            <a:r>
              <a:rPr lang="en-US" altLang="ja-JP" sz="2400" dirty="0"/>
              <a:t>Three implementations were evaluated</a:t>
            </a:r>
            <a:endParaRPr kumimoji="1" lang="ja-JP" altLang="en-US" sz="2400" dirty="0"/>
          </a:p>
        </p:txBody>
      </p:sp>
      <p:graphicFrame>
        <p:nvGraphicFramePr>
          <p:cNvPr id="55" name="object 29">
            <a:extLst>
              <a:ext uri="{FF2B5EF4-FFF2-40B4-BE49-F238E27FC236}">
                <a16:creationId xmlns:a16="http://schemas.microsoft.com/office/drawing/2014/main" xmlns="" id="{2F743B0D-9D59-F52C-D5D2-B0A4FE20CF17}"/>
              </a:ext>
            </a:extLst>
          </p:cNvPr>
          <p:cNvGraphicFramePr>
            <a:graphicFrameLocks noGrp="1"/>
          </p:cNvGraphicFramePr>
          <p:nvPr>
            <p:extLst>
              <p:ext uri="{D42A27DB-BD31-4B8C-83A1-F6EECF244321}">
                <p14:modId xmlns:p14="http://schemas.microsoft.com/office/powerpoint/2010/main" val="2135684551"/>
              </p:ext>
            </p:extLst>
          </p:nvPr>
        </p:nvGraphicFramePr>
        <p:xfrm>
          <a:off x="5859503" y="2639294"/>
          <a:ext cx="5957398" cy="2130235"/>
        </p:xfrm>
        <a:graphic>
          <a:graphicData uri="http://schemas.openxmlformats.org/drawingml/2006/table">
            <a:tbl>
              <a:tblPr firstRow="1" bandRow="1">
                <a:tableStyleId>{5940675A-B579-460E-94D1-54222C63F5DA}</a:tableStyleId>
              </a:tblPr>
              <a:tblGrid>
                <a:gridCol w="1489350">
                  <a:extLst>
                    <a:ext uri="{9D8B030D-6E8A-4147-A177-3AD203B41FA5}">
                      <a16:colId xmlns:a16="http://schemas.microsoft.com/office/drawing/2014/main" xmlns="" val="20000"/>
                    </a:ext>
                  </a:extLst>
                </a:gridCol>
                <a:gridCol w="1489350">
                  <a:extLst>
                    <a:ext uri="{9D8B030D-6E8A-4147-A177-3AD203B41FA5}">
                      <a16:colId xmlns:a16="http://schemas.microsoft.com/office/drawing/2014/main" xmlns="" val="20001"/>
                    </a:ext>
                  </a:extLst>
                </a:gridCol>
                <a:gridCol w="1485227">
                  <a:extLst>
                    <a:ext uri="{9D8B030D-6E8A-4147-A177-3AD203B41FA5}">
                      <a16:colId xmlns:a16="http://schemas.microsoft.com/office/drawing/2014/main" xmlns="" val="20002"/>
                    </a:ext>
                  </a:extLst>
                </a:gridCol>
                <a:gridCol w="1493471">
                  <a:extLst>
                    <a:ext uri="{9D8B030D-6E8A-4147-A177-3AD203B41FA5}">
                      <a16:colId xmlns:a16="http://schemas.microsoft.com/office/drawing/2014/main" xmlns="" val="20003"/>
                    </a:ext>
                  </a:extLst>
                </a:gridCol>
              </a:tblGrid>
              <a:tr h="705504">
                <a:tc>
                  <a:txBody>
                    <a:bodyPr/>
                    <a:lstStyle/>
                    <a:p>
                      <a:pPr marL="73025">
                        <a:lnSpc>
                          <a:spcPts val="1570"/>
                        </a:lnSpc>
                      </a:pPr>
                      <a:endParaRPr sz="2000" spc="0">
                        <a:latin typeface="+mj-lt"/>
                        <a:cs typeface="Arial"/>
                      </a:endParaRPr>
                    </a:p>
                  </a:txBody>
                  <a:tcPr marL="0" marR="0" marT="0" marB="0">
                    <a:solidFill>
                      <a:schemeClr val="bg1">
                        <a:lumMod val="85000"/>
                      </a:schemeClr>
                    </a:solidFill>
                  </a:tcPr>
                </a:tc>
                <a:tc>
                  <a:txBody>
                    <a:bodyPr/>
                    <a:lstStyle/>
                    <a:p>
                      <a:pPr marL="7620" marR="0" lvl="0" indent="0" algn="ctr" defTabSz="457200" rtl="0" eaLnBrk="1" fontAlgn="auto" latinLnBrk="0" hangingPunct="1">
                        <a:lnSpc>
                          <a:spcPct val="100000"/>
                        </a:lnSpc>
                        <a:spcBef>
                          <a:spcPts val="670"/>
                        </a:spcBef>
                        <a:spcAft>
                          <a:spcPts val="0"/>
                        </a:spcAft>
                        <a:buClrTx/>
                        <a:buSzTx/>
                        <a:buFontTx/>
                        <a:buNone/>
                        <a:tabLst/>
                        <a:defRPr/>
                      </a:pPr>
                      <a:r>
                        <a:rPr sz="1250" spc="0"/>
                        <a:t>1.</a:t>
                      </a:r>
                      <a:r>
                        <a:rPr lang="en" altLang="ja-JP" sz="1250" spc="0"/>
                        <a:t> Word extraction</a:t>
                      </a:r>
                      <a:endParaRPr lang="en" altLang="ja-JP" sz="1250" spc="0">
                        <a:latin typeface="+mj-lt"/>
                        <a:cs typeface="Toppan Bunkyu Gothic Regular"/>
                      </a:endParaRPr>
                    </a:p>
                  </a:txBody>
                  <a:tcPr marL="0" marR="0" marT="85090" marB="0">
                    <a:solidFill>
                      <a:schemeClr val="bg1">
                        <a:lumMod val="85000"/>
                      </a:schemeClr>
                    </a:solidFill>
                  </a:tcPr>
                </a:tc>
                <a:tc>
                  <a:txBody>
                    <a:bodyPr/>
                    <a:lstStyle/>
                    <a:p>
                      <a:pPr marL="11430" marR="0" indent="0" algn="ctr" defTabSz="457200" rtl="0" eaLnBrk="1" fontAlgn="auto" latinLnBrk="0" hangingPunct="1">
                        <a:lnSpc>
                          <a:spcPct val="100000"/>
                        </a:lnSpc>
                        <a:spcBef>
                          <a:spcPts val="670"/>
                        </a:spcBef>
                        <a:spcAft>
                          <a:spcPts val="0"/>
                        </a:spcAft>
                        <a:buClrTx/>
                        <a:buSzTx/>
                        <a:buFontTx/>
                        <a:buNone/>
                        <a:tabLst/>
                        <a:defRPr/>
                      </a:pPr>
                      <a:r>
                        <a:rPr sz="1250" spc="0"/>
                        <a:t>2.</a:t>
                      </a:r>
                      <a:r>
                        <a:rPr lang="en" altLang="ja-JP" sz="1250" spc="0"/>
                        <a:t> </a:t>
                      </a:r>
                      <a:r>
                        <a:rPr kumimoji="1" lang="en-US" altLang="ja-JP" sz="1250" kern="1200" spc="0">
                          <a:solidFill>
                            <a:schemeClr val="tx1"/>
                          </a:solidFill>
                        </a:rPr>
                        <a:t>W</a:t>
                      </a:r>
                      <a:r>
                        <a:rPr kumimoji="1" lang="en" altLang="ja-JP" sz="1250" kern="1200" spc="0">
                          <a:solidFill>
                            <a:schemeClr val="tx1"/>
                          </a:solidFill>
                        </a:rPr>
                        <a:t>ord </a:t>
                      </a:r>
                      <a:r>
                        <a:rPr lang="en" altLang="ja-JP" sz="1250" spc="0"/>
                        <a:t>Vectorization</a:t>
                      </a:r>
                      <a:endParaRPr sz="1250" spc="0">
                        <a:latin typeface="+mj-lt"/>
                        <a:cs typeface="Toppan Bunkyu Gothic Regular"/>
                      </a:endParaRPr>
                    </a:p>
                  </a:txBody>
                  <a:tcPr marL="0" marR="0" marT="85090" marB="0">
                    <a:solidFill>
                      <a:schemeClr val="bg1">
                        <a:lumMod val="85000"/>
                      </a:schemeClr>
                    </a:solidFill>
                  </a:tcPr>
                </a:tc>
                <a:tc>
                  <a:txBody>
                    <a:bodyPr/>
                    <a:lstStyle/>
                    <a:p>
                      <a:pPr marL="11430" marR="0" lvl="0" indent="0" algn="ctr" defTabSz="457200" rtl="0" eaLnBrk="1" fontAlgn="auto" latinLnBrk="0" hangingPunct="1">
                        <a:lnSpc>
                          <a:spcPct val="100000"/>
                        </a:lnSpc>
                        <a:spcBef>
                          <a:spcPts val="670"/>
                        </a:spcBef>
                        <a:spcAft>
                          <a:spcPts val="0"/>
                        </a:spcAft>
                        <a:buClrTx/>
                        <a:buSzTx/>
                        <a:buFontTx/>
                        <a:buNone/>
                        <a:tabLst/>
                        <a:defRPr/>
                      </a:pPr>
                      <a:r>
                        <a:rPr sz="1250" spc="0"/>
                        <a:t>3.</a:t>
                      </a:r>
                      <a:r>
                        <a:rPr lang="en" sz="1250" spc="0"/>
                        <a:t> Vector association</a:t>
                      </a:r>
                    </a:p>
                    <a:p>
                      <a:pPr marL="11430" marR="0" lvl="0" indent="0" algn="ctr" defTabSz="457200" rtl="0" eaLnBrk="1" fontAlgn="auto" latinLnBrk="0" hangingPunct="1">
                        <a:lnSpc>
                          <a:spcPct val="100000"/>
                        </a:lnSpc>
                        <a:spcBef>
                          <a:spcPts val="670"/>
                        </a:spcBef>
                        <a:spcAft>
                          <a:spcPts val="0"/>
                        </a:spcAft>
                        <a:buClrTx/>
                        <a:buSzTx/>
                        <a:buFontTx/>
                        <a:buNone/>
                        <a:tabLst/>
                        <a:defRPr/>
                      </a:pPr>
                      <a:endParaRPr lang="en" sz="1250" spc="0">
                        <a:latin typeface="+mj-lt"/>
                        <a:cs typeface="Toppan Bunkyu Gothic Regular"/>
                      </a:endParaRPr>
                    </a:p>
                  </a:txBody>
                  <a:tcPr marL="0" marR="0" marT="85090" marB="0">
                    <a:solidFill>
                      <a:schemeClr val="bg1">
                        <a:lumMod val="85000"/>
                      </a:schemeClr>
                    </a:solidFill>
                  </a:tcPr>
                </a:tc>
                <a:extLst>
                  <a:ext uri="{0D108BD9-81ED-4DB2-BD59-A6C34878D82A}">
                    <a16:rowId xmlns:a16="http://schemas.microsoft.com/office/drawing/2014/main" xmlns="" val="10000"/>
                  </a:ext>
                </a:extLst>
              </a:tr>
              <a:tr h="473027">
                <a:tc>
                  <a:txBody>
                    <a:bodyPr/>
                    <a:lstStyle/>
                    <a:p>
                      <a:pPr algn="ctr">
                        <a:lnSpc>
                          <a:spcPct val="100000"/>
                        </a:lnSpc>
                        <a:spcBef>
                          <a:spcPts val="670"/>
                        </a:spcBef>
                      </a:pPr>
                      <a:r>
                        <a:rPr lang="en" sz="1250" spc="0"/>
                        <a:t>Implementation 1</a:t>
                      </a:r>
                      <a:endParaRPr sz="1250" spc="0">
                        <a:latin typeface="+mj-lt"/>
                        <a:cs typeface="Toppan Bunkyu Gothic Regular"/>
                      </a:endParaRPr>
                    </a:p>
                  </a:txBody>
                  <a:tcPr marL="0" marR="0" marT="85090" marB="0"/>
                </a:tc>
                <a:tc>
                  <a:txBody>
                    <a:bodyPr/>
                    <a:lstStyle/>
                    <a:p>
                      <a:pPr algn="ctr">
                        <a:lnSpc>
                          <a:spcPct val="100000"/>
                        </a:lnSpc>
                        <a:spcBef>
                          <a:spcPts val="670"/>
                        </a:spcBef>
                      </a:pPr>
                      <a:r>
                        <a:rPr lang="en" sz="1250" spc="0"/>
                        <a:t>noun only</a:t>
                      </a:r>
                      <a:endParaRPr sz="1250" spc="0">
                        <a:latin typeface="+mj-lt"/>
                        <a:cs typeface="Toppan Bunkyu Gothic Regular"/>
                      </a:endParaRPr>
                    </a:p>
                  </a:txBody>
                  <a:tcPr marL="0" marR="0" marT="85090" marB="0"/>
                </a:tc>
                <a:tc>
                  <a:txBody>
                    <a:bodyPr/>
                    <a:lstStyle/>
                    <a:p>
                      <a:pPr marL="13335" algn="ctr">
                        <a:lnSpc>
                          <a:spcPct val="100000"/>
                        </a:lnSpc>
                        <a:spcBef>
                          <a:spcPts val="670"/>
                        </a:spcBef>
                      </a:pPr>
                      <a:r>
                        <a:rPr sz="1250" spc="0"/>
                        <a:t>word2vec</a:t>
                      </a:r>
                      <a:endParaRPr sz="1250" spc="0">
                        <a:latin typeface="+mj-lt"/>
                        <a:cs typeface="Toppan Bunkyu Gothic Regular"/>
                      </a:endParaRPr>
                    </a:p>
                  </a:txBody>
                  <a:tcPr marL="0" marR="0" marT="85090" marB="0"/>
                </a:tc>
                <a:tc>
                  <a:txBody>
                    <a:bodyPr/>
                    <a:lstStyle/>
                    <a:p>
                      <a:pPr marL="3810" algn="ctr">
                        <a:lnSpc>
                          <a:spcPct val="100000"/>
                        </a:lnSpc>
                        <a:spcBef>
                          <a:spcPts val="670"/>
                        </a:spcBef>
                      </a:pPr>
                      <a:r>
                        <a:rPr lang="en" sz="1250" spc="0"/>
                        <a:t>simple average</a:t>
                      </a:r>
                      <a:endParaRPr sz="1250" spc="0">
                        <a:latin typeface="+mj-lt"/>
                        <a:cs typeface="Toppan Bunkyu Gothic Regular"/>
                      </a:endParaRPr>
                    </a:p>
                  </a:txBody>
                  <a:tcPr marL="0" marR="0" marT="85090" marB="0"/>
                </a:tc>
                <a:extLst>
                  <a:ext uri="{0D108BD9-81ED-4DB2-BD59-A6C34878D82A}">
                    <a16:rowId xmlns:a16="http://schemas.microsoft.com/office/drawing/2014/main" xmlns="" val="10001"/>
                  </a:ext>
                </a:extLst>
              </a:tr>
              <a:tr h="482713">
                <a:tc>
                  <a:txBody>
                    <a:bodyPr/>
                    <a:lstStyle/>
                    <a:p>
                      <a:pPr algn="ctr">
                        <a:lnSpc>
                          <a:spcPct val="100000"/>
                        </a:lnSpc>
                        <a:spcBef>
                          <a:spcPts val="670"/>
                        </a:spcBef>
                      </a:pPr>
                      <a:r>
                        <a:rPr kumimoji="1" lang="en" altLang="ja-JP" sz="1250" kern="1200" spc="0">
                          <a:solidFill>
                            <a:schemeClr val="tx1"/>
                          </a:solidFill>
                        </a:rPr>
                        <a:t>Implementation</a:t>
                      </a:r>
                      <a:r>
                        <a:rPr lang="en" sz="1250" spc="0"/>
                        <a:t> </a:t>
                      </a:r>
                      <a:r>
                        <a:rPr sz="1250" spc="0"/>
                        <a:t>2</a:t>
                      </a:r>
                      <a:endParaRPr sz="1250" spc="0">
                        <a:latin typeface="+mj-lt"/>
                        <a:cs typeface="Toppan Bunkyu Gothic Regular"/>
                      </a:endParaRPr>
                    </a:p>
                  </a:txBody>
                  <a:tcPr marL="0" marR="0" marT="85090" marB="0"/>
                </a:tc>
                <a:tc>
                  <a:txBody>
                    <a:bodyPr/>
                    <a:lstStyle/>
                    <a:p>
                      <a:pPr algn="ctr">
                        <a:lnSpc>
                          <a:spcPct val="100000"/>
                        </a:lnSpc>
                        <a:spcBef>
                          <a:spcPts val="670"/>
                        </a:spcBef>
                      </a:pPr>
                      <a:r>
                        <a:rPr lang="en-US" sz="1250" spc="0"/>
                        <a:t>All </a:t>
                      </a:r>
                      <a:endParaRPr sz="1250" spc="0">
                        <a:latin typeface="+mj-lt"/>
                        <a:cs typeface="Toppan Bunkyu Gothic Regular"/>
                      </a:endParaRPr>
                    </a:p>
                  </a:txBody>
                  <a:tcPr marL="0" marR="0" marT="85090" marB="0"/>
                </a:tc>
                <a:tc>
                  <a:txBody>
                    <a:bodyPr/>
                    <a:lstStyle/>
                    <a:p>
                      <a:pPr marL="13335" algn="ctr">
                        <a:lnSpc>
                          <a:spcPct val="100000"/>
                        </a:lnSpc>
                        <a:spcBef>
                          <a:spcPts val="670"/>
                        </a:spcBef>
                      </a:pPr>
                      <a:r>
                        <a:rPr sz="1250" spc="0"/>
                        <a:t>word2vec</a:t>
                      </a:r>
                      <a:endParaRPr sz="1250" spc="0">
                        <a:latin typeface="+mj-lt"/>
                        <a:cs typeface="Toppan Bunkyu Gothic Regular"/>
                      </a:endParaRPr>
                    </a:p>
                  </a:txBody>
                  <a:tcPr marL="0" marR="0" marT="85090" marB="0"/>
                </a:tc>
                <a:tc>
                  <a:txBody>
                    <a:bodyPr/>
                    <a:lstStyle/>
                    <a:p>
                      <a:pPr marL="13335" algn="ctr">
                        <a:lnSpc>
                          <a:spcPct val="100000"/>
                        </a:lnSpc>
                        <a:spcBef>
                          <a:spcPts val="670"/>
                        </a:spcBef>
                      </a:pPr>
                      <a:r>
                        <a:rPr sz="1250" spc="0"/>
                        <a:t>doc2vec</a:t>
                      </a:r>
                      <a:endParaRPr sz="1250" spc="0">
                        <a:latin typeface="+mj-lt"/>
                        <a:cs typeface="Toppan Bunkyu Gothic Regular"/>
                      </a:endParaRPr>
                    </a:p>
                  </a:txBody>
                  <a:tcPr marL="0" marR="0" marT="85090" marB="0"/>
                </a:tc>
                <a:extLst>
                  <a:ext uri="{0D108BD9-81ED-4DB2-BD59-A6C34878D82A}">
                    <a16:rowId xmlns:a16="http://schemas.microsoft.com/office/drawing/2014/main" xmlns="" val="10002"/>
                  </a:ext>
                </a:extLst>
              </a:tr>
              <a:tr h="468991">
                <a:tc>
                  <a:txBody>
                    <a:bodyPr/>
                    <a:lstStyle/>
                    <a:p>
                      <a:pPr algn="ctr">
                        <a:lnSpc>
                          <a:spcPct val="100000"/>
                        </a:lnSpc>
                        <a:spcBef>
                          <a:spcPts val="610"/>
                        </a:spcBef>
                      </a:pPr>
                      <a:r>
                        <a:rPr kumimoji="1" lang="en" altLang="ja-JP" sz="1250" kern="1200" spc="0">
                          <a:solidFill>
                            <a:schemeClr val="tx1"/>
                          </a:solidFill>
                        </a:rPr>
                        <a:t>Implementation</a:t>
                      </a:r>
                      <a:r>
                        <a:rPr lang="en" sz="1250" spc="0"/>
                        <a:t> </a:t>
                      </a:r>
                      <a:r>
                        <a:rPr sz="1250" spc="0"/>
                        <a:t>3</a:t>
                      </a:r>
                      <a:endParaRPr sz="1250" spc="0">
                        <a:latin typeface="+mj-lt"/>
                        <a:cs typeface="Toppan Bunkyu Gothic Regular"/>
                      </a:endParaRPr>
                    </a:p>
                  </a:txBody>
                  <a:tcPr marL="0" marR="0" marT="77470" marB="0"/>
                </a:tc>
                <a:tc>
                  <a:txBody>
                    <a:bodyPr/>
                    <a:lstStyle/>
                    <a:p>
                      <a:pPr algn="ctr">
                        <a:lnSpc>
                          <a:spcPct val="100000"/>
                        </a:lnSpc>
                        <a:spcBef>
                          <a:spcPts val="610"/>
                        </a:spcBef>
                      </a:pPr>
                      <a:r>
                        <a:rPr lang="en" sz="1250" spc="0"/>
                        <a:t>noun only</a:t>
                      </a:r>
                      <a:endParaRPr sz="1250" spc="0">
                        <a:latin typeface="+mj-lt"/>
                        <a:cs typeface="Toppan Bunkyu Gothic Regular"/>
                      </a:endParaRPr>
                    </a:p>
                  </a:txBody>
                  <a:tcPr marL="0" marR="0" marT="77470" marB="0"/>
                </a:tc>
                <a:tc>
                  <a:txBody>
                    <a:bodyPr/>
                    <a:lstStyle/>
                    <a:p>
                      <a:pPr marL="13335" algn="ctr">
                        <a:lnSpc>
                          <a:spcPct val="100000"/>
                        </a:lnSpc>
                        <a:spcBef>
                          <a:spcPts val="610"/>
                        </a:spcBef>
                      </a:pPr>
                      <a:r>
                        <a:rPr sz="1250" spc="0"/>
                        <a:t>word2vec</a:t>
                      </a:r>
                      <a:endParaRPr sz="1250" spc="0">
                        <a:latin typeface="+mj-lt"/>
                        <a:cs typeface="Toppan Bunkyu Gothic Regular"/>
                      </a:endParaRPr>
                    </a:p>
                  </a:txBody>
                  <a:tcPr marL="0" marR="0" marT="77470" marB="0"/>
                </a:tc>
                <a:tc>
                  <a:txBody>
                    <a:bodyPr/>
                    <a:lstStyle/>
                    <a:p>
                      <a:pPr marL="13335" algn="ctr">
                        <a:lnSpc>
                          <a:spcPct val="100000"/>
                        </a:lnSpc>
                        <a:spcBef>
                          <a:spcPts val="610"/>
                        </a:spcBef>
                      </a:pPr>
                      <a:r>
                        <a:rPr sz="1250" spc="0"/>
                        <a:t>doc2vec</a:t>
                      </a:r>
                      <a:endParaRPr sz="1250" spc="0">
                        <a:latin typeface="+mj-lt"/>
                        <a:cs typeface="Toppan Bunkyu Gothic Regular"/>
                      </a:endParaRPr>
                    </a:p>
                  </a:txBody>
                  <a:tcPr marL="0" marR="0" marT="77470" marB="0"/>
                </a:tc>
                <a:extLst>
                  <a:ext uri="{0D108BD9-81ED-4DB2-BD59-A6C34878D82A}">
                    <a16:rowId xmlns:a16="http://schemas.microsoft.com/office/drawing/2014/main" xmlns="" val="10003"/>
                  </a:ext>
                </a:extLst>
              </a:tr>
            </a:tbl>
          </a:graphicData>
        </a:graphic>
      </p:graphicFrame>
      <p:sp>
        <p:nvSpPr>
          <p:cNvPr id="34" name="object 11">
            <a:extLst>
              <a:ext uri="{FF2B5EF4-FFF2-40B4-BE49-F238E27FC236}">
                <a16:creationId xmlns:a16="http://schemas.microsoft.com/office/drawing/2014/main" xmlns="" id="{BFB9A43D-EB12-1B76-7339-347320BA26EC}"/>
              </a:ext>
            </a:extLst>
          </p:cNvPr>
          <p:cNvSpPr txBox="1"/>
          <p:nvPr/>
        </p:nvSpPr>
        <p:spPr>
          <a:xfrm>
            <a:off x="152857" y="2308160"/>
            <a:ext cx="122555" cy="243015"/>
          </a:xfrm>
          <a:prstGeom prst="rect">
            <a:avLst/>
          </a:prstGeom>
        </p:spPr>
        <p:txBody>
          <a:bodyPr vert="horz" wrap="square" lIns="0" tIns="12065" rIns="0" bIns="0" rtlCol="0">
            <a:spAutoFit/>
          </a:bodyPr>
          <a:lstStyle/>
          <a:p>
            <a:pPr marL="12700">
              <a:lnSpc>
                <a:spcPct val="100000"/>
              </a:lnSpc>
              <a:spcBef>
                <a:spcPts val="95"/>
              </a:spcBef>
            </a:pPr>
            <a:r>
              <a:rPr sz="1500" spc="-75">
                <a:cs typeface="Arial"/>
              </a:rPr>
              <a:t>1</a:t>
            </a:r>
            <a:endParaRPr sz="1500">
              <a:cs typeface="Arial"/>
            </a:endParaRPr>
          </a:p>
        </p:txBody>
      </p:sp>
      <p:sp>
        <p:nvSpPr>
          <p:cNvPr id="35" name="object 12">
            <a:extLst>
              <a:ext uri="{FF2B5EF4-FFF2-40B4-BE49-F238E27FC236}">
                <a16:creationId xmlns:a16="http://schemas.microsoft.com/office/drawing/2014/main" xmlns="" id="{8DD02DE3-FD8D-4062-5B4C-7FAE175BC407}"/>
              </a:ext>
            </a:extLst>
          </p:cNvPr>
          <p:cNvSpPr txBox="1"/>
          <p:nvPr/>
        </p:nvSpPr>
        <p:spPr>
          <a:xfrm>
            <a:off x="77886" y="3542613"/>
            <a:ext cx="122555" cy="258404"/>
          </a:xfrm>
          <a:prstGeom prst="rect">
            <a:avLst/>
          </a:prstGeom>
        </p:spPr>
        <p:txBody>
          <a:bodyPr vert="horz" wrap="square" lIns="0" tIns="12065" rIns="0" bIns="0" rtlCol="0">
            <a:spAutoFit/>
          </a:bodyPr>
          <a:lstStyle/>
          <a:p>
            <a:pPr marL="12700">
              <a:lnSpc>
                <a:spcPct val="100000"/>
              </a:lnSpc>
              <a:spcBef>
                <a:spcPts val="95"/>
              </a:spcBef>
            </a:pPr>
            <a:r>
              <a:rPr sz="1600" spc="-75">
                <a:cs typeface="Arial"/>
              </a:rPr>
              <a:t>2</a:t>
            </a:r>
            <a:endParaRPr sz="1600">
              <a:cs typeface="Arial"/>
            </a:endParaRPr>
          </a:p>
        </p:txBody>
      </p:sp>
      <p:sp>
        <p:nvSpPr>
          <p:cNvPr id="36" name="object 13">
            <a:extLst>
              <a:ext uri="{FF2B5EF4-FFF2-40B4-BE49-F238E27FC236}">
                <a16:creationId xmlns:a16="http://schemas.microsoft.com/office/drawing/2014/main" xmlns="" id="{FDC25455-6DF6-ACC4-5679-E6975E4315A1}"/>
              </a:ext>
            </a:extLst>
          </p:cNvPr>
          <p:cNvSpPr txBox="1"/>
          <p:nvPr/>
        </p:nvSpPr>
        <p:spPr>
          <a:xfrm>
            <a:off x="91384" y="4368676"/>
            <a:ext cx="122555" cy="258404"/>
          </a:xfrm>
          <a:prstGeom prst="rect">
            <a:avLst/>
          </a:prstGeom>
        </p:spPr>
        <p:txBody>
          <a:bodyPr vert="horz" wrap="square" lIns="0" tIns="12065" rIns="0" bIns="0" rtlCol="0">
            <a:spAutoFit/>
          </a:bodyPr>
          <a:lstStyle/>
          <a:p>
            <a:pPr marL="12700">
              <a:lnSpc>
                <a:spcPct val="100000"/>
              </a:lnSpc>
              <a:spcBef>
                <a:spcPts val="95"/>
              </a:spcBef>
            </a:pPr>
            <a:r>
              <a:rPr sz="1600" spc="-75">
                <a:cs typeface="Arial"/>
              </a:rPr>
              <a:t>3</a:t>
            </a:r>
            <a:endParaRPr sz="1600">
              <a:cs typeface="Arial"/>
            </a:endParaRPr>
          </a:p>
        </p:txBody>
      </p:sp>
      <p:sp>
        <p:nvSpPr>
          <p:cNvPr id="38" name="object 14">
            <a:extLst>
              <a:ext uri="{FF2B5EF4-FFF2-40B4-BE49-F238E27FC236}">
                <a16:creationId xmlns:a16="http://schemas.microsoft.com/office/drawing/2014/main" xmlns="" id="{64EC0ECF-8BA6-E482-4437-3EFC5BA6FAD4}"/>
              </a:ext>
            </a:extLst>
          </p:cNvPr>
          <p:cNvSpPr txBox="1"/>
          <p:nvPr/>
        </p:nvSpPr>
        <p:spPr>
          <a:xfrm>
            <a:off x="436572" y="2262278"/>
            <a:ext cx="1819273" cy="319959"/>
          </a:xfrm>
          <a:prstGeom prst="rect">
            <a:avLst/>
          </a:prstGeom>
        </p:spPr>
        <p:txBody>
          <a:bodyPr vert="horz" wrap="square" lIns="0" tIns="12065" rIns="0" bIns="0" rtlCol="0">
            <a:spAutoFit/>
          </a:bodyPr>
          <a:lstStyle/>
          <a:p>
            <a:pPr marL="12700">
              <a:lnSpc>
                <a:spcPct val="100000"/>
              </a:lnSpc>
              <a:spcBef>
                <a:spcPts val="95"/>
              </a:spcBef>
            </a:pPr>
            <a:r>
              <a:rPr lang="en-US" sz="2000" dirty="0">
                <a:cs typeface="Arial"/>
              </a:rPr>
              <a:t>W</a:t>
            </a:r>
            <a:r>
              <a:rPr sz="2000" dirty="0">
                <a:cs typeface="Arial"/>
              </a:rPr>
              <a:t>ord extraction</a:t>
            </a:r>
          </a:p>
        </p:txBody>
      </p:sp>
      <p:sp>
        <p:nvSpPr>
          <p:cNvPr id="48" name="object 24">
            <a:extLst>
              <a:ext uri="{FF2B5EF4-FFF2-40B4-BE49-F238E27FC236}">
                <a16:creationId xmlns:a16="http://schemas.microsoft.com/office/drawing/2014/main" xmlns="" id="{661946E8-EDB0-769C-ABF5-965F8E4C419A}"/>
              </a:ext>
            </a:extLst>
          </p:cNvPr>
          <p:cNvSpPr txBox="1"/>
          <p:nvPr/>
        </p:nvSpPr>
        <p:spPr>
          <a:xfrm>
            <a:off x="2982039" y="2698976"/>
            <a:ext cx="2450730" cy="579005"/>
          </a:xfrm>
          <a:prstGeom prst="rect">
            <a:avLst/>
          </a:prstGeom>
        </p:spPr>
        <p:txBody>
          <a:bodyPr vert="horz" wrap="square" lIns="0" tIns="12065" rIns="0" bIns="0" rtlCol="0">
            <a:spAutoFit/>
          </a:bodyPr>
          <a:lstStyle/>
          <a:p>
            <a:pPr marL="12700" marR="5080">
              <a:lnSpc>
                <a:spcPct val="100000"/>
              </a:lnSpc>
              <a:spcBef>
                <a:spcPts val="95"/>
              </a:spcBef>
            </a:pPr>
            <a:r>
              <a:rPr lang="en-US">
                <a:cs typeface="Arial"/>
              </a:rPr>
              <a:t>Selection by developer</a:t>
            </a:r>
          </a:p>
          <a:p>
            <a:pPr marL="12700" marR="5080">
              <a:lnSpc>
                <a:spcPct val="100000"/>
              </a:lnSpc>
              <a:spcBef>
                <a:spcPts val="95"/>
              </a:spcBef>
            </a:pPr>
            <a:r>
              <a:rPr>
                <a:cs typeface="Arial"/>
              </a:rPr>
              <a:t>(Weighting)</a:t>
            </a:r>
          </a:p>
        </p:txBody>
      </p:sp>
      <p:sp>
        <p:nvSpPr>
          <p:cNvPr id="53" name="object 30">
            <a:extLst>
              <a:ext uri="{FF2B5EF4-FFF2-40B4-BE49-F238E27FC236}">
                <a16:creationId xmlns:a16="http://schemas.microsoft.com/office/drawing/2014/main" xmlns="" id="{2F2BBE5E-4F39-68AD-9286-6E44F4CAEB82}"/>
              </a:ext>
            </a:extLst>
          </p:cNvPr>
          <p:cNvSpPr txBox="1"/>
          <p:nvPr/>
        </p:nvSpPr>
        <p:spPr>
          <a:xfrm>
            <a:off x="2999159" y="5310322"/>
            <a:ext cx="1145540" cy="399468"/>
          </a:xfrm>
          <a:prstGeom prst="rect">
            <a:avLst/>
          </a:prstGeom>
          <a:ln w="21497">
            <a:solidFill>
              <a:srgbClr val="C0504D"/>
            </a:solidFill>
          </a:ln>
        </p:spPr>
        <p:txBody>
          <a:bodyPr vert="horz" wrap="square" lIns="0" tIns="29845" rIns="0" bIns="0" rtlCol="0">
            <a:spAutoFit/>
          </a:bodyPr>
          <a:lstStyle/>
          <a:p>
            <a:pPr marL="97790">
              <a:lnSpc>
                <a:spcPct val="100000"/>
              </a:lnSpc>
              <a:spcBef>
                <a:spcPts val="235"/>
              </a:spcBef>
            </a:pPr>
            <a:endParaRPr sz="2400" dirty="0">
              <a:cs typeface="Arial"/>
            </a:endParaRPr>
          </a:p>
        </p:txBody>
      </p:sp>
      <p:sp>
        <p:nvSpPr>
          <p:cNvPr id="56" name="object 32">
            <a:extLst>
              <a:ext uri="{FF2B5EF4-FFF2-40B4-BE49-F238E27FC236}">
                <a16:creationId xmlns:a16="http://schemas.microsoft.com/office/drawing/2014/main" xmlns="" id="{58B98DAD-7943-80BA-2667-48C9846EEB91}"/>
              </a:ext>
            </a:extLst>
          </p:cNvPr>
          <p:cNvSpPr txBox="1"/>
          <p:nvPr/>
        </p:nvSpPr>
        <p:spPr>
          <a:xfrm>
            <a:off x="2955857" y="4830983"/>
            <a:ext cx="1872614" cy="319959"/>
          </a:xfrm>
          <a:prstGeom prst="rect">
            <a:avLst/>
          </a:prstGeom>
        </p:spPr>
        <p:txBody>
          <a:bodyPr vert="horz" wrap="square" lIns="0" tIns="12065" rIns="0" bIns="0" rtlCol="0">
            <a:spAutoFit/>
          </a:bodyPr>
          <a:lstStyle/>
          <a:p>
            <a:pPr marL="12700">
              <a:lnSpc>
                <a:spcPct val="100000"/>
              </a:lnSpc>
              <a:spcBef>
                <a:spcPts val="95"/>
              </a:spcBef>
            </a:pPr>
            <a:r>
              <a:rPr sz="2000">
                <a:cs typeface="Arial"/>
              </a:rPr>
              <a:t>weighted average</a:t>
            </a:r>
          </a:p>
        </p:txBody>
      </p:sp>
      <p:sp>
        <p:nvSpPr>
          <p:cNvPr id="57" name="object 33">
            <a:extLst>
              <a:ext uri="{FF2B5EF4-FFF2-40B4-BE49-F238E27FC236}">
                <a16:creationId xmlns:a16="http://schemas.microsoft.com/office/drawing/2014/main" xmlns="" id="{2F60724B-4BB8-00AD-CA84-18E4C3F30FB0}"/>
              </a:ext>
            </a:extLst>
          </p:cNvPr>
          <p:cNvSpPr txBox="1"/>
          <p:nvPr/>
        </p:nvSpPr>
        <p:spPr>
          <a:xfrm>
            <a:off x="2930969" y="2292390"/>
            <a:ext cx="1958975" cy="289182"/>
          </a:xfrm>
          <a:prstGeom prst="rect">
            <a:avLst/>
          </a:prstGeom>
        </p:spPr>
        <p:txBody>
          <a:bodyPr vert="horz" wrap="square" lIns="0" tIns="12065" rIns="0" bIns="0" rtlCol="0">
            <a:spAutoFit/>
          </a:bodyPr>
          <a:lstStyle/>
          <a:p>
            <a:pPr marL="12700">
              <a:lnSpc>
                <a:spcPct val="100000"/>
              </a:lnSpc>
              <a:spcBef>
                <a:spcPts val="95"/>
              </a:spcBef>
            </a:pPr>
            <a:r>
              <a:rPr>
                <a:cs typeface="Arial"/>
              </a:rPr>
              <a:t>Extract nouns only</a:t>
            </a:r>
          </a:p>
        </p:txBody>
      </p:sp>
      <p:sp>
        <p:nvSpPr>
          <p:cNvPr id="58" name="object 34">
            <a:extLst>
              <a:ext uri="{FF2B5EF4-FFF2-40B4-BE49-F238E27FC236}">
                <a16:creationId xmlns:a16="http://schemas.microsoft.com/office/drawing/2014/main" xmlns="" id="{DF4772BE-3CF8-548D-66CC-2E8A6C25A8AB}"/>
              </a:ext>
            </a:extLst>
          </p:cNvPr>
          <p:cNvSpPr txBox="1"/>
          <p:nvPr/>
        </p:nvSpPr>
        <p:spPr>
          <a:xfrm>
            <a:off x="2999159" y="4331566"/>
            <a:ext cx="1590040" cy="319959"/>
          </a:xfrm>
          <a:prstGeom prst="rect">
            <a:avLst/>
          </a:prstGeom>
        </p:spPr>
        <p:txBody>
          <a:bodyPr vert="horz" wrap="square" lIns="0" tIns="12065" rIns="0" bIns="0" rtlCol="0">
            <a:spAutoFit/>
          </a:bodyPr>
          <a:lstStyle/>
          <a:p>
            <a:pPr marL="12700">
              <a:lnSpc>
                <a:spcPct val="100000"/>
              </a:lnSpc>
              <a:spcBef>
                <a:spcPts val="95"/>
              </a:spcBef>
            </a:pPr>
            <a:r>
              <a:rPr sz="2000" dirty="0">
                <a:cs typeface="Arial"/>
              </a:rPr>
              <a:t>simple average</a:t>
            </a:r>
          </a:p>
        </p:txBody>
      </p:sp>
      <p:sp>
        <p:nvSpPr>
          <p:cNvPr id="59" name="object 35">
            <a:extLst>
              <a:ext uri="{FF2B5EF4-FFF2-40B4-BE49-F238E27FC236}">
                <a16:creationId xmlns:a16="http://schemas.microsoft.com/office/drawing/2014/main" xmlns="" id="{A934CA28-9B55-5A49-4FF8-1533FD3422DB}"/>
              </a:ext>
            </a:extLst>
          </p:cNvPr>
          <p:cNvSpPr txBox="1"/>
          <p:nvPr/>
        </p:nvSpPr>
        <p:spPr>
          <a:xfrm>
            <a:off x="2876414" y="2280526"/>
            <a:ext cx="1958967" cy="322523"/>
          </a:xfrm>
          <a:prstGeom prst="rect">
            <a:avLst/>
          </a:prstGeom>
          <a:ln w="21496">
            <a:solidFill>
              <a:srgbClr val="C0504D"/>
            </a:solidFill>
          </a:ln>
        </p:spPr>
        <p:txBody>
          <a:bodyPr vert="horz" wrap="square" lIns="0" tIns="14604" rIns="0" bIns="0" rtlCol="0">
            <a:spAutoFit/>
          </a:bodyPr>
          <a:lstStyle/>
          <a:p>
            <a:pPr marL="87630">
              <a:lnSpc>
                <a:spcPct val="100000"/>
              </a:lnSpc>
              <a:spcBef>
                <a:spcPts val="114"/>
              </a:spcBef>
            </a:pPr>
            <a:endParaRPr sz="2000">
              <a:cs typeface="Arial"/>
            </a:endParaRPr>
          </a:p>
        </p:txBody>
      </p:sp>
      <p:sp>
        <p:nvSpPr>
          <p:cNvPr id="60" name="object 36">
            <a:extLst>
              <a:ext uri="{FF2B5EF4-FFF2-40B4-BE49-F238E27FC236}">
                <a16:creationId xmlns:a16="http://schemas.microsoft.com/office/drawing/2014/main" xmlns="" id="{58D11681-694C-60EE-2BA8-7FB5B9593213}"/>
              </a:ext>
            </a:extLst>
          </p:cNvPr>
          <p:cNvSpPr/>
          <p:nvPr/>
        </p:nvSpPr>
        <p:spPr>
          <a:xfrm>
            <a:off x="2940885" y="3534247"/>
            <a:ext cx="1377151" cy="349256"/>
          </a:xfrm>
          <a:custGeom>
            <a:avLst/>
            <a:gdLst/>
            <a:ahLst/>
            <a:cxnLst/>
            <a:rect l="l" t="t" r="r" b="b"/>
            <a:pathLst>
              <a:path w="1720850" h="382269">
                <a:moveTo>
                  <a:pt x="0" y="0"/>
                </a:moveTo>
                <a:lnTo>
                  <a:pt x="1720278" y="0"/>
                </a:lnTo>
                <a:lnTo>
                  <a:pt x="1720278" y="381881"/>
                </a:lnTo>
                <a:lnTo>
                  <a:pt x="0" y="381881"/>
                </a:lnTo>
                <a:lnTo>
                  <a:pt x="0" y="0"/>
                </a:lnTo>
                <a:close/>
              </a:path>
            </a:pathLst>
          </a:custGeom>
          <a:ln w="21496">
            <a:solidFill>
              <a:srgbClr val="C0504D"/>
            </a:solidFill>
          </a:ln>
        </p:spPr>
        <p:txBody>
          <a:bodyPr wrap="square" lIns="0" tIns="0" rIns="0" bIns="0" rtlCol="0"/>
          <a:lstStyle/>
          <a:p>
            <a:endParaRPr sz="2000"/>
          </a:p>
        </p:txBody>
      </p:sp>
      <p:sp>
        <p:nvSpPr>
          <p:cNvPr id="61" name="テキスト ボックス 60">
            <a:extLst>
              <a:ext uri="{FF2B5EF4-FFF2-40B4-BE49-F238E27FC236}">
                <a16:creationId xmlns:a16="http://schemas.microsoft.com/office/drawing/2014/main" xmlns="" id="{AEF51B00-948A-4223-2F68-D1F297E45F2C}"/>
              </a:ext>
            </a:extLst>
          </p:cNvPr>
          <p:cNvSpPr txBox="1"/>
          <p:nvPr/>
        </p:nvSpPr>
        <p:spPr>
          <a:xfrm>
            <a:off x="230470" y="1420540"/>
            <a:ext cx="2444825" cy="369332"/>
          </a:xfrm>
          <a:prstGeom prst="rect">
            <a:avLst/>
          </a:prstGeom>
          <a:noFill/>
        </p:spPr>
        <p:txBody>
          <a:bodyPr wrap="square">
            <a:spAutoFit/>
          </a:bodyPr>
          <a:lstStyle/>
          <a:p>
            <a:r>
              <a:rPr lang="en-US" altLang="ja-JP" sz="1800">
                <a:solidFill>
                  <a:srgbClr val="C0504D"/>
                </a:solidFill>
                <a:cs typeface="Arial"/>
              </a:rPr>
              <a:t>Vectorizing  </a:t>
            </a:r>
            <a:r>
              <a:rPr lang="en-US" altLang="ja-JP">
                <a:solidFill>
                  <a:srgbClr val="C0504D"/>
                </a:solidFill>
                <a:cs typeface="Arial"/>
              </a:rPr>
              <a:t>steps</a:t>
            </a:r>
            <a:endParaRPr lang="ja-JP" altLang="en-US"/>
          </a:p>
        </p:txBody>
      </p:sp>
      <p:sp>
        <p:nvSpPr>
          <p:cNvPr id="62" name="テキスト ボックス 61">
            <a:extLst>
              <a:ext uri="{FF2B5EF4-FFF2-40B4-BE49-F238E27FC236}">
                <a16:creationId xmlns:a16="http://schemas.microsoft.com/office/drawing/2014/main" xmlns="" id="{288C9C40-B9FD-5E97-9A6C-56842B273600}"/>
              </a:ext>
            </a:extLst>
          </p:cNvPr>
          <p:cNvSpPr txBox="1"/>
          <p:nvPr/>
        </p:nvSpPr>
        <p:spPr>
          <a:xfrm>
            <a:off x="2803359" y="1374819"/>
            <a:ext cx="2882296" cy="369332"/>
          </a:xfrm>
          <a:prstGeom prst="rect">
            <a:avLst/>
          </a:prstGeom>
          <a:noFill/>
        </p:spPr>
        <p:txBody>
          <a:bodyPr wrap="square">
            <a:spAutoFit/>
          </a:bodyPr>
          <a:lstStyle/>
          <a:p>
            <a:r>
              <a:rPr lang="en-US" altLang="ja-JP" dirty="0">
                <a:solidFill>
                  <a:srgbClr val="C0504D"/>
                </a:solidFill>
                <a:latin typeface="Arial"/>
                <a:cs typeface="Arial"/>
              </a:rPr>
              <a:t>P</a:t>
            </a:r>
            <a:r>
              <a:rPr lang="en-US" altLang="ja-JP" sz="1800" dirty="0">
                <a:solidFill>
                  <a:srgbClr val="C0504D"/>
                </a:solidFill>
                <a:latin typeface="Arial"/>
                <a:cs typeface="Arial"/>
              </a:rPr>
              <a:t>ossible choices</a:t>
            </a:r>
            <a:endParaRPr lang="ja-JP" altLang="en-US"/>
          </a:p>
        </p:txBody>
      </p:sp>
      <p:sp>
        <p:nvSpPr>
          <p:cNvPr id="66" name="テキスト ボックス 65">
            <a:extLst>
              <a:ext uri="{FF2B5EF4-FFF2-40B4-BE49-F238E27FC236}">
                <a16:creationId xmlns:a16="http://schemas.microsoft.com/office/drawing/2014/main" xmlns="" id="{2BA25651-B501-B2EB-BF24-4E23B8D7DDCB}"/>
              </a:ext>
            </a:extLst>
          </p:cNvPr>
          <p:cNvSpPr txBox="1"/>
          <p:nvPr/>
        </p:nvSpPr>
        <p:spPr>
          <a:xfrm>
            <a:off x="230469" y="3491439"/>
            <a:ext cx="2182191" cy="400110"/>
          </a:xfrm>
          <a:prstGeom prst="rect">
            <a:avLst/>
          </a:prstGeom>
          <a:noFill/>
        </p:spPr>
        <p:txBody>
          <a:bodyPr wrap="square">
            <a:spAutoFit/>
          </a:bodyPr>
          <a:lstStyle/>
          <a:p>
            <a:r>
              <a:rPr lang="en-US" altLang="ja-JP" sz="2000">
                <a:cs typeface="Arial"/>
              </a:rPr>
              <a:t>Word vectorization</a:t>
            </a:r>
            <a:endParaRPr lang="ja-JP" altLang="en-US" sz="2000"/>
          </a:p>
        </p:txBody>
      </p:sp>
      <p:sp>
        <p:nvSpPr>
          <p:cNvPr id="68" name="テキスト ボックス 67">
            <a:extLst>
              <a:ext uri="{FF2B5EF4-FFF2-40B4-BE49-F238E27FC236}">
                <a16:creationId xmlns:a16="http://schemas.microsoft.com/office/drawing/2014/main" xmlns="" id="{2CFB9F2F-BD5E-CC05-4943-FFDCCE69E743}"/>
              </a:ext>
            </a:extLst>
          </p:cNvPr>
          <p:cNvSpPr txBox="1"/>
          <p:nvPr/>
        </p:nvSpPr>
        <p:spPr>
          <a:xfrm>
            <a:off x="2940885" y="3481827"/>
            <a:ext cx="1439545" cy="400110"/>
          </a:xfrm>
          <a:prstGeom prst="rect">
            <a:avLst/>
          </a:prstGeom>
          <a:noFill/>
        </p:spPr>
        <p:txBody>
          <a:bodyPr wrap="square">
            <a:spAutoFit/>
          </a:bodyPr>
          <a:lstStyle/>
          <a:p>
            <a:pPr marL="87630">
              <a:lnSpc>
                <a:spcPct val="100000"/>
              </a:lnSpc>
              <a:spcBef>
                <a:spcPts val="114"/>
              </a:spcBef>
            </a:pPr>
            <a:r>
              <a:rPr lang="en-US" altLang="ja-JP" sz="2000">
                <a:cs typeface="Arial"/>
              </a:rPr>
              <a:t>word2vec</a:t>
            </a:r>
          </a:p>
        </p:txBody>
      </p:sp>
      <p:sp>
        <p:nvSpPr>
          <p:cNvPr id="70" name="テキスト ボックス 69">
            <a:extLst>
              <a:ext uri="{FF2B5EF4-FFF2-40B4-BE49-F238E27FC236}">
                <a16:creationId xmlns:a16="http://schemas.microsoft.com/office/drawing/2014/main" xmlns="" id="{A82A36AA-3F15-F30C-C90D-4E994C0BB301}"/>
              </a:ext>
            </a:extLst>
          </p:cNvPr>
          <p:cNvSpPr txBox="1"/>
          <p:nvPr/>
        </p:nvSpPr>
        <p:spPr>
          <a:xfrm>
            <a:off x="241955" y="4312000"/>
            <a:ext cx="1987024" cy="707886"/>
          </a:xfrm>
          <a:prstGeom prst="rect">
            <a:avLst/>
          </a:prstGeom>
          <a:noFill/>
        </p:spPr>
        <p:txBody>
          <a:bodyPr wrap="square">
            <a:spAutoFit/>
          </a:bodyPr>
          <a:lstStyle/>
          <a:p>
            <a:pPr marL="12700">
              <a:spcBef>
                <a:spcPts val="95"/>
              </a:spcBef>
            </a:pPr>
            <a:r>
              <a:rPr lang="en-US" altLang="ja-JP" sz="2000">
                <a:cs typeface="Arial"/>
              </a:rPr>
              <a:t>Vector association</a:t>
            </a:r>
          </a:p>
        </p:txBody>
      </p:sp>
      <p:cxnSp>
        <p:nvCxnSpPr>
          <p:cNvPr id="73" name="直線コネクタ 72">
            <a:extLst>
              <a:ext uri="{FF2B5EF4-FFF2-40B4-BE49-F238E27FC236}">
                <a16:creationId xmlns:a16="http://schemas.microsoft.com/office/drawing/2014/main" xmlns="" id="{5077B8EA-5010-3D87-3CE6-524A69394550}"/>
              </a:ext>
            </a:extLst>
          </p:cNvPr>
          <p:cNvCxnSpPr>
            <a:cxnSpLocks/>
          </p:cNvCxnSpPr>
          <p:nvPr/>
        </p:nvCxnSpPr>
        <p:spPr>
          <a:xfrm>
            <a:off x="2386481" y="4522892"/>
            <a:ext cx="0" cy="943064"/>
          </a:xfrm>
          <a:prstGeom prst="line">
            <a:avLst/>
          </a:prstGeom>
        </p:spPr>
        <p:style>
          <a:lnRef idx="1">
            <a:schemeClr val="dk1"/>
          </a:lnRef>
          <a:fillRef idx="0">
            <a:schemeClr val="dk1"/>
          </a:fillRef>
          <a:effectRef idx="0">
            <a:schemeClr val="dk1"/>
          </a:effectRef>
          <a:fontRef idx="minor">
            <a:schemeClr val="tx1"/>
          </a:fontRef>
        </p:style>
      </p:cxnSp>
      <p:cxnSp>
        <p:nvCxnSpPr>
          <p:cNvPr id="76" name="直線コネクタ 75">
            <a:extLst>
              <a:ext uri="{FF2B5EF4-FFF2-40B4-BE49-F238E27FC236}">
                <a16:creationId xmlns:a16="http://schemas.microsoft.com/office/drawing/2014/main" xmlns="" id="{A73F6D55-883D-EEAC-B1F5-25C1156A3761}"/>
              </a:ext>
            </a:extLst>
          </p:cNvPr>
          <p:cNvCxnSpPr>
            <a:cxnSpLocks/>
          </p:cNvCxnSpPr>
          <p:nvPr/>
        </p:nvCxnSpPr>
        <p:spPr>
          <a:xfrm>
            <a:off x="2386481" y="4992540"/>
            <a:ext cx="428460" cy="0"/>
          </a:xfrm>
          <a:prstGeom prst="line">
            <a:avLst/>
          </a:prstGeom>
        </p:spPr>
        <p:style>
          <a:lnRef idx="1">
            <a:schemeClr val="dk1"/>
          </a:lnRef>
          <a:fillRef idx="0">
            <a:schemeClr val="dk1"/>
          </a:fillRef>
          <a:effectRef idx="0">
            <a:schemeClr val="dk1"/>
          </a:effectRef>
          <a:fontRef idx="minor">
            <a:schemeClr val="tx1"/>
          </a:fontRef>
        </p:style>
      </p:cxnSp>
      <p:cxnSp>
        <p:nvCxnSpPr>
          <p:cNvPr id="79" name="直線コネクタ 78">
            <a:extLst>
              <a:ext uri="{FF2B5EF4-FFF2-40B4-BE49-F238E27FC236}">
                <a16:creationId xmlns:a16="http://schemas.microsoft.com/office/drawing/2014/main" xmlns="" id="{1777E56D-3FF5-E497-4BA9-5C3F65DABDA5}"/>
              </a:ext>
            </a:extLst>
          </p:cNvPr>
          <p:cNvCxnSpPr>
            <a:cxnSpLocks/>
          </p:cNvCxnSpPr>
          <p:nvPr/>
        </p:nvCxnSpPr>
        <p:spPr>
          <a:xfrm>
            <a:off x="2412661" y="5465956"/>
            <a:ext cx="402280" cy="0"/>
          </a:xfrm>
          <a:prstGeom prst="line">
            <a:avLst/>
          </a:prstGeom>
        </p:spPr>
        <p:style>
          <a:lnRef idx="1">
            <a:schemeClr val="dk1"/>
          </a:lnRef>
          <a:fillRef idx="0">
            <a:schemeClr val="dk1"/>
          </a:fillRef>
          <a:effectRef idx="0">
            <a:schemeClr val="dk1"/>
          </a:effectRef>
          <a:fontRef idx="minor">
            <a:schemeClr val="tx1"/>
          </a:fontRef>
        </p:style>
      </p:cxnSp>
      <p:sp>
        <p:nvSpPr>
          <p:cNvPr id="81" name="テキスト ボックス 80">
            <a:extLst>
              <a:ext uri="{FF2B5EF4-FFF2-40B4-BE49-F238E27FC236}">
                <a16:creationId xmlns:a16="http://schemas.microsoft.com/office/drawing/2014/main" xmlns="" id="{11FD9DAC-78BE-F38D-670E-270376C8F053}"/>
              </a:ext>
            </a:extLst>
          </p:cNvPr>
          <p:cNvSpPr txBox="1"/>
          <p:nvPr/>
        </p:nvSpPr>
        <p:spPr>
          <a:xfrm>
            <a:off x="2975219" y="5305000"/>
            <a:ext cx="1145540" cy="400110"/>
          </a:xfrm>
          <a:prstGeom prst="rect">
            <a:avLst/>
          </a:prstGeom>
          <a:noFill/>
        </p:spPr>
        <p:txBody>
          <a:bodyPr wrap="square">
            <a:spAutoFit/>
          </a:bodyPr>
          <a:lstStyle/>
          <a:p>
            <a:pPr marL="97790">
              <a:lnSpc>
                <a:spcPct val="100000"/>
              </a:lnSpc>
              <a:spcBef>
                <a:spcPts val="235"/>
              </a:spcBef>
            </a:pPr>
            <a:r>
              <a:rPr lang="en-US" altLang="ja-JP" sz="2000">
                <a:cs typeface="Arial"/>
              </a:rPr>
              <a:t>doc2vec</a:t>
            </a:r>
          </a:p>
        </p:txBody>
      </p:sp>
      <p:sp>
        <p:nvSpPr>
          <p:cNvPr id="82" name="テキスト ボックス 81">
            <a:extLst>
              <a:ext uri="{FF2B5EF4-FFF2-40B4-BE49-F238E27FC236}">
                <a16:creationId xmlns:a16="http://schemas.microsoft.com/office/drawing/2014/main" xmlns="" id="{21BCABE0-A7D1-973C-6A1D-0DB7D90DD36D}"/>
              </a:ext>
            </a:extLst>
          </p:cNvPr>
          <p:cNvSpPr txBox="1"/>
          <p:nvPr/>
        </p:nvSpPr>
        <p:spPr>
          <a:xfrm>
            <a:off x="2876414" y="1877811"/>
            <a:ext cx="2882296" cy="369332"/>
          </a:xfrm>
          <a:prstGeom prst="rect">
            <a:avLst/>
          </a:prstGeom>
          <a:noFill/>
        </p:spPr>
        <p:txBody>
          <a:bodyPr wrap="square" rtlCol="0">
            <a:spAutoFit/>
          </a:bodyPr>
          <a:lstStyle/>
          <a:p>
            <a:r>
              <a:rPr kumimoji="1" lang="en-US" altLang="ja-JP"/>
              <a:t>Full morphological selection</a:t>
            </a:r>
            <a:endParaRPr kumimoji="1" lang="ja-JP" altLang="en-US"/>
          </a:p>
        </p:txBody>
      </p:sp>
      <p:cxnSp>
        <p:nvCxnSpPr>
          <p:cNvPr id="83" name="直線コネクタ 82">
            <a:extLst>
              <a:ext uri="{FF2B5EF4-FFF2-40B4-BE49-F238E27FC236}">
                <a16:creationId xmlns:a16="http://schemas.microsoft.com/office/drawing/2014/main" xmlns="" id="{0F42BAB6-249E-DFEB-5277-4963158D29E5}"/>
              </a:ext>
            </a:extLst>
          </p:cNvPr>
          <p:cNvCxnSpPr>
            <a:cxnSpLocks/>
          </p:cNvCxnSpPr>
          <p:nvPr/>
        </p:nvCxnSpPr>
        <p:spPr>
          <a:xfrm>
            <a:off x="2566129" y="2062477"/>
            <a:ext cx="0" cy="750601"/>
          </a:xfrm>
          <a:prstGeom prst="line">
            <a:avLst/>
          </a:prstGeom>
        </p:spPr>
        <p:style>
          <a:lnRef idx="1">
            <a:schemeClr val="dk1"/>
          </a:lnRef>
          <a:fillRef idx="0">
            <a:schemeClr val="dk1"/>
          </a:fillRef>
          <a:effectRef idx="0">
            <a:schemeClr val="dk1"/>
          </a:effectRef>
          <a:fontRef idx="minor">
            <a:schemeClr val="tx1"/>
          </a:fontRef>
        </p:style>
      </p:cxnSp>
      <p:cxnSp>
        <p:nvCxnSpPr>
          <p:cNvPr id="84" name="直線コネクタ 83">
            <a:extLst>
              <a:ext uri="{FF2B5EF4-FFF2-40B4-BE49-F238E27FC236}">
                <a16:creationId xmlns:a16="http://schemas.microsoft.com/office/drawing/2014/main" xmlns="" id="{7DFF7C02-FC3B-96AE-5F12-E5C35FC2F080}"/>
              </a:ext>
            </a:extLst>
          </p:cNvPr>
          <p:cNvCxnSpPr>
            <a:cxnSpLocks/>
          </p:cNvCxnSpPr>
          <p:nvPr/>
        </p:nvCxnSpPr>
        <p:spPr>
          <a:xfrm>
            <a:off x="2222674" y="2446337"/>
            <a:ext cx="616289" cy="0"/>
          </a:xfrm>
          <a:prstGeom prst="line">
            <a:avLst/>
          </a:prstGeom>
        </p:spPr>
        <p:style>
          <a:lnRef idx="1">
            <a:schemeClr val="dk1"/>
          </a:lnRef>
          <a:fillRef idx="0">
            <a:schemeClr val="dk1"/>
          </a:fillRef>
          <a:effectRef idx="0">
            <a:schemeClr val="dk1"/>
          </a:effectRef>
          <a:fontRef idx="minor">
            <a:schemeClr val="tx1"/>
          </a:fontRef>
        </p:style>
      </p:cxnSp>
      <p:cxnSp>
        <p:nvCxnSpPr>
          <p:cNvPr id="88" name="直線コネクタ 87">
            <a:extLst>
              <a:ext uri="{FF2B5EF4-FFF2-40B4-BE49-F238E27FC236}">
                <a16:creationId xmlns:a16="http://schemas.microsoft.com/office/drawing/2014/main" xmlns="" id="{1B69FBE2-E35B-BA20-F274-25EBD52C760F}"/>
              </a:ext>
            </a:extLst>
          </p:cNvPr>
          <p:cNvCxnSpPr>
            <a:cxnSpLocks/>
            <a:endCxn id="82" idx="1"/>
          </p:cNvCxnSpPr>
          <p:nvPr/>
        </p:nvCxnSpPr>
        <p:spPr>
          <a:xfrm>
            <a:off x="2566129" y="2062477"/>
            <a:ext cx="310285" cy="0"/>
          </a:xfrm>
          <a:prstGeom prst="line">
            <a:avLst/>
          </a:prstGeom>
        </p:spPr>
        <p:style>
          <a:lnRef idx="1">
            <a:schemeClr val="dk1"/>
          </a:lnRef>
          <a:fillRef idx="0">
            <a:schemeClr val="dk1"/>
          </a:fillRef>
          <a:effectRef idx="0">
            <a:schemeClr val="dk1"/>
          </a:effectRef>
          <a:fontRef idx="minor">
            <a:schemeClr val="tx1"/>
          </a:fontRef>
        </p:style>
      </p:cxnSp>
      <p:cxnSp>
        <p:nvCxnSpPr>
          <p:cNvPr id="92" name="直線コネクタ 91">
            <a:extLst>
              <a:ext uri="{FF2B5EF4-FFF2-40B4-BE49-F238E27FC236}">
                <a16:creationId xmlns:a16="http://schemas.microsoft.com/office/drawing/2014/main" xmlns="" id="{DDC953C1-5262-CA62-E2CC-35B9A0A86282}"/>
              </a:ext>
            </a:extLst>
          </p:cNvPr>
          <p:cNvCxnSpPr>
            <a:cxnSpLocks/>
          </p:cNvCxnSpPr>
          <p:nvPr/>
        </p:nvCxnSpPr>
        <p:spPr>
          <a:xfrm>
            <a:off x="2566129" y="2813078"/>
            <a:ext cx="310285" cy="0"/>
          </a:xfrm>
          <a:prstGeom prst="line">
            <a:avLst/>
          </a:prstGeom>
        </p:spPr>
        <p:style>
          <a:lnRef idx="1">
            <a:schemeClr val="dk1"/>
          </a:lnRef>
          <a:fillRef idx="0">
            <a:schemeClr val="dk1"/>
          </a:fillRef>
          <a:effectRef idx="0">
            <a:schemeClr val="dk1"/>
          </a:effectRef>
          <a:fontRef idx="minor">
            <a:schemeClr val="tx1"/>
          </a:fontRef>
        </p:style>
      </p:cxnSp>
      <p:sp>
        <p:nvSpPr>
          <p:cNvPr id="98" name="object 36">
            <a:extLst>
              <a:ext uri="{FF2B5EF4-FFF2-40B4-BE49-F238E27FC236}">
                <a16:creationId xmlns:a16="http://schemas.microsoft.com/office/drawing/2014/main" xmlns="" id="{86E7F3F3-B01A-AE9F-A787-7CE3DD0F2005}"/>
              </a:ext>
            </a:extLst>
          </p:cNvPr>
          <p:cNvSpPr/>
          <p:nvPr/>
        </p:nvSpPr>
        <p:spPr>
          <a:xfrm>
            <a:off x="5855036" y="4316641"/>
            <a:ext cx="5957398" cy="455838"/>
          </a:xfrm>
          <a:custGeom>
            <a:avLst/>
            <a:gdLst/>
            <a:ahLst/>
            <a:cxnLst/>
            <a:rect l="l" t="t" r="r" b="b"/>
            <a:pathLst>
              <a:path w="1720850" h="382269">
                <a:moveTo>
                  <a:pt x="0" y="0"/>
                </a:moveTo>
                <a:lnTo>
                  <a:pt x="1720278" y="0"/>
                </a:lnTo>
                <a:lnTo>
                  <a:pt x="1720278" y="381881"/>
                </a:lnTo>
                <a:lnTo>
                  <a:pt x="0" y="381881"/>
                </a:lnTo>
                <a:lnTo>
                  <a:pt x="0" y="0"/>
                </a:lnTo>
                <a:close/>
              </a:path>
            </a:pathLst>
          </a:custGeom>
          <a:ln w="21496">
            <a:solidFill>
              <a:srgbClr val="FF0000"/>
            </a:solidFill>
          </a:ln>
        </p:spPr>
        <p:txBody>
          <a:bodyPr wrap="square" lIns="0" tIns="0" rIns="0" bIns="0" rtlCol="0"/>
          <a:lstStyle/>
          <a:p>
            <a:endParaRPr sz="2400" b="1">
              <a:solidFill>
                <a:srgbClr val="FF0000"/>
              </a:solidFill>
            </a:endParaRPr>
          </a:p>
        </p:txBody>
      </p:sp>
      <p:cxnSp>
        <p:nvCxnSpPr>
          <p:cNvPr id="7" name="直線コネクタ 6">
            <a:extLst>
              <a:ext uri="{FF2B5EF4-FFF2-40B4-BE49-F238E27FC236}">
                <a16:creationId xmlns:a16="http://schemas.microsoft.com/office/drawing/2014/main" xmlns="" id="{6754E643-82F9-EF23-7B5D-3F63663937EC}"/>
              </a:ext>
            </a:extLst>
          </p:cNvPr>
          <p:cNvCxnSpPr>
            <a:cxnSpLocks/>
          </p:cNvCxnSpPr>
          <p:nvPr/>
        </p:nvCxnSpPr>
        <p:spPr>
          <a:xfrm flipV="1">
            <a:off x="2377056" y="3712039"/>
            <a:ext cx="426303" cy="9612"/>
          </a:xfrm>
          <a:prstGeom prst="line">
            <a:avLst/>
          </a:prstGeom>
        </p:spPr>
        <p:style>
          <a:lnRef idx="1">
            <a:schemeClr val="dk1"/>
          </a:lnRef>
          <a:fillRef idx="0">
            <a:schemeClr val="dk1"/>
          </a:fillRef>
          <a:effectRef idx="0">
            <a:schemeClr val="dk1"/>
          </a:effectRef>
          <a:fontRef idx="minor">
            <a:schemeClr val="tx1"/>
          </a:fontRef>
        </p:style>
      </p:cxnSp>
      <p:cxnSp>
        <p:nvCxnSpPr>
          <p:cNvPr id="8" name="直線コネクタ 7">
            <a:extLst>
              <a:ext uri="{FF2B5EF4-FFF2-40B4-BE49-F238E27FC236}">
                <a16:creationId xmlns:a16="http://schemas.microsoft.com/office/drawing/2014/main" xmlns="" id="{4561BD72-A3C7-EB92-7BFE-C3178A76707D}"/>
              </a:ext>
            </a:extLst>
          </p:cNvPr>
          <p:cNvCxnSpPr>
            <a:cxnSpLocks/>
          </p:cNvCxnSpPr>
          <p:nvPr/>
        </p:nvCxnSpPr>
        <p:spPr>
          <a:xfrm>
            <a:off x="2114877" y="4496666"/>
            <a:ext cx="761537"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75031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8"/>
                                        </p:tgtEl>
                                        <p:attrNameLst>
                                          <p:attrName>style.visibility</p:attrName>
                                        </p:attrNameLst>
                                      </p:cBhvr>
                                      <p:to>
                                        <p:strVal val="visible"/>
                                      </p:to>
                                    </p:set>
                                    <p:animEffect transition="in" filter="barn(inVertical)">
                                      <p:cBhvr>
                                        <p:cTn id="7" dur="500"/>
                                        <p:tgtEl>
                                          <p:spTgt spid="9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9"/>
                                        </p:tgtEl>
                                        <p:attrNameLst>
                                          <p:attrName>style.visibility</p:attrName>
                                        </p:attrNameLst>
                                      </p:cBhvr>
                                      <p:to>
                                        <p:strVal val="visible"/>
                                      </p:to>
                                    </p:set>
                                    <p:animEffect transition="in" filter="barn(inVertical)">
                                      <p:cBhvr>
                                        <p:cTn id="10" dur="500"/>
                                        <p:tgtEl>
                                          <p:spTgt spid="5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0"/>
                                        </p:tgtEl>
                                        <p:attrNameLst>
                                          <p:attrName>style.visibility</p:attrName>
                                        </p:attrNameLst>
                                      </p:cBhvr>
                                      <p:to>
                                        <p:strVal val="visible"/>
                                      </p:to>
                                    </p:set>
                                    <p:animEffect transition="in" filter="barn(inVertical)">
                                      <p:cBhvr>
                                        <p:cTn id="13" dur="500"/>
                                        <p:tgtEl>
                                          <p:spTgt spid="60"/>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53"/>
                                        </p:tgtEl>
                                        <p:attrNameLst>
                                          <p:attrName>style.visibility</p:attrName>
                                        </p:attrNameLst>
                                      </p:cBhvr>
                                      <p:to>
                                        <p:strVal val="visible"/>
                                      </p:to>
                                    </p:set>
                                    <p:animEffect transition="in" filter="barn(inVertical)">
                                      <p:cBhvr>
                                        <p:cTn id="16"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59" grpId="0" animBg="1"/>
      <p:bldP spid="60" grpId="0" animBg="1"/>
      <p:bldP spid="9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105A94FD-DAAA-D54C-897B-3B8DACA442E0}"/>
              </a:ext>
            </a:extLst>
          </p:cNvPr>
          <p:cNvSpPr>
            <a:spLocks noGrp="1"/>
          </p:cNvSpPr>
          <p:nvPr>
            <p:ph type="title"/>
          </p:nvPr>
        </p:nvSpPr>
        <p:spPr>
          <a:xfrm>
            <a:off x="271052" y="-47164"/>
            <a:ext cx="10854148" cy="787695"/>
          </a:xfrm>
        </p:spPr>
        <p:txBody>
          <a:bodyPr>
            <a:normAutofit fontScale="90000"/>
          </a:bodyPr>
          <a:lstStyle/>
          <a:p>
            <a:r>
              <a:rPr lang="en" altLang="ja-JP" spc="-80" dirty="0">
                <a:cs typeface="Arial"/>
              </a:rPr>
              <a:t>Previous study</a:t>
            </a:r>
            <a:r>
              <a:rPr lang="en" altLang="ja-JP" spc="-65" dirty="0">
                <a:cs typeface="Arial"/>
              </a:rPr>
              <a:t>:</a:t>
            </a:r>
            <a:r>
              <a:rPr lang="en" altLang="ja-JP" spc="-105" dirty="0">
                <a:cs typeface="Arial"/>
              </a:rPr>
              <a:t> </a:t>
            </a:r>
            <a:r>
              <a:rPr lang="en" altLang="ja-JP" spc="-140" dirty="0">
                <a:cs typeface="Arial"/>
              </a:rPr>
              <a:t> Neural Network as the </a:t>
            </a:r>
            <a:r>
              <a:rPr lang="en" altLang="ja-JP" spc="-120" dirty="0">
                <a:cs typeface="Arial"/>
              </a:rPr>
              <a:t> </a:t>
            </a:r>
            <a:r>
              <a:rPr lang="en" altLang="ja-JP" spc="-125" dirty="0">
                <a:cs typeface="Arial"/>
              </a:rPr>
              <a:t>machine </a:t>
            </a:r>
            <a:r>
              <a:rPr lang="en" altLang="ja-JP" spc="-10" dirty="0">
                <a:cs typeface="Arial"/>
              </a:rPr>
              <a:t>learning component</a:t>
            </a:r>
            <a:endParaRPr kumimoji="1" lang="ja-JP" altLang="en-US"/>
          </a:p>
        </p:txBody>
      </p:sp>
      <p:sp>
        <p:nvSpPr>
          <p:cNvPr id="45" name="テキスト ボックス 44">
            <a:extLst>
              <a:ext uri="{FF2B5EF4-FFF2-40B4-BE49-F238E27FC236}">
                <a16:creationId xmlns:a16="http://schemas.microsoft.com/office/drawing/2014/main" xmlns="" id="{2A206612-BBCC-E24B-B740-F40B80C47EDD}"/>
              </a:ext>
            </a:extLst>
          </p:cNvPr>
          <p:cNvSpPr txBox="1"/>
          <p:nvPr/>
        </p:nvSpPr>
        <p:spPr>
          <a:xfrm>
            <a:off x="6707308" y="4688653"/>
            <a:ext cx="4279890" cy="1754326"/>
          </a:xfrm>
          <a:prstGeom prst="rect">
            <a:avLst/>
          </a:prstGeom>
          <a:noFill/>
        </p:spPr>
        <p:txBody>
          <a:bodyPr wrap="none" rtlCol="0">
            <a:spAutoFit/>
          </a:bodyPr>
          <a:lstStyle/>
          <a:p>
            <a:r>
              <a:rPr lang="en-US" altLang="ja-JP" u="sng" dirty="0"/>
              <a:t>Hyper Parameters</a:t>
            </a:r>
          </a:p>
          <a:p>
            <a:pPr marL="285750" indent="-196850">
              <a:buFont typeface="Arial" panose="020B0604020202020204" pitchFamily="34" charset="0"/>
              <a:buChar char="•"/>
            </a:pPr>
            <a:r>
              <a:rPr lang="en-US" altLang="ja-JP" dirty="0"/>
              <a:t>Number of studies performed: 50</a:t>
            </a:r>
          </a:p>
          <a:p>
            <a:pPr marL="285750" indent="-196850">
              <a:buFont typeface="Arial" panose="020B0604020202020204" pitchFamily="34" charset="0"/>
              <a:buChar char="•"/>
            </a:pPr>
            <a:r>
              <a:rPr lang="en-US" altLang="ja-JP" dirty="0"/>
              <a:t>Batch size: 50</a:t>
            </a:r>
          </a:p>
          <a:p>
            <a:pPr marL="285750" indent="-196850">
              <a:buFont typeface="Arial" panose="020B0604020202020204" pitchFamily="34" charset="0"/>
              <a:buChar char="•"/>
            </a:pPr>
            <a:r>
              <a:rPr lang="en-US" altLang="ja-JP" dirty="0"/>
              <a:t>Learning rate: 0.1</a:t>
            </a:r>
          </a:p>
          <a:p>
            <a:pPr marL="285750" indent="-196850">
              <a:buFont typeface="Arial" panose="020B0604020202020204" pitchFamily="34" charset="0"/>
              <a:buChar char="•"/>
            </a:pPr>
            <a:r>
              <a:rPr lang="en-US" altLang="ja-JP" dirty="0"/>
              <a:t>Loss function: binary cross-entropy error</a:t>
            </a:r>
          </a:p>
          <a:p>
            <a:pPr marL="285750" indent="-196850">
              <a:buFont typeface="Arial" panose="020B0604020202020204" pitchFamily="34" charset="0"/>
              <a:buChar char="•"/>
            </a:pPr>
            <a:r>
              <a:rPr lang="en-US" altLang="ja-JP" dirty="0"/>
              <a:t>Weight parameter update method: SGD</a:t>
            </a:r>
          </a:p>
        </p:txBody>
      </p:sp>
      <p:grpSp>
        <p:nvGrpSpPr>
          <p:cNvPr id="6" name="グループ化 5">
            <a:extLst>
              <a:ext uri="{FF2B5EF4-FFF2-40B4-BE49-F238E27FC236}">
                <a16:creationId xmlns:a16="http://schemas.microsoft.com/office/drawing/2014/main" xmlns="" id="{115D753D-7DE2-5AAD-94F8-E4081663B953}"/>
              </a:ext>
            </a:extLst>
          </p:cNvPr>
          <p:cNvGrpSpPr/>
          <p:nvPr/>
        </p:nvGrpSpPr>
        <p:grpSpPr>
          <a:xfrm>
            <a:off x="1520060" y="1524523"/>
            <a:ext cx="8431245" cy="2959286"/>
            <a:chOff x="2382820" y="1778700"/>
            <a:chExt cx="8431245" cy="3160871"/>
          </a:xfrm>
        </p:grpSpPr>
        <p:sp>
          <p:nvSpPr>
            <p:cNvPr id="5" name="角丸四角形 4">
              <a:extLst>
                <a:ext uri="{FF2B5EF4-FFF2-40B4-BE49-F238E27FC236}">
                  <a16:creationId xmlns:a16="http://schemas.microsoft.com/office/drawing/2014/main" xmlns="" id="{1775BFD1-CCAF-7449-9136-9FEAB683686D}"/>
                </a:ext>
              </a:extLst>
            </p:cNvPr>
            <p:cNvSpPr/>
            <p:nvPr/>
          </p:nvSpPr>
          <p:spPr>
            <a:xfrm>
              <a:off x="3624945" y="2239521"/>
              <a:ext cx="692810" cy="2699658"/>
            </a:xfrm>
            <a:prstGeom prst="round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000" dirty="0"/>
                <a:t>full coupling</a:t>
              </a:r>
            </a:p>
            <a:p>
              <a:pPr algn="ctr"/>
              <a:r>
                <a:rPr lang="en-US" altLang="ja-JP" sz="1300" dirty="0"/>
                <a:t>(1000)</a:t>
              </a:r>
              <a:endParaRPr lang="ja-JP" altLang="en-US" sz="1300"/>
            </a:p>
          </p:txBody>
        </p:sp>
        <p:sp>
          <p:nvSpPr>
            <p:cNvPr id="20" name="角丸四角形 19">
              <a:extLst>
                <a:ext uri="{FF2B5EF4-FFF2-40B4-BE49-F238E27FC236}">
                  <a16:creationId xmlns:a16="http://schemas.microsoft.com/office/drawing/2014/main" xmlns="" id="{59423D9B-6D06-6041-A235-A2C47841F28D}"/>
                </a:ext>
              </a:extLst>
            </p:cNvPr>
            <p:cNvSpPr/>
            <p:nvPr/>
          </p:nvSpPr>
          <p:spPr>
            <a:xfrm>
              <a:off x="4958443" y="2239521"/>
              <a:ext cx="688521" cy="2699658"/>
            </a:xfrm>
            <a:prstGeom prst="round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 altLang="ja-JP" sz="1000" dirty="0"/>
                <a:t>full coupling</a:t>
              </a:r>
            </a:p>
            <a:p>
              <a:pPr algn="ctr"/>
              <a:r>
                <a:rPr lang="en-US" altLang="ja-JP" sz="1400" dirty="0"/>
                <a:t>(500)</a:t>
              </a:r>
              <a:endParaRPr lang="ja-JP" altLang="en-US" sz="1400"/>
            </a:p>
          </p:txBody>
        </p:sp>
        <p:sp>
          <p:nvSpPr>
            <p:cNvPr id="22" name="角丸四角形 21">
              <a:extLst>
                <a:ext uri="{FF2B5EF4-FFF2-40B4-BE49-F238E27FC236}">
                  <a16:creationId xmlns:a16="http://schemas.microsoft.com/office/drawing/2014/main" xmlns="" id="{19323D99-C9E5-D74A-B961-7CE45A0D5457}"/>
                </a:ext>
              </a:extLst>
            </p:cNvPr>
            <p:cNvSpPr/>
            <p:nvPr/>
          </p:nvSpPr>
          <p:spPr>
            <a:xfrm>
              <a:off x="6248401" y="2239521"/>
              <a:ext cx="698253" cy="2699658"/>
            </a:xfrm>
            <a:prstGeom prst="round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000" dirty="0"/>
                <a:t>full coupling</a:t>
              </a:r>
            </a:p>
            <a:p>
              <a:pPr algn="ctr"/>
              <a:r>
                <a:rPr lang="en-US" altLang="ja-JP" sz="1400" dirty="0"/>
                <a:t>(300)</a:t>
              </a:r>
              <a:endParaRPr lang="ja-JP" altLang="en-US" sz="1400"/>
            </a:p>
          </p:txBody>
        </p:sp>
        <p:sp>
          <p:nvSpPr>
            <p:cNvPr id="24" name="角丸四角形 23">
              <a:extLst>
                <a:ext uri="{FF2B5EF4-FFF2-40B4-BE49-F238E27FC236}">
                  <a16:creationId xmlns:a16="http://schemas.microsoft.com/office/drawing/2014/main" xmlns="" id="{89AEBF4C-1409-B849-9E3A-D6A203AC0F42}"/>
                </a:ext>
              </a:extLst>
            </p:cNvPr>
            <p:cNvSpPr/>
            <p:nvPr/>
          </p:nvSpPr>
          <p:spPr>
            <a:xfrm>
              <a:off x="7598230" y="2239521"/>
              <a:ext cx="698253" cy="2699658"/>
            </a:xfrm>
            <a:prstGeom prst="round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000" dirty="0"/>
                <a:t>full coupling</a:t>
              </a:r>
            </a:p>
            <a:p>
              <a:pPr algn="ctr"/>
              <a:r>
                <a:rPr lang="en-US" altLang="ja-JP" sz="1400" dirty="0"/>
                <a:t>(100)</a:t>
              </a:r>
              <a:endParaRPr lang="ja-JP" altLang="en-US" sz="1400"/>
            </a:p>
          </p:txBody>
        </p:sp>
        <p:cxnSp>
          <p:nvCxnSpPr>
            <p:cNvPr id="8" name="直線矢印コネクタ 7">
              <a:extLst>
                <a:ext uri="{FF2B5EF4-FFF2-40B4-BE49-F238E27FC236}">
                  <a16:creationId xmlns:a16="http://schemas.microsoft.com/office/drawing/2014/main" xmlns="" id="{095BB715-CE2A-B14F-97A8-FDF2A5C72EEC}"/>
                </a:ext>
              </a:extLst>
            </p:cNvPr>
            <p:cNvCxnSpPr>
              <a:cxnSpLocks/>
              <a:stCxn id="5" idx="3"/>
              <a:endCxn id="20" idx="1"/>
            </p:cNvCxnSpPr>
            <p:nvPr/>
          </p:nvCxnSpPr>
          <p:spPr>
            <a:xfrm>
              <a:off x="4317755" y="3589350"/>
              <a:ext cx="640688"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5" name="直線矢印コネクタ 24">
              <a:extLst>
                <a:ext uri="{FF2B5EF4-FFF2-40B4-BE49-F238E27FC236}">
                  <a16:creationId xmlns:a16="http://schemas.microsoft.com/office/drawing/2014/main" xmlns="" id="{A649AFA2-45AC-E743-868C-2C41638D8D01}"/>
                </a:ext>
              </a:extLst>
            </p:cNvPr>
            <p:cNvCxnSpPr>
              <a:cxnSpLocks/>
              <a:stCxn id="22" idx="3"/>
              <a:endCxn id="24" idx="1"/>
            </p:cNvCxnSpPr>
            <p:nvPr/>
          </p:nvCxnSpPr>
          <p:spPr>
            <a:xfrm>
              <a:off x="6946654" y="3589350"/>
              <a:ext cx="651576"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6" name="直線矢印コネクタ 25">
              <a:extLst>
                <a:ext uri="{FF2B5EF4-FFF2-40B4-BE49-F238E27FC236}">
                  <a16:creationId xmlns:a16="http://schemas.microsoft.com/office/drawing/2014/main" xmlns="" id="{D1E49726-5B13-B84C-8B10-BAFD359F59AD}"/>
                </a:ext>
              </a:extLst>
            </p:cNvPr>
            <p:cNvCxnSpPr>
              <a:cxnSpLocks/>
              <a:stCxn id="20" idx="3"/>
              <a:endCxn id="22" idx="1"/>
            </p:cNvCxnSpPr>
            <p:nvPr/>
          </p:nvCxnSpPr>
          <p:spPr>
            <a:xfrm>
              <a:off x="5646964" y="3589350"/>
              <a:ext cx="601437"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7" name="テキスト ボックス 26">
              <a:extLst>
                <a:ext uri="{FF2B5EF4-FFF2-40B4-BE49-F238E27FC236}">
                  <a16:creationId xmlns:a16="http://schemas.microsoft.com/office/drawing/2014/main" xmlns="" id="{175F694D-38F3-6848-A7BA-EBB4ECDCF11A}"/>
                </a:ext>
              </a:extLst>
            </p:cNvPr>
            <p:cNvSpPr txBox="1"/>
            <p:nvPr/>
          </p:nvSpPr>
          <p:spPr>
            <a:xfrm>
              <a:off x="4319693" y="3220018"/>
              <a:ext cx="640688" cy="369332"/>
            </a:xfrm>
            <a:prstGeom prst="rect">
              <a:avLst/>
            </a:prstGeom>
            <a:noFill/>
          </p:spPr>
          <p:txBody>
            <a:bodyPr wrap="square" rtlCol="0">
              <a:spAutoFit/>
            </a:bodyPr>
            <a:lstStyle/>
            <a:p>
              <a:r>
                <a:rPr lang="en-US" altLang="ja-JP" err="1"/>
                <a:t>ReLu</a:t>
              </a:r>
              <a:endParaRPr lang="ja-JP" altLang="en-US"/>
            </a:p>
          </p:txBody>
        </p:sp>
        <p:sp>
          <p:nvSpPr>
            <p:cNvPr id="33" name="テキスト ボックス 32">
              <a:extLst>
                <a:ext uri="{FF2B5EF4-FFF2-40B4-BE49-F238E27FC236}">
                  <a16:creationId xmlns:a16="http://schemas.microsoft.com/office/drawing/2014/main" xmlns="" id="{0644AF17-9362-EC40-96F3-DF264C6F88E0}"/>
                </a:ext>
              </a:extLst>
            </p:cNvPr>
            <p:cNvSpPr txBox="1"/>
            <p:nvPr/>
          </p:nvSpPr>
          <p:spPr>
            <a:xfrm>
              <a:off x="5646965" y="3187752"/>
              <a:ext cx="640688" cy="369332"/>
            </a:xfrm>
            <a:prstGeom prst="rect">
              <a:avLst/>
            </a:prstGeom>
            <a:noFill/>
          </p:spPr>
          <p:txBody>
            <a:bodyPr wrap="square" rtlCol="0">
              <a:spAutoFit/>
            </a:bodyPr>
            <a:lstStyle/>
            <a:p>
              <a:r>
                <a:rPr lang="en-US" altLang="ja-JP" err="1"/>
                <a:t>ReLu</a:t>
              </a:r>
              <a:endParaRPr lang="ja-JP" altLang="en-US"/>
            </a:p>
          </p:txBody>
        </p:sp>
        <p:sp>
          <p:nvSpPr>
            <p:cNvPr id="34" name="テキスト ボックス 33">
              <a:extLst>
                <a:ext uri="{FF2B5EF4-FFF2-40B4-BE49-F238E27FC236}">
                  <a16:creationId xmlns:a16="http://schemas.microsoft.com/office/drawing/2014/main" xmlns="" id="{9AC75AC4-AD25-D54A-83B5-FF9EAC0A9375}"/>
                </a:ext>
              </a:extLst>
            </p:cNvPr>
            <p:cNvSpPr txBox="1"/>
            <p:nvPr/>
          </p:nvSpPr>
          <p:spPr>
            <a:xfrm>
              <a:off x="6946655" y="3187752"/>
              <a:ext cx="640688" cy="369332"/>
            </a:xfrm>
            <a:prstGeom prst="rect">
              <a:avLst/>
            </a:prstGeom>
            <a:noFill/>
          </p:spPr>
          <p:txBody>
            <a:bodyPr wrap="square" rtlCol="0">
              <a:spAutoFit/>
            </a:bodyPr>
            <a:lstStyle/>
            <a:p>
              <a:r>
                <a:rPr lang="en-US" altLang="ja-JP" err="1"/>
                <a:t>ReLu</a:t>
              </a:r>
              <a:endParaRPr lang="ja-JP" altLang="en-US"/>
            </a:p>
          </p:txBody>
        </p:sp>
        <p:sp>
          <p:nvSpPr>
            <p:cNvPr id="36" name="角丸四角形 35">
              <a:extLst>
                <a:ext uri="{FF2B5EF4-FFF2-40B4-BE49-F238E27FC236}">
                  <a16:creationId xmlns:a16="http://schemas.microsoft.com/office/drawing/2014/main" xmlns="" id="{684F7AE5-EEFA-CC43-96EC-201D18083151}"/>
                </a:ext>
              </a:extLst>
            </p:cNvPr>
            <p:cNvSpPr/>
            <p:nvPr/>
          </p:nvSpPr>
          <p:spPr>
            <a:xfrm>
              <a:off x="9176951" y="2232558"/>
              <a:ext cx="640689" cy="2699658"/>
            </a:xfrm>
            <a:prstGeom prst="roundRect">
              <a:avLst/>
            </a:prstGeom>
            <a:ln>
              <a:solidFill>
                <a:srgbClr val="FF000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000" dirty="0"/>
                <a:t>output</a:t>
              </a:r>
            </a:p>
            <a:p>
              <a:pPr algn="ctr"/>
              <a:r>
                <a:rPr lang="en-US" altLang="ja-JP" dirty="0"/>
                <a:t>(32)</a:t>
              </a:r>
              <a:endParaRPr lang="ja-JP" altLang="en-US"/>
            </a:p>
          </p:txBody>
        </p:sp>
        <p:cxnSp>
          <p:nvCxnSpPr>
            <p:cNvPr id="38" name="直線矢印コネクタ 37">
              <a:extLst>
                <a:ext uri="{FF2B5EF4-FFF2-40B4-BE49-F238E27FC236}">
                  <a16:creationId xmlns:a16="http://schemas.microsoft.com/office/drawing/2014/main" xmlns="" id="{E6BA3CAB-A20A-154E-B881-2652DB8A056D}"/>
                </a:ext>
              </a:extLst>
            </p:cNvPr>
            <p:cNvCxnSpPr>
              <a:cxnSpLocks/>
              <a:stCxn id="24" idx="3"/>
              <a:endCxn id="36" idx="1"/>
            </p:cNvCxnSpPr>
            <p:nvPr/>
          </p:nvCxnSpPr>
          <p:spPr>
            <a:xfrm flipV="1">
              <a:off x="8296483" y="3582387"/>
              <a:ext cx="880468" cy="696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40" name="テキスト ボックス 39">
              <a:extLst>
                <a:ext uri="{FF2B5EF4-FFF2-40B4-BE49-F238E27FC236}">
                  <a16:creationId xmlns:a16="http://schemas.microsoft.com/office/drawing/2014/main" xmlns="" id="{314A943D-AF95-AB41-8716-73E51B504CF4}"/>
                </a:ext>
              </a:extLst>
            </p:cNvPr>
            <p:cNvSpPr txBox="1"/>
            <p:nvPr/>
          </p:nvSpPr>
          <p:spPr>
            <a:xfrm>
              <a:off x="8260443" y="3219235"/>
              <a:ext cx="917239" cy="369332"/>
            </a:xfrm>
            <a:prstGeom prst="rect">
              <a:avLst/>
            </a:prstGeom>
            <a:noFill/>
          </p:spPr>
          <p:txBody>
            <a:bodyPr wrap="none" rtlCol="0">
              <a:spAutoFit/>
            </a:bodyPr>
            <a:lstStyle/>
            <a:p>
              <a:r>
                <a:rPr lang="en-US" altLang="ja-JP"/>
                <a:t>sigmoid</a:t>
              </a:r>
              <a:endParaRPr lang="ja-JP" altLang="en-US"/>
            </a:p>
          </p:txBody>
        </p:sp>
        <p:sp>
          <p:nvSpPr>
            <p:cNvPr id="41" name="角丸四角形 40">
              <a:extLst>
                <a:ext uri="{FF2B5EF4-FFF2-40B4-BE49-F238E27FC236}">
                  <a16:creationId xmlns:a16="http://schemas.microsoft.com/office/drawing/2014/main" xmlns="" id="{4DC7F7D1-EC64-0B4F-AFDA-1DCCF526A3CB}"/>
                </a:ext>
              </a:extLst>
            </p:cNvPr>
            <p:cNvSpPr/>
            <p:nvPr/>
          </p:nvSpPr>
          <p:spPr>
            <a:xfrm>
              <a:off x="2382820" y="2239913"/>
              <a:ext cx="640689" cy="2699658"/>
            </a:xfrm>
            <a:prstGeom prst="roundRect">
              <a:avLst/>
            </a:prstGeom>
            <a:ln>
              <a:solidFill>
                <a:srgbClr val="FF000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400" dirty="0"/>
                <a:t>input</a:t>
              </a:r>
            </a:p>
            <a:p>
              <a:pPr algn="ctr"/>
              <a:r>
                <a:rPr lang="en-US" altLang="ja-JP" sz="1400" dirty="0"/>
                <a:t>(100)</a:t>
              </a:r>
              <a:endParaRPr lang="ja-JP" altLang="en-US" sz="1400"/>
            </a:p>
          </p:txBody>
        </p:sp>
        <p:cxnSp>
          <p:nvCxnSpPr>
            <p:cNvPr id="42" name="直線矢印コネクタ 41">
              <a:extLst>
                <a:ext uri="{FF2B5EF4-FFF2-40B4-BE49-F238E27FC236}">
                  <a16:creationId xmlns:a16="http://schemas.microsoft.com/office/drawing/2014/main" xmlns="" id="{19613F04-093A-FF45-B559-EB5AE3DBCD2B}"/>
                </a:ext>
              </a:extLst>
            </p:cNvPr>
            <p:cNvCxnSpPr>
              <a:cxnSpLocks/>
              <a:stCxn id="41" idx="3"/>
              <a:endCxn id="5" idx="1"/>
            </p:cNvCxnSpPr>
            <p:nvPr/>
          </p:nvCxnSpPr>
          <p:spPr>
            <a:xfrm flipV="1">
              <a:off x="3023509" y="3589350"/>
              <a:ext cx="601436" cy="39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1" name="テキスト ボックス 20">
              <a:extLst>
                <a:ext uri="{FF2B5EF4-FFF2-40B4-BE49-F238E27FC236}">
                  <a16:creationId xmlns:a16="http://schemas.microsoft.com/office/drawing/2014/main" xmlns="" id="{99861633-65BC-3C42-97FA-DD1C25B7DB66}"/>
                </a:ext>
              </a:extLst>
            </p:cNvPr>
            <p:cNvSpPr txBox="1"/>
            <p:nvPr/>
          </p:nvSpPr>
          <p:spPr>
            <a:xfrm>
              <a:off x="8502407" y="1778700"/>
              <a:ext cx="2311658" cy="394491"/>
            </a:xfrm>
            <a:prstGeom prst="rect">
              <a:avLst/>
            </a:prstGeom>
            <a:noFill/>
          </p:spPr>
          <p:txBody>
            <a:bodyPr wrap="none" rtlCol="0">
              <a:spAutoFit/>
            </a:bodyPr>
            <a:lstStyle/>
            <a:p>
              <a:r>
                <a:rPr lang="en-US" altLang="ja-JP" dirty="0"/>
                <a:t>Component vector(32)</a:t>
              </a:r>
              <a:endParaRPr lang="ja-JP" altLang="en-US"/>
            </a:p>
          </p:txBody>
        </p:sp>
      </p:grpSp>
      <p:sp>
        <p:nvSpPr>
          <p:cNvPr id="23" name="スライド番号プレースホルダー 3">
            <a:extLst>
              <a:ext uri="{FF2B5EF4-FFF2-40B4-BE49-F238E27FC236}">
                <a16:creationId xmlns:a16="http://schemas.microsoft.com/office/drawing/2014/main" xmlns="" id="{B9572581-9491-7D4E-A490-2BA94ECFD1DD}"/>
              </a:ext>
            </a:extLst>
          </p:cNvPr>
          <p:cNvSpPr>
            <a:spLocks noGrp="1"/>
          </p:cNvSpPr>
          <p:nvPr>
            <p:ph type="sldNum" sz="quarter" idx="12"/>
          </p:nvPr>
        </p:nvSpPr>
        <p:spPr>
          <a:xfrm>
            <a:off x="10058400" y="6492875"/>
            <a:ext cx="2133600" cy="365125"/>
          </a:xfrm>
        </p:spPr>
        <p:txBody>
          <a:bodyPr/>
          <a:lstStyle/>
          <a:p>
            <a:fld id="{F9BA76D3-88A3-DA45-AE06-80407E9C01DD}" type="slidenum">
              <a:rPr kumimoji="1" lang="ja-JP" altLang="en-US" smtClean="0"/>
              <a:t>8</a:t>
            </a:fld>
            <a:endParaRPr kumimoji="1" lang="ja-JP" altLang="en-US"/>
          </a:p>
        </p:txBody>
      </p:sp>
      <p:sp>
        <p:nvSpPr>
          <p:cNvPr id="10" name="object 40">
            <a:extLst>
              <a:ext uri="{FF2B5EF4-FFF2-40B4-BE49-F238E27FC236}">
                <a16:creationId xmlns:a16="http://schemas.microsoft.com/office/drawing/2014/main" xmlns="" id="{172C2ACA-7484-6AF5-7CB5-BEBFF9AF102E}"/>
              </a:ext>
            </a:extLst>
          </p:cNvPr>
          <p:cNvSpPr txBox="1"/>
          <p:nvPr/>
        </p:nvSpPr>
        <p:spPr>
          <a:xfrm>
            <a:off x="909352" y="1650840"/>
            <a:ext cx="2764790" cy="243015"/>
          </a:xfrm>
          <a:prstGeom prst="rect">
            <a:avLst/>
          </a:prstGeom>
        </p:spPr>
        <p:txBody>
          <a:bodyPr vert="horz" wrap="square" lIns="0" tIns="12065" rIns="0" bIns="0" rtlCol="0">
            <a:spAutoFit/>
          </a:bodyPr>
          <a:lstStyle/>
          <a:p>
            <a:pPr marL="12700">
              <a:lnSpc>
                <a:spcPct val="100000"/>
              </a:lnSpc>
              <a:spcBef>
                <a:spcPts val="95"/>
              </a:spcBef>
            </a:pPr>
            <a:r>
              <a:rPr sz="1500" spc="-60" dirty="0">
                <a:latin typeface="Arial"/>
                <a:cs typeface="Arial"/>
              </a:rPr>
              <a:t>Vector</a:t>
            </a:r>
            <a:r>
              <a:rPr lang="en-US" sz="1500" spc="-60" dirty="0">
                <a:latin typeface="Arial"/>
                <a:cs typeface="Arial"/>
              </a:rPr>
              <a:t>ized sentence</a:t>
            </a:r>
            <a:r>
              <a:rPr sz="1500" spc="-30" dirty="0">
                <a:latin typeface="Arial"/>
                <a:cs typeface="Arial"/>
              </a:rPr>
              <a:t> </a:t>
            </a:r>
            <a:r>
              <a:rPr sz="1500" spc="-20" dirty="0">
                <a:latin typeface="Arial"/>
                <a:cs typeface="Arial"/>
              </a:rPr>
              <a:t>(100)</a:t>
            </a:r>
            <a:endParaRPr sz="1500" dirty="0">
              <a:latin typeface="Arial"/>
              <a:cs typeface="Arial"/>
            </a:endParaRPr>
          </a:p>
        </p:txBody>
      </p:sp>
      <p:sp>
        <p:nvSpPr>
          <p:cNvPr id="4" name="テキスト ボックス 3">
            <a:extLst>
              <a:ext uri="{FF2B5EF4-FFF2-40B4-BE49-F238E27FC236}">
                <a16:creationId xmlns:a16="http://schemas.microsoft.com/office/drawing/2014/main" xmlns="" id="{D28F3517-82D9-AC79-ADAE-8EA98F3671AC}"/>
              </a:ext>
            </a:extLst>
          </p:cNvPr>
          <p:cNvSpPr txBox="1"/>
          <p:nvPr/>
        </p:nvSpPr>
        <p:spPr>
          <a:xfrm>
            <a:off x="0" y="6438243"/>
            <a:ext cx="5892800" cy="415498"/>
          </a:xfrm>
          <a:prstGeom prst="rect">
            <a:avLst/>
          </a:prstGeom>
          <a:noFill/>
        </p:spPr>
        <p:txBody>
          <a:bodyPr wrap="square" rtlCol="0">
            <a:spAutoFit/>
          </a:bodyPr>
          <a:lstStyle/>
          <a:p>
            <a:pPr marL="179388" indent="-134938"/>
            <a:r>
              <a:rPr lang="en-US" altLang="ja-JP" sz="1050" dirty="0"/>
              <a:t>[2] Y. Iwasaki, Proposal of a system that recommends candidate program changes from requirement text by learning past change, 2020</a:t>
            </a:r>
            <a:r>
              <a:rPr lang="ja-JP" altLang="ja-JP" sz="1050"/>
              <a:t> </a:t>
            </a:r>
            <a:endParaRPr kumimoji="1" lang="ja-JP" altLang="en-US" sz="1050"/>
          </a:p>
        </p:txBody>
      </p:sp>
      <p:sp>
        <p:nvSpPr>
          <p:cNvPr id="9" name="テキスト ボックス 8">
            <a:extLst>
              <a:ext uri="{FF2B5EF4-FFF2-40B4-BE49-F238E27FC236}">
                <a16:creationId xmlns:a16="http://schemas.microsoft.com/office/drawing/2014/main" xmlns="" id="{9E23EF3B-DC2E-C4A3-8EA5-63946A24A15A}"/>
              </a:ext>
            </a:extLst>
          </p:cNvPr>
          <p:cNvSpPr txBox="1"/>
          <p:nvPr/>
        </p:nvSpPr>
        <p:spPr>
          <a:xfrm>
            <a:off x="495405" y="934314"/>
            <a:ext cx="3676747" cy="461665"/>
          </a:xfrm>
          <a:prstGeom prst="rect">
            <a:avLst/>
          </a:prstGeom>
          <a:noFill/>
        </p:spPr>
        <p:txBody>
          <a:bodyPr wrap="square">
            <a:spAutoFit/>
          </a:bodyPr>
          <a:lstStyle/>
          <a:p>
            <a:r>
              <a:rPr lang="en-US" altLang="ja-JP" sz="2400" dirty="0">
                <a:effectLst/>
                <a:latin typeface="+mj-ea"/>
                <a:ea typeface="+mj-ea"/>
                <a:cs typeface="Times New Roman" panose="02020603050405020304" pitchFamily="18" charset="0"/>
              </a:rPr>
              <a:t>Configuration of the NN</a:t>
            </a:r>
            <a:r>
              <a:rPr lang="ja-JP" altLang="ja-JP" sz="2400">
                <a:effectLst/>
                <a:latin typeface="+mj-ea"/>
                <a:ea typeface="+mj-ea"/>
              </a:rPr>
              <a:t> </a:t>
            </a:r>
            <a:endParaRPr lang="ja-JP" altLang="en-US" sz="2400">
              <a:latin typeface="+mj-ea"/>
              <a:ea typeface="+mj-ea"/>
            </a:endParaRPr>
          </a:p>
        </p:txBody>
      </p:sp>
      <p:sp>
        <p:nvSpPr>
          <p:cNvPr id="11" name="テキスト ボックス 10">
            <a:extLst>
              <a:ext uri="{FF2B5EF4-FFF2-40B4-BE49-F238E27FC236}">
                <a16:creationId xmlns:a16="http://schemas.microsoft.com/office/drawing/2014/main" xmlns="" id="{3C5A5CEB-1228-0125-D82A-377FAC43CFAB}"/>
              </a:ext>
            </a:extLst>
          </p:cNvPr>
          <p:cNvSpPr txBox="1"/>
          <p:nvPr/>
        </p:nvSpPr>
        <p:spPr>
          <a:xfrm>
            <a:off x="9438650" y="2093272"/>
            <a:ext cx="2466579" cy="923330"/>
          </a:xfrm>
          <a:prstGeom prst="rect">
            <a:avLst/>
          </a:prstGeom>
          <a:noFill/>
        </p:spPr>
        <p:txBody>
          <a:bodyPr wrap="square" rtlCol="0">
            <a:spAutoFit/>
          </a:bodyPr>
          <a:lstStyle/>
          <a:p>
            <a:r>
              <a:rPr kumimoji="1" lang="en-US" altLang="ja-JP" dirty="0"/>
              <a:t>The source code base used in our experiments has 32 components</a:t>
            </a:r>
            <a:endParaRPr kumimoji="1" lang="ja-JP" altLang="en-US"/>
          </a:p>
        </p:txBody>
      </p:sp>
    </p:spTree>
    <p:extLst>
      <p:ext uri="{BB962C8B-B14F-4D97-AF65-F5344CB8AC3E}">
        <p14:creationId xmlns:p14="http://schemas.microsoft.com/office/powerpoint/2010/main" val="486737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D12AE630-47CE-F246-9FE3-3EBECFB8EA7E}"/>
              </a:ext>
            </a:extLst>
          </p:cNvPr>
          <p:cNvSpPr>
            <a:spLocks noGrp="1"/>
          </p:cNvSpPr>
          <p:nvPr>
            <p:ph type="title"/>
          </p:nvPr>
        </p:nvSpPr>
        <p:spPr>
          <a:xfrm>
            <a:off x="174171" y="31147"/>
            <a:ext cx="10007608" cy="787695"/>
          </a:xfrm>
        </p:spPr>
        <p:txBody>
          <a:bodyPr>
            <a:normAutofit/>
          </a:bodyPr>
          <a:lstStyle/>
          <a:p>
            <a:pPr>
              <a:lnSpc>
                <a:spcPts val="3080"/>
              </a:lnSpc>
            </a:pPr>
            <a:r>
              <a:rPr lang="en" altLang="ja-JP"/>
              <a:t>Evaluation Methods and the results of the previous study </a:t>
            </a:r>
            <a:endParaRPr kumimoji="1" lang="ja-JP" altLang="en-US">
              <a:latin typeface="+mj-ea"/>
            </a:endParaRPr>
          </a:p>
        </p:txBody>
      </p:sp>
      <p:sp>
        <p:nvSpPr>
          <p:cNvPr id="35" name="スライド番号プレースホルダー 3">
            <a:extLst>
              <a:ext uri="{FF2B5EF4-FFF2-40B4-BE49-F238E27FC236}">
                <a16:creationId xmlns:a16="http://schemas.microsoft.com/office/drawing/2014/main" xmlns="" id="{57A967FD-6829-BF4A-AC1C-FFD70B4B079B}"/>
              </a:ext>
            </a:extLst>
          </p:cNvPr>
          <p:cNvSpPr>
            <a:spLocks noGrp="1"/>
          </p:cNvSpPr>
          <p:nvPr>
            <p:ph type="sldNum" sz="quarter" idx="12"/>
          </p:nvPr>
        </p:nvSpPr>
        <p:spPr>
          <a:xfrm>
            <a:off x="10032621" y="6492875"/>
            <a:ext cx="2133600" cy="365125"/>
          </a:xfrm>
        </p:spPr>
        <p:txBody>
          <a:bodyPr/>
          <a:lstStyle/>
          <a:p>
            <a:fld id="{F9BA76D3-88A3-DA45-AE06-80407E9C01DD}" type="slidenum">
              <a:rPr kumimoji="1" lang="ja-JP" altLang="en-US" smtClean="0"/>
              <a:t>9</a:t>
            </a:fld>
            <a:endParaRPr kumimoji="1" lang="ja-JP" altLang="en-US"/>
          </a:p>
        </p:txBody>
      </p:sp>
      <p:sp>
        <p:nvSpPr>
          <p:cNvPr id="86" name="テキスト ボックス 85">
            <a:extLst>
              <a:ext uri="{FF2B5EF4-FFF2-40B4-BE49-F238E27FC236}">
                <a16:creationId xmlns:a16="http://schemas.microsoft.com/office/drawing/2014/main" xmlns="" id="{A2A7E4C7-B096-964F-8E36-8DBF97654A56}"/>
              </a:ext>
            </a:extLst>
          </p:cNvPr>
          <p:cNvSpPr txBox="1"/>
          <p:nvPr/>
        </p:nvSpPr>
        <p:spPr>
          <a:xfrm>
            <a:off x="5384698" y="895430"/>
            <a:ext cx="6277430" cy="707886"/>
          </a:xfrm>
          <a:prstGeom prst="rect">
            <a:avLst/>
          </a:prstGeom>
          <a:solidFill>
            <a:schemeClr val="accent6">
              <a:lumMod val="20000"/>
              <a:lumOff val="80000"/>
            </a:schemeClr>
          </a:solidFill>
        </p:spPr>
        <p:txBody>
          <a:bodyPr wrap="square" rtlCol="0">
            <a:spAutoFit/>
          </a:bodyPr>
          <a:lstStyle/>
          <a:p>
            <a:r>
              <a:rPr kumimoji="1" lang="en" altLang="ja-JP" sz="2000" dirty="0"/>
              <a:t>We defined three indexes for the given threshold of Sigmoid value.</a:t>
            </a:r>
          </a:p>
        </p:txBody>
      </p:sp>
      <p:cxnSp>
        <p:nvCxnSpPr>
          <p:cNvPr id="48" name="直線コネクタ 47">
            <a:extLst>
              <a:ext uri="{FF2B5EF4-FFF2-40B4-BE49-F238E27FC236}">
                <a16:creationId xmlns:a16="http://schemas.microsoft.com/office/drawing/2014/main" xmlns="" id="{540A9BD1-DA40-3749-A68D-400D60E328B8}"/>
              </a:ext>
            </a:extLst>
          </p:cNvPr>
          <p:cNvCxnSpPr/>
          <p:nvPr/>
        </p:nvCxnSpPr>
        <p:spPr>
          <a:xfrm>
            <a:off x="1001486" y="4238171"/>
            <a:ext cx="3918857" cy="0"/>
          </a:xfrm>
          <a:prstGeom prst="line">
            <a:avLst/>
          </a:prstGeom>
          <a:ln>
            <a:solidFill>
              <a:srgbClr val="0432FF"/>
            </a:solidFill>
          </a:ln>
          <a:effectLst/>
        </p:spPr>
        <p:style>
          <a:lnRef idx="2">
            <a:schemeClr val="accent1"/>
          </a:lnRef>
          <a:fillRef idx="0">
            <a:schemeClr val="accent1"/>
          </a:fillRef>
          <a:effectRef idx="1">
            <a:schemeClr val="accent1"/>
          </a:effectRef>
          <a:fontRef idx="minor">
            <a:schemeClr val="tx1"/>
          </a:fontRef>
        </p:style>
      </p:cxnSp>
      <p:sp>
        <p:nvSpPr>
          <p:cNvPr id="87" name="テキスト ボックス 86">
            <a:extLst>
              <a:ext uri="{FF2B5EF4-FFF2-40B4-BE49-F238E27FC236}">
                <a16:creationId xmlns:a16="http://schemas.microsoft.com/office/drawing/2014/main" xmlns="" id="{0873747B-93EE-BA4D-BE25-4ED227A96089}"/>
              </a:ext>
            </a:extLst>
          </p:cNvPr>
          <p:cNvSpPr txBox="1"/>
          <p:nvPr/>
        </p:nvSpPr>
        <p:spPr>
          <a:xfrm>
            <a:off x="120471" y="3823453"/>
            <a:ext cx="1330958" cy="400110"/>
          </a:xfrm>
          <a:prstGeom prst="rect">
            <a:avLst/>
          </a:prstGeom>
          <a:noFill/>
        </p:spPr>
        <p:txBody>
          <a:bodyPr wrap="square" rtlCol="0">
            <a:spAutoFit/>
          </a:bodyPr>
          <a:lstStyle/>
          <a:p>
            <a:pPr algn="ctr"/>
            <a:r>
              <a:rPr lang="en-US" altLang="ja-JP" sz="2000">
                <a:solidFill>
                  <a:srgbClr val="0432FF"/>
                </a:solidFill>
              </a:rPr>
              <a:t>Threshold</a:t>
            </a:r>
            <a:endParaRPr lang="ja-JP" altLang="en-US" sz="2000">
              <a:solidFill>
                <a:srgbClr val="0432FF"/>
              </a:solidFill>
            </a:endParaRPr>
          </a:p>
        </p:txBody>
      </p:sp>
      <p:grpSp>
        <p:nvGrpSpPr>
          <p:cNvPr id="53" name="グループ化 52">
            <a:extLst>
              <a:ext uri="{FF2B5EF4-FFF2-40B4-BE49-F238E27FC236}">
                <a16:creationId xmlns:a16="http://schemas.microsoft.com/office/drawing/2014/main" xmlns="" id="{0D44F059-DA1F-DB44-A693-59C1D8AC90DB}"/>
              </a:ext>
            </a:extLst>
          </p:cNvPr>
          <p:cNvGrpSpPr/>
          <p:nvPr/>
        </p:nvGrpSpPr>
        <p:grpSpPr>
          <a:xfrm>
            <a:off x="667164" y="1743293"/>
            <a:ext cx="1799947" cy="4516968"/>
            <a:chOff x="667164" y="1743293"/>
            <a:chExt cx="1799947" cy="4516968"/>
          </a:xfrm>
        </p:grpSpPr>
        <p:sp>
          <p:nvSpPr>
            <p:cNvPr id="92" name="円弧 91">
              <a:extLst>
                <a:ext uri="{FF2B5EF4-FFF2-40B4-BE49-F238E27FC236}">
                  <a16:creationId xmlns:a16="http://schemas.microsoft.com/office/drawing/2014/main" xmlns="" id="{0E6D68F0-9E71-404A-AA13-B23C7E38E3B3}"/>
                </a:ext>
              </a:extLst>
            </p:cNvPr>
            <p:cNvSpPr/>
            <p:nvPr/>
          </p:nvSpPr>
          <p:spPr>
            <a:xfrm rot="16200000">
              <a:off x="1286799" y="1760701"/>
              <a:ext cx="720108" cy="697049"/>
            </a:xfrm>
            <a:prstGeom prst="arc">
              <a:avLst/>
            </a:prstGeom>
            <a:ln w="38100">
              <a:solidFill>
                <a:schemeClr val="tx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ja-JP" altLang="en-US"/>
            </a:p>
          </p:txBody>
        </p:sp>
        <p:sp>
          <p:nvSpPr>
            <p:cNvPr id="93" name="円弧 92">
              <a:extLst>
                <a:ext uri="{FF2B5EF4-FFF2-40B4-BE49-F238E27FC236}">
                  <a16:creationId xmlns:a16="http://schemas.microsoft.com/office/drawing/2014/main" xmlns="" id="{33EEA29A-C22B-6F41-A919-6FC23C0EF3FA}"/>
                </a:ext>
              </a:extLst>
            </p:cNvPr>
            <p:cNvSpPr/>
            <p:nvPr/>
          </p:nvSpPr>
          <p:spPr>
            <a:xfrm rot="10800000">
              <a:off x="1298330" y="3590501"/>
              <a:ext cx="624495" cy="659368"/>
            </a:xfrm>
            <a:prstGeom prst="arc">
              <a:avLst/>
            </a:prstGeom>
            <a:ln w="38100">
              <a:solidFill>
                <a:schemeClr val="tx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ja-JP" altLang="en-US"/>
            </a:p>
          </p:txBody>
        </p:sp>
        <p:sp>
          <p:nvSpPr>
            <p:cNvPr id="94" name="テキスト ボックス 93">
              <a:extLst>
                <a:ext uri="{FF2B5EF4-FFF2-40B4-BE49-F238E27FC236}">
                  <a16:creationId xmlns:a16="http://schemas.microsoft.com/office/drawing/2014/main" xmlns="" id="{91D511C5-9EB8-3E48-89E2-B292529A8E46}"/>
                </a:ext>
              </a:extLst>
            </p:cNvPr>
            <p:cNvSpPr txBox="1"/>
            <p:nvPr/>
          </p:nvSpPr>
          <p:spPr>
            <a:xfrm>
              <a:off x="1155589" y="2751993"/>
              <a:ext cx="325730" cy="461665"/>
            </a:xfrm>
            <a:prstGeom prst="rect">
              <a:avLst/>
            </a:prstGeom>
            <a:noFill/>
          </p:spPr>
          <p:txBody>
            <a:bodyPr wrap="none" rtlCol="0">
              <a:spAutoFit/>
            </a:bodyPr>
            <a:lstStyle/>
            <a:p>
              <a:pPr algn="ctr"/>
              <a:r>
                <a:rPr lang="en-US" altLang="ja-JP" sz="2400"/>
                <a:t>S</a:t>
              </a:r>
            </a:p>
          </p:txBody>
        </p:sp>
        <p:sp>
          <p:nvSpPr>
            <p:cNvPr id="95" name="円弧 94">
              <a:extLst>
                <a:ext uri="{FF2B5EF4-FFF2-40B4-BE49-F238E27FC236}">
                  <a16:creationId xmlns:a16="http://schemas.microsoft.com/office/drawing/2014/main" xmlns="" id="{FA1E8FAD-1AEB-F541-BEE4-AD77FE40BEE3}"/>
                </a:ext>
              </a:extLst>
            </p:cNvPr>
            <p:cNvSpPr/>
            <p:nvPr/>
          </p:nvSpPr>
          <p:spPr>
            <a:xfrm rot="16200000">
              <a:off x="282498" y="2387283"/>
              <a:ext cx="2563702" cy="1275722"/>
            </a:xfrm>
            <a:prstGeom prst="arc">
              <a:avLst>
                <a:gd name="adj1" fmla="val 16200000"/>
                <a:gd name="adj2" fmla="val 210056"/>
              </a:avLst>
            </a:prstGeom>
            <a:ln>
              <a:solidFill>
                <a:schemeClr val="accent3"/>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ja-JP" altLang="en-US"/>
            </a:p>
          </p:txBody>
        </p:sp>
        <p:sp>
          <p:nvSpPr>
            <p:cNvPr id="96" name="円弧 95">
              <a:extLst>
                <a:ext uri="{FF2B5EF4-FFF2-40B4-BE49-F238E27FC236}">
                  <a16:creationId xmlns:a16="http://schemas.microsoft.com/office/drawing/2014/main" xmlns="" id="{81EBA4AE-8B46-CD44-AF85-790D7E299EFC}"/>
                </a:ext>
              </a:extLst>
            </p:cNvPr>
            <p:cNvSpPr/>
            <p:nvPr/>
          </p:nvSpPr>
          <p:spPr>
            <a:xfrm rot="10800000">
              <a:off x="953995" y="4125863"/>
              <a:ext cx="1513116" cy="2134398"/>
            </a:xfrm>
            <a:prstGeom prst="arc">
              <a:avLst>
                <a:gd name="adj1" fmla="val 16200000"/>
                <a:gd name="adj2" fmla="val 32135"/>
              </a:avLst>
            </a:prstGeom>
            <a:ln>
              <a:solidFill>
                <a:schemeClr val="accent3"/>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ja-JP" altLang="en-US"/>
            </a:p>
          </p:txBody>
        </p:sp>
        <p:sp>
          <p:nvSpPr>
            <p:cNvPr id="97" name="テキスト ボックス 96">
              <a:extLst>
                <a:ext uri="{FF2B5EF4-FFF2-40B4-BE49-F238E27FC236}">
                  <a16:creationId xmlns:a16="http://schemas.microsoft.com/office/drawing/2014/main" xmlns="" id="{867304EE-F52A-6A4A-881D-9AF9449CB372}"/>
                </a:ext>
              </a:extLst>
            </p:cNvPr>
            <p:cNvSpPr txBox="1"/>
            <p:nvPr/>
          </p:nvSpPr>
          <p:spPr>
            <a:xfrm>
              <a:off x="667164" y="4443905"/>
              <a:ext cx="458780" cy="461665"/>
            </a:xfrm>
            <a:prstGeom prst="rect">
              <a:avLst/>
            </a:prstGeom>
            <a:noFill/>
          </p:spPr>
          <p:txBody>
            <a:bodyPr wrap="none" rtlCol="0">
              <a:spAutoFit/>
            </a:bodyPr>
            <a:lstStyle/>
            <a:p>
              <a:pPr algn="ctr"/>
              <a:r>
                <a:rPr lang="en-US" altLang="ja-JP" sz="2400"/>
                <a:t>W</a:t>
              </a:r>
            </a:p>
          </p:txBody>
        </p:sp>
      </p:grpSp>
      <p:grpSp>
        <p:nvGrpSpPr>
          <p:cNvPr id="105" name="グループ化 104">
            <a:extLst>
              <a:ext uri="{FF2B5EF4-FFF2-40B4-BE49-F238E27FC236}">
                <a16:creationId xmlns:a16="http://schemas.microsoft.com/office/drawing/2014/main" xmlns="" id="{66DE740F-6ADD-794A-92C9-3A03B49D1712}"/>
              </a:ext>
            </a:extLst>
          </p:cNvPr>
          <p:cNvGrpSpPr/>
          <p:nvPr/>
        </p:nvGrpSpPr>
        <p:grpSpPr>
          <a:xfrm>
            <a:off x="512344" y="1994045"/>
            <a:ext cx="1225043" cy="2045865"/>
            <a:chOff x="512344" y="1994045"/>
            <a:chExt cx="1225043" cy="2045865"/>
          </a:xfrm>
        </p:grpSpPr>
        <p:sp>
          <p:nvSpPr>
            <p:cNvPr id="98" name="テキスト ボックス 97">
              <a:extLst>
                <a:ext uri="{FF2B5EF4-FFF2-40B4-BE49-F238E27FC236}">
                  <a16:creationId xmlns:a16="http://schemas.microsoft.com/office/drawing/2014/main" xmlns="" id="{A90BC02F-0ED0-0249-8F1A-8C47B4860196}"/>
                </a:ext>
              </a:extLst>
            </p:cNvPr>
            <p:cNvSpPr txBox="1"/>
            <p:nvPr/>
          </p:nvSpPr>
          <p:spPr>
            <a:xfrm>
              <a:off x="512344" y="2145979"/>
              <a:ext cx="335348" cy="461665"/>
            </a:xfrm>
            <a:prstGeom prst="rect">
              <a:avLst/>
            </a:prstGeom>
            <a:noFill/>
          </p:spPr>
          <p:txBody>
            <a:bodyPr wrap="none" rtlCol="0">
              <a:spAutoFit/>
            </a:bodyPr>
            <a:lstStyle/>
            <a:p>
              <a:pPr algn="ctr"/>
              <a:r>
                <a:rPr lang="en-US" altLang="ja-JP" sz="2400"/>
                <a:t>T</a:t>
              </a:r>
            </a:p>
          </p:txBody>
        </p:sp>
        <p:cxnSp>
          <p:nvCxnSpPr>
            <p:cNvPr id="99" name="直線矢印コネクタ 98">
              <a:extLst>
                <a:ext uri="{FF2B5EF4-FFF2-40B4-BE49-F238E27FC236}">
                  <a16:creationId xmlns:a16="http://schemas.microsoft.com/office/drawing/2014/main" xmlns="" id="{67271FCD-C7AD-C045-93EA-DA6CFA5DA604}"/>
                </a:ext>
              </a:extLst>
            </p:cNvPr>
            <p:cNvCxnSpPr>
              <a:cxnSpLocks/>
            </p:cNvCxnSpPr>
            <p:nvPr/>
          </p:nvCxnSpPr>
          <p:spPr>
            <a:xfrm flipV="1">
              <a:off x="860688" y="1994045"/>
              <a:ext cx="876699" cy="397280"/>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100" name="直線矢印コネクタ 99">
              <a:extLst>
                <a:ext uri="{FF2B5EF4-FFF2-40B4-BE49-F238E27FC236}">
                  <a16:creationId xmlns:a16="http://schemas.microsoft.com/office/drawing/2014/main" xmlns="" id="{F154BB63-3157-F147-B139-06E853BFC62B}"/>
                </a:ext>
              </a:extLst>
            </p:cNvPr>
            <p:cNvCxnSpPr>
              <a:cxnSpLocks/>
            </p:cNvCxnSpPr>
            <p:nvPr/>
          </p:nvCxnSpPr>
          <p:spPr>
            <a:xfrm flipV="1">
              <a:off x="860688" y="2354845"/>
              <a:ext cx="865813" cy="36480"/>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101" name="直線矢印コネクタ 100">
              <a:extLst>
                <a:ext uri="{FF2B5EF4-FFF2-40B4-BE49-F238E27FC236}">
                  <a16:creationId xmlns:a16="http://schemas.microsoft.com/office/drawing/2014/main" xmlns="" id="{352925D3-3A9D-2E4A-BF9B-B233CA0068E9}"/>
                </a:ext>
              </a:extLst>
            </p:cNvPr>
            <p:cNvCxnSpPr>
              <a:cxnSpLocks/>
            </p:cNvCxnSpPr>
            <p:nvPr/>
          </p:nvCxnSpPr>
          <p:spPr>
            <a:xfrm>
              <a:off x="860688" y="2391325"/>
              <a:ext cx="854927" cy="627302"/>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102" name="直線矢印コネクタ 101">
              <a:extLst>
                <a:ext uri="{FF2B5EF4-FFF2-40B4-BE49-F238E27FC236}">
                  <a16:creationId xmlns:a16="http://schemas.microsoft.com/office/drawing/2014/main" xmlns="" id="{0F535FB8-DA1F-4C44-84D4-C6553211EAAA}"/>
                </a:ext>
              </a:extLst>
            </p:cNvPr>
            <p:cNvCxnSpPr>
              <a:cxnSpLocks/>
            </p:cNvCxnSpPr>
            <p:nvPr/>
          </p:nvCxnSpPr>
          <p:spPr>
            <a:xfrm>
              <a:off x="860687" y="2391326"/>
              <a:ext cx="854927" cy="1648584"/>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grpSp>
      <p:sp>
        <p:nvSpPr>
          <p:cNvPr id="65" name="テキスト ボックス 64">
            <a:extLst>
              <a:ext uri="{FF2B5EF4-FFF2-40B4-BE49-F238E27FC236}">
                <a16:creationId xmlns:a16="http://schemas.microsoft.com/office/drawing/2014/main" xmlns="" id="{F7A57A54-282E-B74E-A17C-C40A0CF5437F}"/>
              </a:ext>
            </a:extLst>
          </p:cNvPr>
          <p:cNvSpPr txBox="1"/>
          <p:nvPr/>
        </p:nvSpPr>
        <p:spPr>
          <a:xfrm>
            <a:off x="9071994" y="1762887"/>
            <a:ext cx="492443" cy="461665"/>
          </a:xfrm>
          <a:prstGeom prst="rect">
            <a:avLst/>
          </a:prstGeom>
          <a:noFill/>
        </p:spPr>
        <p:txBody>
          <a:bodyPr wrap="none" rtlCol="0">
            <a:spAutoFit/>
          </a:bodyPr>
          <a:lstStyle/>
          <a:p>
            <a:r>
              <a:rPr lang="ja-JP" altLang="en-US" sz="2400"/>
              <a:t>＝</a:t>
            </a:r>
          </a:p>
        </p:txBody>
      </p:sp>
      <mc:AlternateContent xmlns:mc="http://schemas.openxmlformats.org/markup-compatibility/2006" xmlns:a14="http://schemas.microsoft.com/office/drawing/2010/main">
        <mc:Choice Requires="a14">
          <p:sp>
            <p:nvSpPr>
              <p:cNvPr id="67" name="テキスト ボックス 66">
                <a:extLst>
                  <a:ext uri="{FF2B5EF4-FFF2-40B4-BE49-F238E27FC236}">
                    <a16:creationId xmlns:a16="http://schemas.microsoft.com/office/drawing/2014/main" xmlns="" id="{0E8A7FCD-88E8-984B-984C-ED31D4AB0FAF}"/>
                  </a:ext>
                </a:extLst>
              </p:cNvPr>
              <p:cNvSpPr txBox="1"/>
              <p:nvPr/>
            </p:nvSpPr>
            <p:spPr>
              <a:xfrm>
                <a:off x="9637150" y="1689239"/>
                <a:ext cx="574581" cy="577787"/>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altLang="ja-JP" sz="2000" i="1">
                              <a:latin typeface="Cambria Math"/>
                            </a:rPr>
                          </m:ctrlPr>
                        </m:fPr>
                        <m:num>
                          <m:r>
                            <m:rPr>
                              <m:sty m:val="p"/>
                            </m:rPr>
                            <a:rPr lang="en-US" altLang="ja-JP" sz="2000" i="1">
                              <a:latin typeface="Cambria Math" panose="02040503050406030204" pitchFamily="18" charset="0"/>
                            </a:rPr>
                            <m:t>S</m:t>
                          </m:r>
                        </m:num>
                        <m:den>
                          <m:r>
                            <a:rPr lang="en-US" altLang="ja-JP" sz="2000" i="1">
                              <a:latin typeface="Cambria Math" panose="02040503050406030204" pitchFamily="18" charset="0"/>
                            </a:rPr>
                            <m:t>𝑊</m:t>
                          </m:r>
                        </m:den>
                      </m:f>
                    </m:oMath>
                  </m:oMathPara>
                </a14:m>
                <a:endParaRPr lang="ja-JP" altLang="en-US" sz="2400"/>
              </a:p>
            </p:txBody>
          </p:sp>
        </mc:Choice>
        <mc:Fallback xmlns="">
          <p:sp>
            <p:nvSpPr>
              <p:cNvPr id="67" name="テキスト ボックス 66">
                <a:extLst>
                  <a:ext uri="{FF2B5EF4-FFF2-40B4-BE49-F238E27FC236}">
                    <a16:creationId xmlns:a16="http://schemas.microsoft.com/office/drawing/2014/main" id="{0E8A7FCD-88E8-984B-984C-ED31D4AB0FAF}"/>
                  </a:ext>
                </a:extLst>
              </p:cNvPr>
              <p:cNvSpPr txBox="1">
                <a:spLocks noRot="1" noChangeAspect="1" noMove="1" noResize="1" noEditPoints="1" noAdjustHandles="1" noChangeArrowheads="1" noChangeShapeType="1" noTextEdit="1"/>
              </p:cNvSpPr>
              <p:nvPr/>
            </p:nvSpPr>
            <p:spPr>
              <a:xfrm>
                <a:off x="9637150" y="1689239"/>
                <a:ext cx="574581" cy="577787"/>
              </a:xfrm>
              <a:prstGeom prst="rect">
                <a:avLst/>
              </a:prstGeom>
              <a:blipFill>
                <a:blip r:embed="rId3"/>
                <a:stretch>
                  <a:fillRect/>
                </a:stretch>
              </a:blipFill>
            </p:spPr>
            <p:txBody>
              <a:bodyPr/>
              <a:lstStyle/>
              <a:p>
                <a:r>
                  <a:rPr lang="en-US">
                    <a:noFill/>
                  </a:rPr>
                  <a:t> </a:t>
                </a:r>
              </a:p>
            </p:txBody>
          </p:sp>
        </mc:Fallback>
      </mc:AlternateContent>
      <p:sp>
        <p:nvSpPr>
          <p:cNvPr id="68" name="角丸四角形 67">
            <a:extLst>
              <a:ext uri="{FF2B5EF4-FFF2-40B4-BE49-F238E27FC236}">
                <a16:creationId xmlns:a16="http://schemas.microsoft.com/office/drawing/2014/main" xmlns="" id="{6B624AE8-266B-0141-8CDB-6737E36D0197}"/>
              </a:ext>
            </a:extLst>
          </p:cNvPr>
          <p:cNvSpPr/>
          <p:nvPr/>
        </p:nvSpPr>
        <p:spPr>
          <a:xfrm>
            <a:off x="8350182" y="1663995"/>
            <a:ext cx="2048942" cy="684636"/>
          </a:xfrm>
          <a:prstGeom prst="roundRect">
            <a:avLst/>
          </a:prstGeom>
          <a:noFill/>
          <a:ln w="25400"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ja-JP" altLang="en-US"/>
          </a:p>
        </p:txBody>
      </p:sp>
      <p:sp>
        <p:nvSpPr>
          <p:cNvPr id="69" name="テキスト ボックス 68">
            <a:extLst>
              <a:ext uri="{FF2B5EF4-FFF2-40B4-BE49-F238E27FC236}">
                <a16:creationId xmlns:a16="http://schemas.microsoft.com/office/drawing/2014/main" xmlns="" id="{F770A948-3DAC-A842-8CCB-81B86D19CE29}"/>
              </a:ext>
            </a:extLst>
          </p:cNvPr>
          <p:cNvSpPr txBox="1"/>
          <p:nvPr/>
        </p:nvSpPr>
        <p:spPr>
          <a:xfrm>
            <a:off x="8482837" y="1787221"/>
            <a:ext cx="574581" cy="430887"/>
          </a:xfrm>
          <a:prstGeom prst="rect">
            <a:avLst/>
          </a:prstGeom>
          <a:noFill/>
        </p:spPr>
        <p:txBody>
          <a:bodyPr wrap="square" lIns="0" tIns="0" rIns="0" bIns="0" rtlCol="0">
            <a:spAutoFit/>
          </a:bodyPr>
          <a:lstStyle/>
          <a:p>
            <a:pPr algn="ctr"/>
            <a:r>
              <a:rPr lang="en-US" altLang="ja-JP" sz="2800"/>
              <a:t>A</a:t>
            </a:r>
          </a:p>
        </p:txBody>
      </p:sp>
      <p:sp>
        <p:nvSpPr>
          <p:cNvPr id="70" name="テキスト ボックス 69">
            <a:extLst>
              <a:ext uri="{FF2B5EF4-FFF2-40B4-BE49-F238E27FC236}">
                <a16:creationId xmlns:a16="http://schemas.microsoft.com/office/drawing/2014/main" xmlns="" id="{5E1B8FB8-CF28-C048-9125-6A7C45AFD6FE}"/>
              </a:ext>
            </a:extLst>
          </p:cNvPr>
          <p:cNvSpPr txBox="1"/>
          <p:nvPr/>
        </p:nvSpPr>
        <p:spPr>
          <a:xfrm>
            <a:off x="8943690" y="2732660"/>
            <a:ext cx="492443" cy="461665"/>
          </a:xfrm>
          <a:prstGeom prst="rect">
            <a:avLst/>
          </a:prstGeom>
          <a:noFill/>
        </p:spPr>
        <p:txBody>
          <a:bodyPr wrap="none" rtlCol="0">
            <a:spAutoFit/>
          </a:bodyPr>
          <a:lstStyle/>
          <a:p>
            <a:r>
              <a:rPr lang="ja-JP" altLang="en-US" sz="2400"/>
              <a:t>＝</a:t>
            </a:r>
          </a:p>
        </p:txBody>
      </p:sp>
      <mc:AlternateContent xmlns:mc="http://schemas.openxmlformats.org/markup-compatibility/2006" xmlns:a14="http://schemas.microsoft.com/office/drawing/2010/main">
        <mc:Choice Requires="a14">
          <p:sp>
            <p:nvSpPr>
              <p:cNvPr id="71" name="テキスト ボックス 70">
                <a:extLst>
                  <a:ext uri="{FF2B5EF4-FFF2-40B4-BE49-F238E27FC236}">
                    <a16:creationId xmlns:a16="http://schemas.microsoft.com/office/drawing/2014/main" xmlns="" id="{ECDB010F-9A1E-9443-9F01-458F53F4EFD0}"/>
                  </a:ext>
                </a:extLst>
              </p:cNvPr>
              <p:cNvSpPr txBox="1"/>
              <p:nvPr/>
            </p:nvSpPr>
            <p:spPr>
              <a:xfrm>
                <a:off x="9504806" y="2673881"/>
                <a:ext cx="676973" cy="54412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altLang="ja-JP" i="1" smtClean="0">
                              <a:latin typeface="Cambria Math"/>
                            </a:rPr>
                          </m:ctrlPr>
                        </m:fPr>
                        <m:num>
                          <m:r>
                            <a:rPr lang="ja-JP" altLang="en-US" i="1">
                              <a:latin typeface="Cambria Math" panose="02040503050406030204" pitchFamily="18" charset="0"/>
                            </a:rPr>
                            <m:t>（</m:t>
                          </m:r>
                          <m:r>
                            <m:rPr>
                              <m:sty m:val="p"/>
                            </m:rPr>
                            <a:rPr lang="en-US" altLang="ja-JP" b="0" i="1">
                              <a:latin typeface="Cambria Math" panose="02040503050406030204" pitchFamily="18" charset="0"/>
                            </a:rPr>
                            <m:t>S</m:t>
                          </m:r>
                          <m:r>
                            <a:rPr lang="en-US" altLang="ja-JP" i="1" dirty="0">
                              <a:latin typeface="Cambria Math" panose="02040503050406030204" pitchFamily="18" charset="0"/>
                              <a:ea typeface="Cambria Math" panose="02040503050406030204" pitchFamily="18" charset="0"/>
                            </a:rPr>
                            <m:t>∩</m:t>
                          </m:r>
                          <m:r>
                            <m:rPr>
                              <m:sty m:val="p"/>
                            </m:rPr>
                            <a:rPr lang="en-US" altLang="ja-JP" i="1" dirty="0" smtClean="0">
                              <a:latin typeface="Cambria Math" panose="02040503050406030204" pitchFamily="18" charset="0"/>
                              <a:ea typeface="Cambria Math" panose="02040503050406030204" pitchFamily="18" charset="0"/>
                            </a:rPr>
                            <m:t>T</m:t>
                          </m:r>
                          <m:r>
                            <a:rPr lang="ja-JP" altLang="en-US" i="1">
                              <a:latin typeface="Cambria Math" panose="02040503050406030204" pitchFamily="18" charset="0"/>
                            </a:rPr>
                            <m:t>）</m:t>
                          </m:r>
                        </m:num>
                        <m:den>
                          <m:r>
                            <m:rPr>
                              <m:sty m:val="p"/>
                            </m:rPr>
                            <a:rPr lang="en-US" altLang="ja-JP" i="1">
                              <a:latin typeface="Cambria Math" panose="02040503050406030204" pitchFamily="18" charset="0"/>
                            </a:rPr>
                            <m:t>S</m:t>
                          </m:r>
                        </m:den>
                      </m:f>
                    </m:oMath>
                  </m:oMathPara>
                </a14:m>
                <a:endParaRPr lang="ja-JP" altLang="en-US" sz="2400"/>
              </a:p>
            </p:txBody>
          </p:sp>
        </mc:Choice>
        <mc:Fallback xmlns="">
          <p:sp>
            <p:nvSpPr>
              <p:cNvPr id="71" name="テキスト ボックス 70">
                <a:extLst>
                  <a:ext uri="{FF2B5EF4-FFF2-40B4-BE49-F238E27FC236}">
                    <a16:creationId xmlns:a16="http://schemas.microsoft.com/office/drawing/2014/main" id="{ECDB010F-9A1E-9443-9F01-458F53F4EFD0}"/>
                  </a:ext>
                </a:extLst>
              </p:cNvPr>
              <p:cNvSpPr txBox="1">
                <a:spLocks noRot="1" noChangeAspect="1" noMove="1" noResize="1" noEditPoints="1" noAdjustHandles="1" noChangeArrowheads="1" noChangeShapeType="1" noTextEdit="1"/>
              </p:cNvSpPr>
              <p:nvPr/>
            </p:nvSpPr>
            <p:spPr>
              <a:xfrm>
                <a:off x="9504806" y="2673881"/>
                <a:ext cx="676973" cy="544123"/>
              </a:xfrm>
              <a:prstGeom prst="rect">
                <a:avLst/>
              </a:prstGeom>
              <a:blipFill>
                <a:blip r:embed="rId4"/>
                <a:stretch>
                  <a:fillRect r="-9009"/>
                </a:stretch>
              </a:blipFill>
            </p:spPr>
            <p:txBody>
              <a:bodyPr/>
              <a:lstStyle/>
              <a:p>
                <a:r>
                  <a:rPr lang="en-US">
                    <a:noFill/>
                  </a:rPr>
                  <a:t> </a:t>
                </a:r>
              </a:p>
            </p:txBody>
          </p:sp>
        </mc:Fallback>
      </mc:AlternateContent>
      <p:sp>
        <p:nvSpPr>
          <p:cNvPr id="72" name="テキスト ボックス 71">
            <a:extLst>
              <a:ext uri="{FF2B5EF4-FFF2-40B4-BE49-F238E27FC236}">
                <a16:creationId xmlns:a16="http://schemas.microsoft.com/office/drawing/2014/main" xmlns="" id="{2B00AE6E-6BE0-8F45-9741-6A7670C05A01}"/>
              </a:ext>
            </a:extLst>
          </p:cNvPr>
          <p:cNvSpPr txBox="1"/>
          <p:nvPr/>
        </p:nvSpPr>
        <p:spPr>
          <a:xfrm>
            <a:off x="8526442" y="2757763"/>
            <a:ext cx="574581" cy="430887"/>
          </a:xfrm>
          <a:prstGeom prst="rect">
            <a:avLst/>
          </a:prstGeom>
          <a:noFill/>
        </p:spPr>
        <p:txBody>
          <a:bodyPr wrap="square" lIns="0" tIns="0" rIns="0" bIns="0" rtlCol="0">
            <a:spAutoFit/>
          </a:bodyPr>
          <a:lstStyle/>
          <a:p>
            <a:pPr algn="ctr"/>
            <a:r>
              <a:rPr lang="en-US" altLang="ja-JP" sz="2800"/>
              <a:t>B</a:t>
            </a:r>
          </a:p>
        </p:txBody>
      </p:sp>
      <p:sp>
        <p:nvSpPr>
          <p:cNvPr id="90" name="テキスト ボックス 89">
            <a:extLst>
              <a:ext uri="{FF2B5EF4-FFF2-40B4-BE49-F238E27FC236}">
                <a16:creationId xmlns:a16="http://schemas.microsoft.com/office/drawing/2014/main" xmlns="" id="{91E8D0D6-6581-7948-BFE7-4F0710936DA5}"/>
              </a:ext>
            </a:extLst>
          </p:cNvPr>
          <p:cNvSpPr txBox="1"/>
          <p:nvPr/>
        </p:nvSpPr>
        <p:spPr>
          <a:xfrm>
            <a:off x="8856543" y="3654566"/>
            <a:ext cx="492443" cy="461665"/>
          </a:xfrm>
          <a:prstGeom prst="rect">
            <a:avLst/>
          </a:prstGeom>
          <a:noFill/>
        </p:spPr>
        <p:txBody>
          <a:bodyPr wrap="none" rtlCol="0">
            <a:spAutoFit/>
          </a:bodyPr>
          <a:lstStyle/>
          <a:p>
            <a:r>
              <a:rPr lang="ja-JP" altLang="en-US" sz="2400"/>
              <a:t>＝</a:t>
            </a:r>
          </a:p>
        </p:txBody>
      </p:sp>
      <mc:AlternateContent xmlns:mc="http://schemas.openxmlformats.org/markup-compatibility/2006" xmlns:a14="http://schemas.microsoft.com/office/drawing/2010/main">
        <mc:Choice Requires="a14">
          <p:sp>
            <p:nvSpPr>
              <p:cNvPr id="91" name="テキスト ボックス 90">
                <a:extLst>
                  <a:ext uri="{FF2B5EF4-FFF2-40B4-BE49-F238E27FC236}">
                    <a16:creationId xmlns:a16="http://schemas.microsoft.com/office/drawing/2014/main" xmlns="" id="{F6A346EB-F67F-B74E-B444-328288CEE1D0}"/>
                  </a:ext>
                </a:extLst>
              </p:cNvPr>
              <p:cNvSpPr txBox="1"/>
              <p:nvPr/>
            </p:nvSpPr>
            <p:spPr>
              <a:xfrm>
                <a:off x="9436802" y="3610225"/>
                <a:ext cx="574581" cy="54412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altLang="ja-JP" i="1" smtClean="0">
                              <a:latin typeface="Cambria Math"/>
                            </a:rPr>
                          </m:ctrlPr>
                        </m:fPr>
                        <m:num>
                          <m:r>
                            <a:rPr lang="ja-JP" altLang="en-US" i="1">
                              <a:latin typeface="Cambria Math" panose="02040503050406030204" pitchFamily="18" charset="0"/>
                            </a:rPr>
                            <m:t>（（</m:t>
                          </m:r>
                          <m:r>
                            <a:rPr lang="en-US" altLang="ja-JP" b="0" i="1" smtClean="0">
                              <a:latin typeface="Cambria Math" panose="02040503050406030204" pitchFamily="18" charset="0"/>
                            </a:rPr>
                            <m:t>𝑊</m:t>
                          </m:r>
                          <m:r>
                            <a:rPr lang="en-US" altLang="ja-JP" b="0" i="1" smtClean="0">
                              <a:latin typeface="Cambria Math" panose="02040503050406030204" pitchFamily="18" charset="0"/>
                            </a:rPr>
                            <m:t>−</m:t>
                          </m:r>
                          <m:r>
                            <m:rPr>
                              <m:sty m:val="p"/>
                            </m:rPr>
                            <a:rPr lang="en-US" altLang="ja-JP" i="1">
                              <a:latin typeface="Cambria Math" panose="02040503050406030204" pitchFamily="18" charset="0"/>
                            </a:rPr>
                            <m:t>S</m:t>
                          </m:r>
                          <m:r>
                            <a:rPr lang="en-US" altLang="ja-JP" b="0" i="1" smtClean="0">
                              <a:latin typeface="Cambria Math" panose="02040503050406030204" pitchFamily="18" charset="0"/>
                            </a:rPr>
                            <m:t> </m:t>
                          </m:r>
                          <m:r>
                            <a:rPr lang="en-US" altLang="ja-JP" b="0" i="1" smtClean="0">
                              <a:latin typeface="Cambria Math" panose="02040503050406030204" pitchFamily="18" charset="0"/>
                            </a:rPr>
                            <m:t>）</m:t>
                          </m:r>
                          <m:r>
                            <a:rPr lang="en-US" altLang="ja-JP" b="0" i="1" smtClean="0">
                              <a:latin typeface="Cambria Math" panose="02040503050406030204" pitchFamily="18" charset="0"/>
                            </a:rPr>
                            <m:t>∩</m:t>
                          </m:r>
                          <m:r>
                            <m:rPr>
                              <m:sty m:val="p"/>
                            </m:rPr>
                            <a:rPr lang="en-US" altLang="ja-JP" i="1" dirty="0" smtClean="0">
                              <a:latin typeface="Cambria Math" panose="02040503050406030204" pitchFamily="18" charset="0"/>
                              <a:ea typeface="Cambria Math" panose="02040503050406030204" pitchFamily="18" charset="0"/>
                            </a:rPr>
                            <m:t>T</m:t>
                          </m:r>
                          <m:r>
                            <a:rPr lang="ja-JP" altLang="en-US" i="1">
                              <a:latin typeface="Cambria Math" panose="02040503050406030204" pitchFamily="18" charset="0"/>
                            </a:rPr>
                            <m:t>）</m:t>
                          </m:r>
                        </m:num>
                        <m:den>
                          <m:r>
                            <m:rPr>
                              <m:sty m:val="p"/>
                            </m:rPr>
                            <a:rPr lang="en-US" altLang="ja-JP" i="1">
                              <a:latin typeface="Cambria Math" panose="02040503050406030204" pitchFamily="18" charset="0"/>
                            </a:rPr>
                            <m:t>T</m:t>
                          </m:r>
                        </m:den>
                      </m:f>
                    </m:oMath>
                  </m:oMathPara>
                </a14:m>
                <a:endParaRPr lang="ja-JP" altLang="en-US" sz="2400"/>
              </a:p>
            </p:txBody>
          </p:sp>
        </mc:Choice>
        <mc:Fallback xmlns="">
          <p:sp>
            <p:nvSpPr>
              <p:cNvPr id="91" name="テキスト ボックス 90">
                <a:extLst>
                  <a:ext uri="{FF2B5EF4-FFF2-40B4-BE49-F238E27FC236}">
                    <a16:creationId xmlns:a16="http://schemas.microsoft.com/office/drawing/2014/main" id="{F6A346EB-F67F-B74E-B444-328288CEE1D0}"/>
                  </a:ext>
                </a:extLst>
              </p:cNvPr>
              <p:cNvSpPr txBox="1">
                <a:spLocks noRot="1" noChangeAspect="1" noMove="1" noResize="1" noEditPoints="1" noAdjustHandles="1" noChangeArrowheads="1" noChangeShapeType="1" noTextEdit="1"/>
              </p:cNvSpPr>
              <p:nvPr/>
            </p:nvSpPr>
            <p:spPr>
              <a:xfrm>
                <a:off x="9436802" y="3610225"/>
                <a:ext cx="574581" cy="544123"/>
              </a:xfrm>
              <a:prstGeom prst="rect">
                <a:avLst/>
              </a:prstGeom>
              <a:blipFill>
                <a:blip r:embed="rId5"/>
                <a:stretch>
                  <a:fillRect r="-164894"/>
                </a:stretch>
              </a:blipFill>
            </p:spPr>
            <p:txBody>
              <a:bodyPr/>
              <a:lstStyle/>
              <a:p>
                <a:r>
                  <a:rPr lang="en-US">
                    <a:noFill/>
                  </a:rPr>
                  <a:t> </a:t>
                </a:r>
              </a:p>
            </p:txBody>
          </p:sp>
        </mc:Fallback>
      </mc:AlternateContent>
      <p:sp>
        <p:nvSpPr>
          <p:cNvPr id="103" name="角丸四角形 102">
            <a:extLst>
              <a:ext uri="{FF2B5EF4-FFF2-40B4-BE49-F238E27FC236}">
                <a16:creationId xmlns:a16="http://schemas.microsoft.com/office/drawing/2014/main" xmlns="" id="{44C2F9A6-DF63-AB4E-84D6-25438F7C560E}"/>
              </a:ext>
            </a:extLst>
          </p:cNvPr>
          <p:cNvSpPr/>
          <p:nvPr/>
        </p:nvSpPr>
        <p:spPr>
          <a:xfrm>
            <a:off x="8337363" y="3527445"/>
            <a:ext cx="2830286" cy="684636"/>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0" anchor="ctr"/>
          <a:lstStyle/>
          <a:p>
            <a:pPr algn="ctr"/>
            <a:endParaRPr lang="ja-JP" altLang="en-US">
              <a:solidFill>
                <a:srgbClr val="00B0F0"/>
              </a:solidFill>
              <a:highlight>
                <a:srgbClr val="FFFF00"/>
              </a:highlight>
            </a:endParaRPr>
          </a:p>
        </p:txBody>
      </p:sp>
      <p:sp>
        <p:nvSpPr>
          <p:cNvPr id="104" name="テキスト ボックス 103">
            <a:extLst>
              <a:ext uri="{FF2B5EF4-FFF2-40B4-BE49-F238E27FC236}">
                <a16:creationId xmlns:a16="http://schemas.microsoft.com/office/drawing/2014/main" xmlns="" id="{43975821-C1EB-6744-A84D-BCB5CB42BE4B}"/>
              </a:ext>
            </a:extLst>
          </p:cNvPr>
          <p:cNvSpPr txBox="1"/>
          <p:nvPr/>
        </p:nvSpPr>
        <p:spPr>
          <a:xfrm>
            <a:off x="8439295" y="3679669"/>
            <a:ext cx="574581" cy="430887"/>
          </a:xfrm>
          <a:prstGeom prst="rect">
            <a:avLst/>
          </a:prstGeom>
          <a:noFill/>
        </p:spPr>
        <p:txBody>
          <a:bodyPr wrap="square" lIns="0" tIns="0" rIns="0" bIns="0" rtlCol="0">
            <a:spAutoFit/>
          </a:bodyPr>
          <a:lstStyle/>
          <a:p>
            <a:pPr algn="ctr"/>
            <a:r>
              <a:rPr lang="en-US" altLang="ja-JP" sz="2800"/>
              <a:t>C</a:t>
            </a:r>
          </a:p>
        </p:txBody>
      </p:sp>
      <p:sp>
        <p:nvSpPr>
          <p:cNvPr id="106" name="角丸四角形 105">
            <a:extLst>
              <a:ext uri="{FF2B5EF4-FFF2-40B4-BE49-F238E27FC236}">
                <a16:creationId xmlns:a16="http://schemas.microsoft.com/office/drawing/2014/main" xmlns="" id="{A4A47042-00FC-E54F-8BD8-A09934963C5C}"/>
              </a:ext>
            </a:extLst>
          </p:cNvPr>
          <p:cNvSpPr/>
          <p:nvPr/>
        </p:nvSpPr>
        <p:spPr>
          <a:xfrm>
            <a:off x="8379211" y="2574379"/>
            <a:ext cx="2048942" cy="763759"/>
          </a:xfrm>
          <a:prstGeom prst="round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graphicFrame>
        <p:nvGraphicFramePr>
          <p:cNvPr id="108" name="表 39">
            <a:extLst>
              <a:ext uri="{FF2B5EF4-FFF2-40B4-BE49-F238E27FC236}">
                <a16:creationId xmlns:a16="http://schemas.microsoft.com/office/drawing/2014/main" xmlns="" id="{E75CC7CC-422F-F94A-AE8F-8E91B665A523}"/>
              </a:ext>
            </a:extLst>
          </p:cNvPr>
          <p:cNvGraphicFramePr>
            <a:graphicFrameLocks noGrp="1"/>
          </p:cNvGraphicFramePr>
          <p:nvPr>
            <p:extLst>
              <p:ext uri="{D42A27DB-BD31-4B8C-83A1-F6EECF244321}">
                <p14:modId xmlns:p14="http://schemas.microsoft.com/office/powerpoint/2010/main" val="1029658920"/>
              </p:ext>
            </p:extLst>
          </p:nvPr>
        </p:nvGraphicFramePr>
        <p:xfrm>
          <a:off x="5565767" y="4813845"/>
          <a:ext cx="6299200" cy="1405602"/>
        </p:xfrm>
        <a:graphic>
          <a:graphicData uri="http://schemas.openxmlformats.org/drawingml/2006/table">
            <a:tbl>
              <a:tblPr firstRow="1" bandRow="1">
                <a:tableStyleId>{5940675A-B579-460E-94D1-54222C63F5DA}</a:tableStyleId>
              </a:tblPr>
              <a:tblGrid>
                <a:gridCol w="1566270">
                  <a:extLst>
                    <a:ext uri="{9D8B030D-6E8A-4147-A177-3AD203B41FA5}">
                      <a16:colId xmlns:a16="http://schemas.microsoft.com/office/drawing/2014/main" xmlns="" val="2589720807"/>
                    </a:ext>
                  </a:extLst>
                </a:gridCol>
                <a:gridCol w="1583330">
                  <a:extLst>
                    <a:ext uri="{9D8B030D-6E8A-4147-A177-3AD203B41FA5}">
                      <a16:colId xmlns:a16="http://schemas.microsoft.com/office/drawing/2014/main" xmlns="" val="498347445"/>
                    </a:ext>
                  </a:extLst>
                </a:gridCol>
                <a:gridCol w="1660305">
                  <a:extLst>
                    <a:ext uri="{9D8B030D-6E8A-4147-A177-3AD203B41FA5}">
                      <a16:colId xmlns:a16="http://schemas.microsoft.com/office/drawing/2014/main" xmlns="" val="2221505493"/>
                    </a:ext>
                  </a:extLst>
                </a:gridCol>
                <a:gridCol w="1489295">
                  <a:extLst>
                    <a:ext uri="{9D8B030D-6E8A-4147-A177-3AD203B41FA5}">
                      <a16:colId xmlns:a16="http://schemas.microsoft.com/office/drawing/2014/main" xmlns="" val="2800365027"/>
                    </a:ext>
                  </a:extLst>
                </a:gridCol>
              </a:tblGrid>
              <a:tr h="422833">
                <a:tc>
                  <a:txBody>
                    <a:bodyPr/>
                    <a:lstStyle/>
                    <a:p>
                      <a:pPr algn="ctr"/>
                      <a:r>
                        <a:rPr kumimoji="1" lang="en-US" altLang="ja-JP" sz="2400" b="0">
                          <a:solidFill>
                            <a:schemeClr val="tx1"/>
                          </a:solidFill>
                          <a:latin typeface="+mn-ea"/>
                          <a:ea typeface="+mn-ea"/>
                        </a:rPr>
                        <a:t>Threshold</a:t>
                      </a:r>
                      <a:endParaRPr kumimoji="1" lang="ja-JP" altLang="en-US" sz="2400" b="0">
                        <a:solidFill>
                          <a:schemeClr val="tx1"/>
                        </a:solidFill>
                        <a:latin typeface="+mn-ea"/>
                        <a:ea typeface="+mn-ea"/>
                      </a:endParaRPr>
                    </a:p>
                  </a:txBody>
                  <a:tcPr>
                    <a:solidFill>
                      <a:schemeClr val="accent3">
                        <a:lumMod val="20000"/>
                        <a:lumOff val="80000"/>
                      </a:schemeClr>
                    </a:solidFill>
                  </a:tcPr>
                </a:tc>
                <a:tc>
                  <a:txBody>
                    <a:bodyPr/>
                    <a:lstStyle/>
                    <a:p>
                      <a:pPr algn="ctr"/>
                      <a:r>
                        <a:rPr kumimoji="1" lang="en-US" altLang="ja-JP" sz="1800" b="0">
                          <a:solidFill>
                            <a:schemeClr val="tx1"/>
                          </a:solidFill>
                          <a:latin typeface="+mn-lt"/>
                          <a:ea typeface="+mn-ea"/>
                        </a:rPr>
                        <a:t>A)Accuracy in the candidate range</a:t>
                      </a:r>
                    </a:p>
                  </a:txBody>
                  <a:tcPr>
                    <a:solidFill>
                      <a:schemeClr val="accent3">
                        <a:lumMod val="20000"/>
                        <a:lumOff val="80000"/>
                      </a:schemeClr>
                    </a:solidFill>
                  </a:tcPr>
                </a:tc>
                <a:tc>
                  <a:txBody>
                    <a:bodyPr/>
                    <a:lstStyle/>
                    <a:p>
                      <a:pPr algn="ctr"/>
                      <a:r>
                        <a:rPr kumimoji="1" lang="en-US" altLang="ja-JP" sz="1800" b="0">
                          <a:solidFill>
                            <a:schemeClr val="tx1"/>
                          </a:solidFill>
                          <a:latin typeface="+mn-lt"/>
                          <a:ea typeface="+mn-ea"/>
                        </a:rPr>
                        <a:t>B)Percentage of correct answer</a:t>
                      </a:r>
                      <a:endParaRPr kumimoji="1" lang="ja-JP" altLang="en-US" sz="1800" b="0">
                        <a:solidFill>
                          <a:schemeClr val="tx1"/>
                        </a:solidFill>
                        <a:latin typeface="+mn-lt"/>
                        <a:ea typeface="+mn-ea"/>
                      </a:endParaRPr>
                    </a:p>
                  </a:txBody>
                  <a:tcPr>
                    <a:solidFill>
                      <a:srgbClr val="FFFF00"/>
                    </a:solidFill>
                  </a:tcPr>
                </a:tc>
                <a:tc>
                  <a:txBody>
                    <a:bodyPr/>
                    <a:lstStyle/>
                    <a:p>
                      <a:pPr algn="ctr"/>
                      <a:r>
                        <a:rPr kumimoji="1" lang="en-US" altLang="ja-JP" sz="2000" b="0">
                          <a:solidFill>
                            <a:schemeClr val="tx1"/>
                          </a:solidFill>
                          <a:latin typeface="+mn-lt"/>
                          <a:ea typeface="+mn-ea"/>
                        </a:rPr>
                        <a:t>C)Missing rate</a:t>
                      </a:r>
                      <a:endParaRPr kumimoji="1" lang="ja-JP" altLang="en-US" sz="2000" b="0">
                        <a:solidFill>
                          <a:schemeClr val="tx1"/>
                        </a:solidFill>
                        <a:latin typeface="+mn-lt"/>
                        <a:ea typeface="+mn-ea"/>
                      </a:endParaRPr>
                    </a:p>
                  </a:txBody>
                  <a:tcPr>
                    <a:solidFill>
                      <a:srgbClr val="FFFF00"/>
                    </a:solidFill>
                  </a:tcPr>
                </a:tc>
                <a:extLst>
                  <a:ext uri="{0D108BD9-81ED-4DB2-BD59-A6C34878D82A}">
                    <a16:rowId xmlns:a16="http://schemas.microsoft.com/office/drawing/2014/main" xmlns="" val="1563975193"/>
                  </a:ext>
                </a:extLst>
              </a:tr>
              <a:tr h="491202">
                <a:tc>
                  <a:txBody>
                    <a:bodyPr/>
                    <a:lstStyle/>
                    <a:p>
                      <a:pPr algn="ctr"/>
                      <a:r>
                        <a:rPr kumimoji="1" lang="en-US" altLang="ja-JP" sz="2400">
                          <a:solidFill>
                            <a:schemeClr val="tx1"/>
                          </a:solidFill>
                        </a:rPr>
                        <a:t>0.06</a:t>
                      </a:r>
                      <a:endParaRPr kumimoji="1" lang="ja-JP" altLang="en-US" sz="2400">
                        <a:solidFill>
                          <a:schemeClr val="tx1"/>
                        </a:solidFill>
                      </a:endParaRPr>
                    </a:p>
                  </a:txBody>
                  <a:tcPr/>
                </a:tc>
                <a:tc>
                  <a:txBody>
                    <a:bodyPr/>
                    <a:lstStyle/>
                    <a:p>
                      <a:pPr algn="ctr"/>
                      <a:r>
                        <a:rPr kumimoji="1" lang="en-US" altLang="ja-JP" sz="2400">
                          <a:solidFill>
                            <a:schemeClr val="tx1"/>
                          </a:solidFill>
                        </a:rPr>
                        <a:t>30.0</a:t>
                      </a:r>
                      <a:r>
                        <a:rPr kumimoji="1" lang="ja-JP" altLang="en-US" sz="2400">
                          <a:solidFill>
                            <a:schemeClr val="tx1"/>
                          </a:solidFill>
                        </a:rPr>
                        <a:t>％</a:t>
                      </a:r>
                    </a:p>
                  </a:txBody>
                  <a:tcPr/>
                </a:tc>
                <a:tc>
                  <a:txBody>
                    <a:bodyPr/>
                    <a:lstStyle/>
                    <a:p>
                      <a:pPr algn="ctr"/>
                      <a:r>
                        <a:rPr kumimoji="1" lang="en-US" altLang="ja-JP" sz="2400">
                          <a:solidFill>
                            <a:schemeClr val="tx1"/>
                          </a:solidFill>
                        </a:rPr>
                        <a:t>35.0</a:t>
                      </a:r>
                      <a:r>
                        <a:rPr kumimoji="1" lang="ja-JP" altLang="en-US" sz="2400">
                          <a:solidFill>
                            <a:schemeClr val="tx1"/>
                          </a:solidFill>
                        </a:rPr>
                        <a:t>％</a:t>
                      </a:r>
                    </a:p>
                  </a:txBody>
                  <a:tcPr/>
                </a:tc>
                <a:tc>
                  <a:txBody>
                    <a:bodyPr/>
                    <a:lstStyle/>
                    <a:p>
                      <a:pPr algn="ctr"/>
                      <a:r>
                        <a:rPr kumimoji="1" lang="en-US" altLang="ja-JP" sz="2400">
                          <a:solidFill>
                            <a:srgbClr val="FF0000"/>
                          </a:solidFill>
                        </a:rPr>
                        <a:t>23.0</a:t>
                      </a:r>
                      <a:r>
                        <a:rPr kumimoji="1" lang="ja-JP" altLang="en-US" sz="2400">
                          <a:solidFill>
                            <a:srgbClr val="FF0000"/>
                          </a:solidFill>
                        </a:rPr>
                        <a:t>％</a:t>
                      </a:r>
                    </a:p>
                  </a:txBody>
                  <a:tcPr/>
                </a:tc>
                <a:extLst>
                  <a:ext uri="{0D108BD9-81ED-4DB2-BD59-A6C34878D82A}">
                    <a16:rowId xmlns:a16="http://schemas.microsoft.com/office/drawing/2014/main" xmlns="" val="3648145339"/>
                  </a:ext>
                </a:extLst>
              </a:tr>
            </a:tbl>
          </a:graphicData>
        </a:graphic>
      </p:graphicFrame>
      <p:sp>
        <p:nvSpPr>
          <p:cNvPr id="3" name="テキスト ボックス 2">
            <a:extLst>
              <a:ext uri="{FF2B5EF4-FFF2-40B4-BE49-F238E27FC236}">
                <a16:creationId xmlns:a16="http://schemas.microsoft.com/office/drawing/2014/main" xmlns="" id="{F5439AB9-3CCA-C14C-BD2D-2F7F1531D91A}"/>
              </a:ext>
            </a:extLst>
          </p:cNvPr>
          <p:cNvSpPr txBox="1"/>
          <p:nvPr/>
        </p:nvSpPr>
        <p:spPr>
          <a:xfrm>
            <a:off x="5573487" y="4267206"/>
            <a:ext cx="4314386" cy="461665"/>
          </a:xfrm>
          <a:prstGeom prst="rect">
            <a:avLst/>
          </a:prstGeom>
          <a:noFill/>
        </p:spPr>
        <p:txBody>
          <a:bodyPr wrap="none" rtlCol="0">
            <a:spAutoFit/>
          </a:bodyPr>
          <a:lstStyle/>
          <a:p>
            <a:r>
              <a:rPr lang="en-US" altLang="ja-JP" sz="2400"/>
              <a:t>The results of the previous study.</a:t>
            </a:r>
            <a:endParaRPr kumimoji="1" lang="ja-JP" altLang="en-US" sz="2400"/>
          </a:p>
        </p:txBody>
      </p:sp>
      <p:sp>
        <p:nvSpPr>
          <p:cNvPr id="8" name="テキスト ボックス 7">
            <a:extLst>
              <a:ext uri="{FF2B5EF4-FFF2-40B4-BE49-F238E27FC236}">
                <a16:creationId xmlns:a16="http://schemas.microsoft.com/office/drawing/2014/main" xmlns="" id="{3E90E8B9-25CC-EF4E-AD24-37228782EB31}"/>
              </a:ext>
            </a:extLst>
          </p:cNvPr>
          <p:cNvSpPr txBox="1"/>
          <p:nvPr/>
        </p:nvSpPr>
        <p:spPr>
          <a:xfrm>
            <a:off x="5611514" y="6331118"/>
            <a:ext cx="6170750" cy="400110"/>
          </a:xfrm>
          <a:prstGeom prst="rect">
            <a:avLst/>
          </a:prstGeom>
          <a:solidFill>
            <a:srgbClr val="FFFF00"/>
          </a:solidFill>
        </p:spPr>
        <p:txBody>
          <a:bodyPr wrap="square" rtlCol="0">
            <a:spAutoFit/>
          </a:bodyPr>
          <a:lstStyle/>
          <a:p>
            <a:r>
              <a:rPr lang="en-US" altLang="ja-JP" sz="2000"/>
              <a:t>Missing modification targets has serious consequences.</a:t>
            </a:r>
            <a:endParaRPr kumimoji="1" lang="ja-JP" altLang="en-US" sz="2000">
              <a:solidFill>
                <a:srgbClr val="FF0000"/>
              </a:solidFill>
            </a:endParaRPr>
          </a:p>
        </p:txBody>
      </p:sp>
      <p:sp>
        <p:nvSpPr>
          <p:cNvPr id="76" name="テキスト ボックス 75">
            <a:extLst>
              <a:ext uri="{FF2B5EF4-FFF2-40B4-BE49-F238E27FC236}">
                <a16:creationId xmlns:a16="http://schemas.microsoft.com/office/drawing/2014/main" xmlns="" id="{8FDA083E-D611-442A-8AC5-3F180A1D0770}"/>
              </a:ext>
            </a:extLst>
          </p:cNvPr>
          <p:cNvSpPr txBox="1"/>
          <p:nvPr/>
        </p:nvSpPr>
        <p:spPr>
          <a:xfrm>
            <a:off x="3452426" y="3056979"/>
            <a:ext cx="2479235" cy="923330"/>
          </a:xfrm>
          <a:prstGeom prst="rect">
            <a:avLst/>
          </a:prstGeom>
          <a:noFill/>
        </p:spPr>
        <p:txBody>
          <a:bodyPr wrap="square" rtlCol="0">
            <a:spAutoFit/>
          </a:bodyPr>
          <a:lstStyle/>
          <a:p>
            <a:pPr algn="ctr"/>
            <a:r>
              <a:rPr lang="ja-JP" altLang="en-US"/>
              <a:t>・</a:t>
            </a:r>
            <a:endParaRPr lang="en-US" altLang="ja-JP"/>
          </a:p>
          <a:p>
            <a:pPr algn="ctr"/>
            <a:r>
              <a:rPr lang="ja-JP" altLang="en-US"/>
              <a:t>・</a:t>
            </a:r>
            <a:endParaRPr lang="en-US" altLang="ja-JP"/>
          </a:p>
          <a:p>
            <a:pPr algn="ctr"/>
            <a:r>
              <a:rPr lang="ja-JP" altLang="en-US"/>
              <a:t>・</a:t>
            </a:r>
          </a:p>
        </p:txBody>
      </p:sp>
      <p:sp>
        <p:nvSpPr>
          <p:cNvPr id="10" name="テキスト ボックス 9">
            <a:extLst>
              <a:ext uri="{FF2B5EF4-FFF2-40B4-BE49-F238E27FC236}">
                <a16:creationId xmlns:a16="http://schemas.microsoft.com/office/drawing/2014/main" xmlns="" id="{88E303C9-075F-F914-191C-DADCB63F5888}"/>
              </a:ext>
            </a:extLst>
          </p:cNvPr>
          <p:cNvSpPr txBox="1"/>
          <p:nvPr/>
        </p:nvSpPr>
        <p:spPr>
          <a:xfrm>
            <a:off x="1538514" y="1263446"/>
            <a:ext cx="3027376" cy="348813"/>
          </a:xfrm>
          <a:prstGeom prst="rect">
            <a:avLst/>
          </a:prstGeom>
          <a:noFill/>
        </p:spPr>
        <p:txBody>
          <a:bodyPr wrap="square" rtlCol="0">
            <a:spAutoFit/>
          </a:bodyPr>
          <a:lstStyle/>
          <a:p>
            <a:pPr marL="227329" marR="5080" indent="-215265">
              <a:lnSpc>
                <a:spcPts val="1989"/>
              </a:lnSpc>
              <a:spcBef>
                <a:spcPts val="204"/>
              </a:spcBef>
            </a:pPr>
            <a:r>
              <a:rPr lang="en-US" altLang="ja-JP" sz="2000">
                <a:latin typeface="Arial"/>
                <a:cs typeface="Arial"/>
              </a:rPr>
              <a:t>M</a:t>
            </a:r>
            <a:r>
              <a:rPr lang="en" altLang="ja-JP" sz="2000">
                <a:latin typeface="Arial"/>
                <a:cs typeface="Arial"/>
              </a:rPr>
              <a:t>odification candidate </a:t>
            </a:r>
          </a:p>
        </p:txBody>
      </p:sp>
      <p:sp>
        <p:nvSpPr>
          <p:cNvPr id="11" name="テキスト ボックス 10">
            <a:extLst>
              <a:ext uri="{FF2B5EF4-FFF2-40B4-BE49-F238E27FC236}">
                <a16:creationId xmlns:a16="http://schemas.microsoft.com/office/drawing/2014/main" xmlns="" id="{185E137A-79D7-0060-43B6-837C2E5E831A}"/>
              </a:ext>
            </a:extLst>
          </p:cNvPr>
          <p:cNvSpPr txBox="1"/>
          <p:nvPr/>
        </p:nvSpPr>
        <p:spPr>
          <a:xfrm>
            <a:off x="4426864" y="1814285"/>
            <a:ext cx="593432" cy="369332"/>
          </a:xfrm>
          <a:prstGeom prst="rect">
            <a:avLst/>
          </a:prstGeom>
          <a:noFill/>
        </p:spPr>
        <p:txBody>
          <a:bodyPr wrap="none" rtlCol="0">
            <a:spAutoFit/>
          </a:bodyPr>
          <a:lstStyle/>
          <a:p>
            <a:r>
              <a:rPr kumimoji="1" lang="en-US" altLang="ja-JP"/>
              <a:t>0.31</a:t>
            </a:r>
            <a:endParaRPr kumimoji="1" lang="ja-JP" altLang="en-US"/>
          </a:p>
        </p:txBody>
      </p:sp>
      <p:sp>
        <p:nvSpPr>
          <p:cNvPr id="15" name="テキスト ボックス 14">
            <a:extLst>
              <a:ext uri="{FF2B5EF4-FFF2-40B4-BE49-F238E27FC236}">
                <a16:creationId xmlns:a16="http://schemas.microsoft.com/office/drawing/2014/main" xmlns="" id="{5DB23A10-4F57-32F5-9B70-F5B1CF4ABDA9}"/>
              </a:ext>
            </a:extLst>
          </p:cNvPr>
          <p:cNvSpPr txBox="1"/>
          <p:nvPr/>
        </p:nvSpPr>
        <p:spPr>
          <a:xfrm>
            <a:off x="4426864" y="2169885"/>
            <a:ext cx="593432" cy="369332"/>
          </a:xfrm>
          <a:prstGeom prst="rect">
            <a:avLst/>
          </a:prstGeom>
          <a:noFill/>
        </p:spPr>
        <p:txBody>
          <a:bodyPr wrap="none" rtlCol="0">
            <a:spAutoFit/>
          </a:bodyPr>
          <a:lstStyle/>
          <a:p>
            <a:r>
              <a:rPr kumimoji="1" lang="en-US" altLang="ja-JP"/>
              <a:t>0.30</a:t>
            </a:r>
            <a:endParaRPr kumimoji="1" lang="ja-JP" altLang="en-US"/>
          </a:p>
        </p:txBody>
      </p:sp>
      <p:sp>
        <p:nvSpPr>
          <p:cNvPr id="18" name="テキスト ボックス 17">
            <a:extLst>
              <a:ext uri="{FF2B5EF4-FFF2-40B4-BE49-F238E27FC236}">
                <a16:creationId xmlns:a16="http://schemas.microsoft.com/office/drawing/2014/main" xmlns="" id="{DCC31A2F-85B2-535D-8DC7-684C09BC8301}"/>
              </a:ext>
            </a:extLst>
          </p:cNvPr>
          <p:cNvSpPr txBox="1"/>
          <p:nvPr/>
        </p:nvSpPr>
        <p:spPr>
          <a:xfrm>
            <a:off x="4426864" y="2525485"/>
            <a:ext cx="593432" cy="369332"/>
          </a:xfrm>
          <a:prstGeom prst="rect">
            <a:avLst/>
          </a:prstGeom>
          <a:noFill/>
        </p:spPr>
        <p:txBody>
          <a:bodyPr wrap="none" rtlCol="0">
            <a:spAutoFit/>
          </a:bodyPr>
          <a:lstStyle/>
          <a:p>
            <a:r>
              <a:rPr kumimoji="1" lang="en-US" altLang="ja-JP"/>
              <a:t>0.28</a:t>
            </a:r>
            <a:endParaRPr kumimoji="1" lang="ja-JP" altLang="en-US"/>
          </a:p>
        </p:txBody>
      </p:sp>
      <p:sp>
        <p:nvSpPr>
          <p:cNvPr id="19" name="テキスト ボックス 18">
            <a:extLst>
              <a:ext uri="{FF2B5EF4-FFF2-40B4-BE49-F238E27FC236}">
                <a16:creationId xmlns:a16="http://schemas.microsoft.com/office/drawing/2014/main" xmlns="" id="{0E192EAF-1E14-73A1-7A0C-C4A50CBBE42B}"/>
              </a:ext>
            </a:extLst>
          </p:cNvPr>
          <p:cNvSpPr txBox="1"/>
          <p:nvPr/>
        </p:nvSpPr>
        <p:spPr>
          <a:xfrm>
            <a:off x="4426864" y="2852057"/>
            <a:ext cx="593432" cy="369332"/>
          </a:xfrm>
          <a:prstGeom prst="rect">
            <a:avLst/>
          </a:prstGeom>
          <a:noFill/>
        </p:spPr>
        <p:txBody>
          <a:bodyPr wrap="none" rtlCol="0">
            <a:spAutoFit/>
          </a:bodyPr>
          <a:lstStyle/>
          <a:p>
            <a:r>
              <a:rPr kumimoji="1" lang="en-US" altLang="ja-JP"/>
              <a:t>0.27</a:t>
            </a:r>
            <a:endParaRPr kumimoji="1" lang="ja-JP" altLang="en-US"/>
          </a:p>
        </p:txBody>
      </p:sp>
      <p:sp>
        <p:nvSpPr>
          <p:cNvPr id="20" name="テキスト ボックス 19">
            <a:extLst>
              <a:ext uri="{FF2B5EF4-FFF2-40B4-BE49-F238E27FC236}">
                <a16:creationId xmlns:a16="http://schemas.microsoft.com/office/drawing/2014/main" xmlns="" id="{F7EF876F-B777-E751-1B5A-C75137179556}"/>
              </a:ext>
            </a:extLst>
          </p:cNvPr>
          <p:cNvSpPr txBox="1"/>
          <p:nvPr/>
        </p:nvSpPr>
        <p:spPr>
          <a:xfrm>
            <a:off x="4426864" y="3846287"/>
            <a:ext cx="593432" cy="369332"/>
          </a:xfrm>
          <a:prstGeom prst="rect">
            <a:avLst/>
          </a:prstGeom>
          <a:noFill/>
        </p:spPr>
        <p:txBody>
          <a:bodyPr wrap="none" rtlCol="0">
            <a:spAutoFit/>
          </a:bodyPr>
          <a:lstStyle/>
          <a:p>
            <a:r>
              <a:rPr kumimoji="1" lang="en-US" altLang="ja-JP"/>
              <a:t>0.20</a:t>
            </a:r>
            <a:endParaRPr kumimoji="1" lang="ja-JP" altLang="en-US"/>
          </a:p>
        </p:txBody>
      </p:sp>
      <p:sp>
        <p:nvSpPr>
          <p:cNvPr id="21" name="テキスト ボックス 20">
            <a:extLst>
              <a:ext uri="{FF2B5EF4-FFF2-40B4-BE49-F238E27FC236}">
                <a16:creationId xmlns:a16="http://schemas.microsoft.com/office/drawing/2014/main" xmlns="" id="{41B66DC1-A611-0009-F99D-BBD841C36C7F}"/>
              </a:ext>
            </a:extLst>
          </p:cNvPr>
          <p:cNvSpPr txBox="1"/>
          <p:nvPr/>
        </p:nvSpPr>
        <p:spPr>
          <a:xfrm>
            <a:off x="4423835" y="4291666"/>
            <a:ext cx="593432" cy="369332"/>
          </a:xfrm>
          <a:prstGeom prst="rect">
            <a:avLst/>
          </a:prstGeom>
          <a:noFill/>
        </p:spPr>
        <p:txBody>
          <a:bodyPr wrap="none" rtlCol="0">
            <a:spAutoFit/>
          </a:bodyPr>
          <a:lstStyle/>
          <a:p>
            <a:r>
              <a:rPr lang="en-US" altLang="ja-JP"/>
              <a:t>0.19</a:t>
            </a:r>
            <a:endParaRPr kumimoji="1" lang="ja-JP" altLang="en-US"/>
          </a:p>
        </p:txBody>
      </p:sp>
      <p:sp>
        <p:nvSpPr>
          <p:cNvPr id="22" name="テキスト ボックス 21">
            <a:extLst>
              <a:ext uri="{FF2B5EF4-FFF2-40B4-BE49-F238E27FC236}">
                <a16:creationId xmlns:a16="http://schemas.microsoft.com/office/drawing/2014/main" xmlns="" id="{74DE455A-1452-0B6A-F4A7-71F65E3E26B2}"/>
              </a:ext>
            </a:extLst>
          </p:cNvPr>
          <p:cNvSpPr txBox="1"/>
          <p:nvPr/>
        </p:nvSpPr>
        <p:spPr>
          <a:xfrm>
            <a:off x="4426864" y="4651047"/>
            <a:ext cx="593432" cy="369332"/>
          </a:xfrm>
          <a:prstGeom prst="rect">
            <a:avLst/>
          </a:prstGeom>
          <a:noFill/>
        </p:spPr>
        <p:txBody>
          <a:bodyPr wrap="none" rtlCol="0">
            <a:spAutoFit/>
          </a:bodyPr>
          <a:lstStyle/>
          <a:p>
            <a:r>
              <a:rPr kumimoji="1" lang="en-US" altLang="ja-JP"/>
              <a:t>0.17</a:t>
            </a:r>
            <a:endParaRPr kumimoji="1" lang="ja-JP" altLang="en-US"/>
          </a:p>
        </p:txBody>
      </p:sp>
      <p:sp>
        <p:nvSpPr>
          <p:cNvPr id="24" name="テキスト ボックス 23">
            <a:extLst>
              <a:ext uri="{FF2B5EF4-FFF2-40B4-BE49-F238E27FC236}">
                <a16:creationId xmlns:a16="http://schemas.microsoft.com/office/drawing/2014/main" xmlns="" id="{7F7C684D-0BB2-D48E-849F-E8360173612C}"/>
              </a:ext>
            </a:extLst>
          </p:cNvPr>
          <p:cNvSpPr txBox="1"/>
          <p:nvPr/>
        </p:nvSpPr>
        <p:spPr>
          <a:xfrm>
            <a:off x="4368800" y="1407886"/>
            <a:ext cx="933269" cy="369332"/>
          </a:xfrm>
          <a:prstGeom prst="rect">
            <a:avLst/>
          </a:prstGeom>
          <a:noFill/>
        </p:spPr>
        <p:txBody>
          <a:bodyPr wrap="none" rtlCol="0">
            <a:spAutoFit/>
          </a:bodyPr>
          <a:lstStyle/>
          <a:p>
            <a:r>
              <a:rPr lang="en-US" altLang="ja-JP"/>
              <a:t>Sigmoid</a:t>
            </a:r>
            <a:endParaRPr kumimoji="1" lang="ja-JP" altLang="en-US"/>
          </a:p>
        </p:txBody>
      </p:sp>
      <p:cxnSp>
        <p:nvCxnSpPr>
          <p:cNvPr id="25" name="直線コネクタ 24">
            <a:extLst>
              <a:ext uri="{FF2B5EF4-FFF2-40B4-BE49-F238E27FC236}">
                <a16:creationId xmlns:a16="http://schemas.microsoft.com/office/drawing/2014/main" xmlns="" id="{7C653116-2345-082F-2D42-C0E698446BFA}"/>
              </a:ext>
            </a:extLst>
          </p:cNvPr>
          <p:cNvCxnSpPr/>
          <p:nvPr/>
        </p:nvCxnSpPr>
        <p:spPr>
          <a:xfrm>
            <a:off x="1001486" y="4238171"/>
            <a:ext cx="3918857" cy="0"/>
          </a:xfrm>
          <a:prstGeom prst="line">
            <a:avLst/>
          </a:prstGeom>
          <a:ln>
            <a:solidFill>
              <a:srgbClr val="0432FF"/>
            </a:solidFill>
          </a:ln>
          <a:effectLst/>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xmlns="" id="{9A1F0B84-B6C4-9B4D-A022-3461DDA0AC37}"/>
              </a:ext>
            </a:extLst>
          </p:cNvPr>
          <p:cNvSpPr/>
          <p:nvPr/>
        </p:nvSpPr>
        <p:spPr>
          <a:xfrm>
            <a:off x="1653752" y="1870928"/>
            <a:ext cx="2590800" cy="273819"/>
          </a:xfrm>
          <a:prstGeom prst="rec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component5</a:t>
            </a:r>
            <a:endParaRPr lang="ja-JP" altLang="en-US"/>
          </a:p>
        </p:txBody>
      </p:sp>
      <p:sp>
        <p:nvSpPr>
          <p:cNvPr id="29" name="正方形/長方形 28">
            <a:extLst>
              <a:ext uri="{FF2B5EF4-FFF2-40B4-BE49-F238E27FC236}">
                <a16:creationId xmlns:a16="http://schemas.microsoft.com/office/drawing/2014/main" xmlns="" id="{1814F176-EC47-FEF4-2E46-9DFDA0A181F3}"/>
              </a:ext>
            </a:extLst>
          </p:cNvPr>
          <p:cNvSpPr/>
          <p:nvPr/>
        </p:nvSpPr>
        <p:spPr>
          <a:xfrm>
            <a:off x="1653752" y="2231728"/>
            <a:ext cx="2590800" cy="273819"/>
          </a:xfrm>
          <a:prstGeom prst="rec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component3</a:t>
            </a:r>
            <a:endParaRPr lang="ja-JP" altLang="en-US"/>
          </a:p>
        </p:txBody>
      </p:sp>
      <p:sp>
        <p:nvSpPr>
          <p:cNvPr id="30" name="正方形/長方形 29">
            <a:extLst>
              <a:ext uri="{FF2B5EF4-FFF2-40B4-BE49-F238E27FC236}">
                <a16:creationId xmlns:a16="http://schemas.microsoft.com/office/drawing/2014/main" xmlns="" id="{329F014C-6C43-306F-B5D8-72786440CB95}"/>
              </a:ext>
            </a:extLst>
          </p:cNvPr>
          <p:cNvSpPr/>
          <p:nvPr/>
        </p:nvSpPr>
        <p:spPr>
          <a:xfrm>
            <a:off x="1653752" y="2895510"/>
            <a:ext cx="2590800" cy="273819"/>
          </a:xfrm>
          <a:prstGeom prst="rec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component18</a:t>
            </a:r>
            <a:endParaRPr lang="ja-JP" altLang="en-US"/>
          </a:p>
        </p:txBody>
      </p:sp>
      <p:sp>
        <p:nvSpPr>
          <p:cNvPr id="31" name="正方形/長方形 30">
            <a:extLst>
              <a:ext uri="{FF2B5EF4-FFF2-40B4-BE49-F238E27FC236}">
                <a16:creationId xmlns:a16="http://schemas.microsoft.com/office/drawing/2014/main" xmlns="" id="{CB9238AF-2ABF-1911-55F6-77D0EFEB5AD4}"/>
              </a:ext>
            </a:extLst>
          </p:cNvPr>
          <p:cNvSpPr/>
          <p:nvPr/>
        </p:nvSpPr>
        <p:spPr>
          <a:xfrm>
            <a:off x="1653752" y="3916793"/>
            <a:ext cx="2590800" cy="273819"/>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component21</a:t>
            </a:r>
            <a:endParaRPr lang="ja-JP" altLang="en-US"/>
          </a:p>
        </p:txBody>
      </p:sp>
      <p:sp>
        <p:nvSpPr>
          <p:cNvPr id="32" name="正方形/長方形 31">
            <a:extLst>
              <a:ext uri="{FF2B5EF4-FFF2-40B4-BE49-F238E27FC236}">
                <a16:creationId xmlns:a16="http://schemas.microsoft.com/office/drawing/2014/main" xmlns="" id="{BEB6D570-DA2E-DD0D-5E30-D346160B8D63}"/>
              </a:ext>
            </a:extLst>
          </p:cNvPr>
          <p:cNvSpPr/>
          <p:nvPr/>
        </p:nvSpPr>
        <p:spPr>
          <a:xfrm>
            <a:off x="1653752" y="4690646"/>
            <a:ext cx="2590800" cy="27381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component15</a:t>
            </a:r>
            <a:endParaRPr lang="ja-JP" altLang="en-US"/>
          </a:p>
        </p:txBody>
      </p:sp>
      <p:sp>
        <p:nvSpPr>
          <p:cNvPr id="33" name="正方形/長方形 32">
            <a:extLst>
              <a:ext uri="{FF2B5EF4-FFF2-40B4-BE49-F238E27FC236}">
                <a16:creationId xmlns:a16="http://schemas.microsoft.com/office/drawing/2014/main" xmlns="" id="{052B4B1E-8FD3-DFF6-1C92-014D0BEBBE8C}"/>
              </a:ext>
            </a:extLst>
          </p:cNvPr>
          <p:cNvSpPr/>
          <p:nvPr/>
        </p:nvSpPr>
        <p:spPr>
          <a:xfrm>
            <a:off x="1653752" y="1853165"/>
            <a:ext cx="2590800" cy="273819"/>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component5</a:t>
            </a:r>
            <a:endParaRPr lang="ja-JP" altLang="en-US"/>
          </a:p>
        </p:txBody>
      </p:sp>
      <p:sp>
        <p:nvSpPr>
          <p:cNvPr id="36" name="正方形/長方形 35">
            <a:extLst>
              <a:ext uri="{FF2B5EF4-FFF2-40B4-BE49-F238E27FC236}">
                <a16:creationId xmlns:a16="http://schemas.microsoft.com/office/drawing/2014/main" xmlns="" id="{4583B219-2D04-887F-F60D-EEE24139A3E7}"/>
              </a:ext>
            </a:extLst>
          </p:cNvPr>
          <p:cNvSpPr/>
          <p:nvPr/>
        </p:nvSpPr>
        <p:spPr>
          <a:xfrm>
            <a:off x="1653752" y="2213965"/>
            <a:ext cx="2590800" cy="273819"/>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component3</a:t>
            </a:r>
            <a:endParaRPr lang="ja-JP" altLang="en-US"/>
          </a:p>
        </p:txBody>
      </p:sp>
      <p:sp>
        <p:nvSpPr>
          <p:cNvPr id="37" name="正方形/長方形 36">
            <a:extLst>
              <a:ext uri="{FF2B5EF4-FFF2-40B4-BE49-F238E27FC236}">
                <a16:creationId xmlns:a16="http://schemas.microsoft.com/office/drawing/2014/main" xmlns="" id="{D4EBCBDB-0C71-F0C1-18F0-B26FE2E9D5B9}"/>
              </a:ext>
            </a:extLst>
          </p:cNvPr>
          <p:cNvSpPr/>
          <p:nvPr/>
        </p:nvSpPr>
        <p:spPr>
          <a:xfrm>
            <a:off x="1653752" y="2877747"/>
            <a:ext cx="2590800" cy="273819"/>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component18</a:t>
            </a:r>
            <a:endParaRPr lang="ja-JP" altLang="en-US"/>
          </a:p>
        </p:txBody>
      </p:sp>
      <p:sp>
        <p:nvSpPr>
          <p:cNvPr id="38" name="正方形/長方形 37">
            <a:extLst>
              <a:ext uri="{FF2B5EF4-FFF2-40B4-BE49-F238E27FC236}">
                <a16:creationId xmlns:a16="http://schemas.microsoft.com/office/drawing/2014/main" xmlns="" id="{0D35F801-0008-E1A1-C248-0152A62C743B}"/>
              </a:ext>
            </a:extLst>
          </p:cNvPr>
          <p:cNvSpPr/>
          <p:nvPr/>
        </p:nvSpPr>
        <p:spPr>
          <a:xfrm>
            <a:off x="1653752" y="3899030"/>
            <a:ext cx="2590800" cy="273819"/>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component21</a:t>
            </a:r>
            <a:endParaRPr lang="ja-JP" altLang="en-US"/>
          </a:p>
        </p:txBody>
      </p:sp>
      <p:sp>
        <p:nvSpPr>
          <p:cNvPr id="39" name="正方形/長方形 38">
            <a:extLst>
              <a:ext uri="{FF2B5EF4-FFF2-40B4-BE49-F238E27FC236}">
                <a16:creationId xmlns:a16="http://schemas.microsoft.com/office/drawing/2014/main" xmlns="" id="{D00BDCCC-DEF8-308D-80C4-4C53BAC74D23}"/>
              </a:ext>
            </a:extLst>
          </p:cNvPr>
          <p:cNvSpPr/>
          <p:nvPr/>
        </p:nvSpPr>
        <p:spPr>
          <a:xfrm>
            <a:off x="1538514" y="1776522"/>
            <a:ext cx="2830286" cy="4516060"/>
          </a:xfrm>
          <a:prstGeom prst="rect">
            <a:avLst/>
          </a:prstGeom>
          <a:solidFill>
            <a:schemeClr val="bg1"/>
          </a:solidFill>
          <a:ln w="508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p>
        </p:txBody>
      </p:sp>
      <p:sp>
        <p:nvSpPr>
          <p:cNvPr id="40" name="正方形/長方形 39">
            <a:extLst>
              <a:ext uri="{FF2B5EF4-FFF2-40B4-BE49-F238E27FC236}">
                <a16:creationId xmlns:a16="http://schemas.microsoft.com/office/drawing/2014/main" xmlns="" id="{8BB7F698-A661-2AFE-CD1B-6B2A3DC92AFE}"/>
              </a:ext>
            </a:extLst>
          </p:cNvPr>
          <p:cNvSpPr/>
          <p:nvPr/>
        </p:nvSpPr>
        <p:spPr>
          <a:xfrm>
            <a:off x="1653752" y="2554376"/>
            <a:ext cx="2590800" cy="27381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component29</a:t>
            </a:r>
            <a:endParaRPr lang="ja-JP" altLang="en-US"/>
          </a:p>
        </p:txBody>
      </p:sp>
      <p:sp>
        <p:nvSpPr>
          <p:cNvPr id="41" name="テキスト ボックス 40">
            <a:extLst>
              <a:ext uri="{FF2B5EF4-FFF2-40B4-BE49-F238E27FC236}">
                <a16:creationId xmlns:a16="http://schemas.microsoft.com/office/drawing/2014/main" xmlns="" id="{E89BCCC1-5035-854E-C741-798F25B92026}"/>
              </a:ext>
            </a:extLst>
          </p:cNvPr>
          <p:cNvSpPr txBox="1"/>
          <p:nvPr/>
        </p:nvSpPr>
        <p:spPr>
          <a:xfrm>
            <a:off x="1658257" y="5304386"/>
            <a:ext cx="2590800" cy="923330"/>
          </a:xfrm>
          <a:prstGeom prst="rect">
            <a:avLst/>
          </a:prstGeom>
          <a:noFill/>
        </p:spPr>
        <p:txBody>
          <a:bodyPr wrap="square" rtlCol="0">
            <a:spAutoFit/>
          </a:bodyPr>
          <a:lstStyle/>
          <a:p>
            <a:pPr algn="ctr"/>
            <a:r>
              <a:rPr lang="ja-JP" altLang="en-US"/>
              <a:t>・</a:t>
            </a:r>
            <a:endParaRPr lang="en-US" altLang="ja-JP"/>
          </a:p>
          <a:p>
            <a:pPr algn="ctr"/>
            <a:r>
              <a:rPr lang="ja-JP" altLang="en-US"/>
              <a:t>・</a:t>
            </a:r>
            <a:endParaRPr lang="en-US" altLang="ja-JP"/>
          </a:p>
          <a:p>
            <a:pPr algn="ctr"/>
            <a:r>
              <a:rPr lang="ja-JP" altLang="en-US"/>
              <a:t>・</a:t>
            </a:r>
          </a:p>
        </p:txBody>
      </p:sp>
      <p:sp>
        <p:nvSpPr>
          <p:cNvPr id="42" name="テキスト ボックス 41">
            <a:extLst>
              <a:ext uri="{FF2B5EF4-FFF2-40B4-BE49-F238E27FC236}">
                <a16:creationId xmlns:a16="http://schemas.microsoft.com/office/drawing/2014/main" xmlns="" id="{F3A2FAE4-53FF-20A2-5FDD-54ABFC6A2135}"/>
              </a:ext>
            </a:extLst>
          </p:cNvPr>
          <p:cNvSpPr txBox="1"/>
          <p:nvPr/>
        </p:nvSpPr>
        <p:spPr>
          <a:xfrm>
            <a:off x="1653752" y="3063919"/>
            <a:ext cx="2590800" cy="923330"/>
          </a:xfrm>
          <a:prstGeom prst="rect">
            <a:avLst/>
          </a:prstGeom>
          <a:noFill/>
        </p:spPr>
        <p:txBody>
          <a:bodyPr wrap="square" rtlCol="0">
            <a:spAutoFit/>
          </a:bodyPr>
          <a:lstStyle/>
          <a:p>
            <a:pPr algn="ctr"/>
            <a:r>
              <a:rPr lang="ja-JP" altLang="en-US"/>
              <a:t>・</a:t>
            </a:r>
            <a:endParaRPr lang="en-US" altLang="ja-JP"/>
          </a:p>
          <a:p>
            <a:pPr algn="ctr"/>
            <a:r>
              <a:rPr lang="ja-JP" altLang="en-US"/>
              <a:t>・</a:t>
            </a:r>
            <a:endParaRPr lang="en-US" altLang="ja-JP"/>
          </a:p>
          <a:p>
            <a:pPr algn="ctr"/>
            <a:r>
              <a:rPr lang="ja-JP" altLang="en-US"/>
              <a:t>・</a:t>
            </a:r>
          </a:p>
        </p:txBody>
      </p:sp>
      <p:sp>
        <p:nvSpPr>
          <p:cNvPr id="43" name="正方形/長方形 42">
            <a:extLst>
              <a:ext uri="{FF2B5EF4-FFF2-40B4-BE49-F238E27FC236}">
                <a16:creationId xmlns:a16="http://schemas.microsoft.com/office/drawing/2014/main" xmlns="" id="{24FDD54D-921B-ED5D-051D-0FE0954E60EC}"/>
              </a:ext>
            </a:extLst>
          </p:cNvPr>
          <p:cNvSpPr/>
          <p:nvPr/>
        </p:nvSpPr>
        <p:spPr>
          <a:xfrm>
            <a:off x="1653752" y="5105965"/>
            <a:ext cx="2590800" cy="27381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component22</a:t>
            </a:r>
            <a:endParaRPr lang="ja-JP" altLang="en-US"/>
          </a:p>
        </p:txBody>
      </p:sp>
      <p:sp>
        <p:nvSpPr>
          <p:cNvPr id="44" name="正方形/長方形 43">
            <a:extLst>
              <a:ext uri="{FF2B5EF4-FFF2-40B4-BE49-F238E27FC236}">
                <a16:creationId xmlns:a16="http://schemas.microsoft.com/office/drawing/2014/main" xmlns="" id="{CA047472-58ED-4DF8-D4C6-D2D2CA0BDEDB}"/>
              </a:ext>
            </a:extLst>
          </p:cNvPr>
          <p:cNvSpPr/>
          <p:nvPr/>
        </p:nvSpPr>
        <p:spPr>
          <a:xfrm>
            <a:off x="1653752" y="4340558"/>
            <a:ext cx="2590800" cy="27381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component9</a:t>
            </a:r>
            <a:endParaRPr lang="ja-JP" altLang="en-US"/>
          </a:p>
        </p:txBody>
      </p:sp>
      <p:sp>
        <p:nvSpPr>
          <p:cNvPr id="46" name="正方形/長方形 45">
            <a:extLst>
              <a:ext uri="{FF2B5EF4-FFF2-40B4-BE49-F238E27FC236}">
                <a16:creationId xmlns:a16="http://schemas.microsoft.com/office/drawing/2014/main" xmlns="" id="{24C6638F-89C3-F033-EF48-EFA5907B4F67}"/>
              </a:ext>
            </a:extLst>
          </p:cNvPr>
          <p:cNvSpPr/>
          <p:nvPr/>
        </p:nvSpPr>
        <p:spPr>
          <a:xfrm>
            <a:off x="1653752" y="4693540"/>
            <a:ext cx="2590800" cy="273819"/>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component15</a:t>
            </a:r>
            <a:endParaRPr lang="ja-JP" altLang="en-US"/>
          </a:p>
        </p:txBody>
      </p:sp>
      <p:sp>
        <p:nvSpPr>
          <p:cNvPr id="47" name="テキスト ボックス 46">
            <a:extLst>
              <a:ext uri="{FF2B5EF4-FFF2-40B4-BE49-F238E27FC236}">
                <a16:creationId xmlns:a16="http://schemas.microsoft.com/office/drawing/2014/main" xmlns="" id="{EFE9990E-CE67-E30C-4D1C-F2EB466281C3}"/>
              </a:ext>
            </a:extLst>
          </p:cNvPr>
          <p:cNvSpPr txBox="1"/>
          <p:nvPr/>
        </p:nvSpPr>
        <p:spPr>
          <a:xfrm>
            <a:off x="4423835" y="5056514"/>
            <a:ext cx="593432" cy="369332"/>
          </a:xfrm>
          <a:prstGeom prst="rect">
            <a:avLst/>
          </a:prstGeom>
          <a:noFill/>
        </p:spPr>
        <p:txBody>
          <a:bodyPr wrap="none" rtlCol="0">
            <a:spAutoFit/>
          </a:bodyPr>
          <a:lstStyle/>
          <a:p>
            <a:r>
              <a:rPr kumimoji="1" lang="en-US" altLang="ja-JP"/>
              <a:t>0.15</a:t>
            </a:r>
            <a:endParaRPr kumimoji="1" lang="ja-JP" altLang="en-US"/>
          </a:p>
        </p:txBody>
      </p:sp>
      <p:cxnSp>
        <p:nvCxnSpPr>
          <p:cNvPr id="49" name="直線コネクタ 48">
            <a:extLst>
              <a:ext uri="{FF2B5EF4-FFF2-40B4-BE49-F238E27FC236}">
                <a16:creationId xmlns:a16="http://schemas.microsoft.com/office/drawing/2014/main" xmlns="" id="{5A3827B4-0425-27ED-1858-FE5B6ACD336E}"/>
              </a:ext>
            </a:extLst>
          </p:cNvPr>
          <p:cNvCxnSpPr/>
          <p:nvPr/>
        </p:nvCxnSpPr>
        <p:spPr>
          <a:xfrm>
            <a:off x="944129" y="4241458"/>
            <a:ext cx="3918857" cy="0"/>
          </a:xfrm>
          <a:prstGeom prst="line">
            <a:avLst/>
          </a:prstGeom>
          <a:ln>
            <a:solidFill>
              <a:srgbClr val="0432FF"/>
            </a:solidFill>
          </a:ln>
          <a:effectLst/>
        </p:spPr>
        <p:style>
          <a:lnRef idx="2">
            <a:schemeClr val="accent1"/>
          </a:lnRef>
          <a:fillRef idx="0">
            <a:schemeClr val="accent1"/>
          </a:fillRef>
          <a:effectRef idx="1">
            <a:schemeClr val="accent1"/>
          </a:effectRef>
          <a:fontRef idx="minor">
            <a:schemeClr val="tx1"/>
          </a:fontRef>
        </p:style>
      </p:cxnSp>
      <p:sp>
        <p:nvSpPr>
          <p:cNvPr id="50" name="正方形/長方形 49">
            <a:extLst>
              <a:ext uri="{FF2B5EF4-FFF2-40B4-BE49-F238E27FC236}">
                <a16:creationId xmlns:a16="http://schemas.microsoft.com/office/drawing/2014/main" xmlns="" id="{B336634B-77E0-AE8F-0B45-A371DDFD73C8}"/>
              </a:ext>
            </a:extLst>
          </p:cNvPr>
          <p:cNvSpPr/>
          <p:nvPr/>
        </p:nvSpPr>
        <p:spPr>
          <a:xfrm>
            <a:off x="1653752" y="2912530"/>
            <a:ext cx="2590800" cy="273819"/>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component18</a:t>
            </a:r>
            <a:endParaRPr lang="ja-JP" altLang="en-US"/>
          </a:p>
        </p:txBody>
      </p:sp>
      <p:sp>
        <p:nvSpPr>
          <p:cNvPr id="51" name="正方形/長方形 50">
            <a:extLst>
              <a:ext uri="{FF2B5EF4-FFF2-40B4-BE49-F238E27FC236}">
                <a16:creationId xmlns:a16="http://schemas.microsoft.com/office/drawing/2014/main" xmlns="" id="{AA582A45-2DFF-B7BE-E91D-4F3DD2B233AB}"/>
              </a:ext>
            </a:extLst>
          </p:cNvPr>
          <p:cNvSpPr/>
          <p:nvPr/>
        </p:nvSpPr>
        <p:spPr>
          <a:xfrm>
            <a:off x="1653752" y="2215080"/>
            <a:ext cx="2590800" cy="273819"/>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component3</a:t>
            </a:r>
            <a:endParaRPr lang="ja-JP" altLang="en-US"/>
          </a:p>
        </p:txBody>
      </p:sp>
      <p:sp>
        <p:nvSpPr>
          <p:cNvPr id="52" name="正方形/長方形 51">
            <a:extLst>
              <a:ext uri="{FF2B5EF4-FFF2-40B4-BE49-F238E27FC236}">
                <a16:creationId xmlns:a16="http://schemas.microsoft.com/office/drawing/2014/main" xmlns="" id="{9BF683E6-87E8-5A8E-9F93-BBC56465426F}"/>
              </a:ext>
            </a:extLst>
          </p:cNvPr>
          <p:cNvSpPr/>
          <p:nvPr/>
        </p:nvSpPr>
        <p:spPr>
          <a:xfrm>
            <a:off x="1653752" y="1876161"/>
            <a:ext cx="2590800" cy="273819"/>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component5</a:t>
            </a:r>
            <a:endParaRPr lang="ja-JP" altLang="en-US"/>
          </a:p>
        </p:txBody>
      </p:sp>
      <p:sp>
        <p:nvSpPr>
          <p:cNvPr id="54" name="正方形/長方形 53">
            <a:extLst>
              <a:ext uri="{FF2B5EF4-FFF2-40B4-BE49-F238E27FC236}">
                <a16:creationId xmlns:a16="http://schemas.microsoft.com/office/drawing/2014/main" xmlns="" id="{BA44D32C-C2EB-1875-3E3F-679A983B6EC1}"/>
              </a:ext>
            </a:extLst>
          </p:cNvPr>
          <p:cNvSpPr/>
          <p:nvPr/>
        </p:nvSpPr>
        <p:spPr>
          <a:xfrm>
            <a:off x="1653752" y="1876651"/>
            <a:ext cx="2590800" cy="273819"/>
          </a:xfrm>
          <a:prstGeom prst="rect">
            <a:avLst/>
          </a:prstGeom>
          <a:solidFill>
            <a:srgbClr val="73FDD6"/>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component5</a:t>
            </a:r>
            <a:endParaRPr lang="ja-JP" altLang="en-US"/>
          </a:p>
        </p:txBody>
      </p:sp>
      <p:sp>
        <p:nvSpPr>
          <p:cNvPr id="55" name="正方形/長方形 54">
            <a:extLst>
              <a:ext uri="{FF2B5EF4-FFF2-40B4-BE49-F238E27FC236}">
                <a16:creationId xmlns:a16="http://schemas.microsoft.com/office/drawing/2014/main" xmlns="" id="{E24C48E0-F552-D583-EB30-3FCEEF2BFCF8}"/>
              </a:ext>
            </a:extLst>
          </p:cNvPr>
          <p:cNvSpPr/>
          <p:nvPr/>
        </p:nvSpPr>
        <p:spPr>
          <a:xfrm>
            <a:off x="1653752" y="2210156"/>
            <a:ext cx="2590800" cy="273819"/>
          </a:xfrm>
          <a:prstGeom prst="rect">
            <a:avLst/>
          </a:prstGeom>
          <a:solidFill>
            <a:srgbClr val="73FDD6"/>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component3</a:t>
            </a:r>
            <a:endParaRPr lang="ja-JP" altLang="en-US"/>
          </a:p>
        </p:txBody>
      </p:sp>
      <p:sp>
        <p:nvSpPr>
          <p:cNvPr id="77" name="正方形/長方形 76">
            <a:extLst>
              <a:ext uri="{FF2B5EF4-FFF2-40B4-BE49-F238E27FC236}">
                <a16:creationId xmlns:a16="http://schemas.microsoft.com/office/drawing/2014/main" xmlns="" id="{823FD30C-FF00-7B4C-10EC-C84106581B9F}"/>
              </a:ext>
            </a:extLst>
          </p:cNvPr>
          <p:cNvSpPr/>
          <p:nvPr/>
        </p:nvSpPr>
        <p:spPr>
          <a:xfrm>
            <a:off x="1653752" y="2914881"/>
            <a:ext cx="2590800" cy="273819"/>
          </a:xfrm>
          <a:prstGeom prst="rect">
            <a:avLst/>
          </a:prstGeom>
          <a:solidFill>
            <a:srgbClr val="73FDD6"/>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component18</a:t>
            </a:r>
            <a:endParaRPr lang="ja-JP" altLang="en-US"/>
          </a:p>
        </p:txBody>
      </p:sp>
      <p:sp>
        <p:nvSpPr>
          <p:cNvPr id="88" name="正方形/長方形 87">
            <a:extLst>
              <a:ext uri="{FF2B5EF4-FFF2-40B4-BE49-F238E27FC236}">
                <a16:creationId xmlns:a16="http://schemas.microsoft.com/office/drawing/2014/main" xmlns="" id="{3647AC39-31CB-DB66-2211-BED2D106CA37}"/>
              </a:ext>
            </a:extLst>
          </p:cNvPr>
          <p:cNvSpPr/>
          <p:nvPr/>
        </p:nvSpPr>
        <p:spPr>
          <a:xfrm>
            <a:off x="1653752" y="3895221"/>
            <a:ext cx="2590800" cy="273819"/>
          </a:xfrm>
          <a:prstGeom prst="rect">
            <a:avLst/>
          </a:prstGeom>
          <a:solidFill>
            <a:srgbClr val="73FDD6"/>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component21</a:t>
            </a:r>
            <a:endParaRPr lang="ja-JP" altLang="en-US"/>
          </a:p>
        </p:txBody>
      </p:sp>
      <p:sp>
        <p:nvSpPr>
          <p:cNvPr id="107" name="正方形/長方形 106">
            <a:extLst>
              <a:ext uri="{FF2B5EF4-FFF2-40B4-BE49-F238E27FC236}">
                <a16:creationId xmlns:a16="http://schemas.microsoft.com/office/drawing/2014/main" xmlns="" id="{7356E695-8417-27D7-154E-ACCE7D1D4B46}"/>
              </a:ext>
            </a:extLst>
          </p:cNvPr>
          <p:cNvSpPr/>
          <p:nvPr/>
        </p:nvSpPr>
        <p:spPr>
          <a:xfrm>
            <a:off x="1653752" y="4682618"/>
            <a:ext cx="2590800" cy="273819"/>
          </a:xfrm>
          <a:prstGeom prst="rect">
            <a:avLst/>
          </a:prstGeom>
          <a:solidFill>
            <a:srgbClr val="73FDD6"/>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a:t>component15</a:t>
            </a:r>
            <a:endParaRPr lang="ja-JP" altLang="en-US"/>
          </a:p>
        </p:txBody>
      </p:sp>
      <p:sp>
        <p:nvSpPr>
          <p:cNvPr id="109" name="テキスト ボックス 108">
            <a:extLst>
              <a:ext uri="{FF2B5EF4-FFF2-40B4-BE49-F238E27FC236}">
                <a16:creationId xmlns:a16="http://schemas.microsoft.com/office/drawing/2014/main" xmlns="" id="{948367E4-12E9-7AFC-248E-159FD0AB5D7E}"/>
              </a:ext>
            </a:extLst>
          </p:cNvPr>
          <p:cNvSpPr txBox="1"/>
          <p:nvPr/>
        </p:nvSpPr>
        <p:spPr>
          <a:xfrm>
            <a:off x="5125194" y="1648927"/>
            <a:ext cx="3398219" cy="2923877"/>
          </a:xfrm>
          <a:prstGeom prst="rect">
            <a:avLst/>
          </a:prstGeom>
          <a:noFill/>
        </p:spPr>
        <p:txBody>
          <a:bodyPr wrap="square" rtlCol="0">
            <a:spAutoFit/>
          </a:bodyPr>
          <a:lstStyle/>
          <a:p>
            <a:pPr marL="914400" lvl="1" indent="-457200">
              <a:buFont typeface="+mj-lt"/>
              <a:buAutoNum type="alphaUcParenR"/>
            </a:pPr>
            <a:r>
              <a:rPr lang="en-US" altLang="ja-JP" sz="2400"/>
              <a:t>Candidate Range ratio</a:t>
            </a:r>
          </a:p>
          <a:p>
            <a:pPr marL="914400" lvl="1" indent="-457200">
              <a:buFont typeface="+mj-lt"/>
              <a:buAutoNum type="alphaUcParenR"/>
            </a:pPr>
            <a:endParaRPr lang="en-US" altLang="ja-JP" sz="1600"/>
          </a:p>
          <a:p>
            <a:pPr marL="914400" lvl="1" indent="-457200">
              <a:buFont typeface="+mj-lt"/>
              <a:buAutoNum type="alphaUcParenR"/>
            </a:pPr>
            <a:r>
              <a:rPr lang="en-US" altLang="ja-JP" sz="2400"/>
              <a:t>Accuracy in the candidate range</a:t>
            </a:r>
          </a:p>
          <a:p>
            <a:pPr marL="914400" lvl="1" indent="-457200">
              <a:buFont typeface="+mj-lt"/>
              <a:buAutoNum type="alphaUcParenR"/>
            </a:pPr>
            <a:endParaRPr lang="en-US" altLang="ja-JP" sz="2400"/>
          </a:p>
          <a:p>
            <a:pPr marL="914400" lvl="1" indent="-457200">
              <a:buFont typeface="+mj-lt"/>
              <a:buAutoNum type="alphaUcParenR"/>
            </a:pPr>
            <a:r>
              <a:rPr lang="en-US" altLang="ja-JP" sz="2400"/>
              <a:t>Missing rate</a:t>
            </a:r>
          </a:p>
          <a:p>
            <a:pPr marL="914400" lvl="1" indent="-457200">
              <a:buFont typeface="+mj-lt"/>
              <a:buAutoNum type="alphaUcParenR"/>
            </a:pPr>
            <a:endParaRPr lang="en-US" altLang="ja-JP" sz="2400"/>
          </a:p>
        </p:txBody>
      </p:sp>
      <p:sp>
        <p:nvSpPr>
          <p:cNvPr id="4" name="正方形/長方形 3">
            <a:extLst>
              <a:ext uri="{FF2B5EF4-FFF2-40B4-BE49-F238E27FC236}">
                <a16:creationId xmlns:a16="http://schemas.microsoft.com/office/drawing/2014/main" xmlns="" id="{ABF1356A-6EFE-3496-EDC1-F337E8B00F8F}"/>
              </a:ext>
            </a:extLst>
          </p:cNvPr>
          <p:cNvSpPr/>
          <p:nvPr/>
        </p:nvSpPr>
        <p:spPr>
          <a:xfrm>
            <a:off x="1830409" y="6418111"/>
            <a:ext cx="817307" cy="261111"/>
          </a:xfrm>
          <a:prstGeom prst="rect">
            <a:avLst/>
          </a:prstGeom>
          <a:solidFill>
            <a:srgbClr val="73FDD6"/>
          </a:solidFill>
          <a:ln>
            <a:solidFill>
              <a:schemeClr val="tx1"/>
            </a:solidFill>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400"/>
              <a:t>correct</a:t>
            </a:r>
            <a:endParaRPr lang="ja-JP" altLang="en-US" sz="1400"/>
          </a:p>
        </p:txBody>
      </p:sp>
      <p:sp>
        <p:nvSpPr>
          <p:cNvPr id="5" name="正方形/長方形 4">
            <a:extLst>
              <a:ext uri="{FF2B5EF4-FFF2-40B4-BE49-F238E27FC236}">
                <a16:creationId xmlns:a16="http://schemas.microsoft.com/office/drawing/2014/main" xmlns="" id="{2A208349-FB1C-110E-36F0-2DF66BB49C0F}"/>
              </a:ext>
            </a:extLst>
          </p:cNvPr>
          <p:cNvSpPr/>
          <p:nvPr/>
        </p:nvSpPr>
        <p:spPr>
          <a:xfrm>
            <a:off x="3166140" y="6421271"/>
            <a:ext cx="817308" cy="261111"/>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400"/>
              <a:t>incorrect</a:t>
            </a:r>
            <a:endParaRPr lang="ja-JP" altLang="en-US" sz="1400"/>
          </a:p>
        </p:txBody>
      </p:sp>
    </p:spTree>
    <p:extLst>
      <p:ext uri="{BB962C8B-B14F-4D97-AF65-F5344CB8AC3E}">
        <p14:creationId xmlns:p14="http://schemas.microsoft.com/office/powerpoint/2010/main" val="733379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8"/>
                                        </p:tgtEl>
                                        <p:attrNameLst>
                                          <p:attrName>style.visibility</p:attrName>
                                        </p:attrNameLst>
                                      </p:cBhvr>
                                      <p:to>
                                        <p:strVal val="visible"/>
                                      </p:to>
                                    </p:set>
                                    <p:animEffect transition="in" filter="blinds(horizontal)">
                                      <p:cBhvr>
                                        <p:cTn id="7" dur="500"/>
                                        <p:tgtEl>
                                          <p:spTgt spid="10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linds(horizontal)">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animBg="1"/>
    </p:bldLst>
  </p:timing>
</p:sld>
</file>

<file path=ppt/theme/theme1.xml><?xml version="1.0" encoding="utf-8"?>
<a:theme xmlns:a="http://schemas.openxmlformats.org/drawingml/2006/main" name="中島研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発表用0908" id="{AF8DA274-4B97-544C-A04D-D13FEEAB6540}" vid="{00063314-7CC9-4143-8D87-172E35E3E25C}"/>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発表用0908" id="{AF8DA274-4B97-544C-A04D-D13FEEAB6540}" vid="{8C480393-9A42-634B-997C-AF9AF7DAD157}"/>
    </a:ext>
  </a:ext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DEECFBE00D31B4E8CAB5EB24C236AC5" ma:contentTypeVersion="11" ma:contentTypeDescription="新しいドキュメントを作成します。" ma:contentTypeScope="" ma:versionID="42566101ec03847d4ce3df14720a9a1c">
  <xsd:schema xmlns:xsd="http://www.w3.org/2001/XMLSchema" xmlns:xs="http://www.w3.org/2001/XMLSchema" xmlns:p="http://schemas.microsoft.com/office/2006/metadata/properties" xmlns:ns3="39d8ee3d-969a-4fee-8a9f-5011809f0f75" targetNamespace="http://schemas.microsoft.com/office/2006/metadata/properties" ma:root="true" ma:fieldsID="72c54a90c12aa737ebdb7012d7403320" ns3:_="">
    <xsd:import namespace="39d8ee3d-969a-4fee-8a9f-5011809f0f75"/>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d8ee3d-969a-4fee-8a9f-5011809f0f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39d8ee3d-969a-4fee-8a9f-5011809f0f7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57FD901-CDB2-4D66-9F64-C1900E9DE0FD}">
  <ds:schemaRefs>
    <ds:schemaRef ds:uri="39d8ee3d-969a-4fee-8a9f-5011809f0f7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53199BB-98F5-42C3-B1F8-14D3E44528AF}">
  <ds:schemaRefs>
    <ds:schemaRef ds:uri="http://purl.org/dc/dcmitype/"/>
    <ds:schemaRef ds:uri="http://schemas.microsoft.com/office/infopath/2007/PartnerControls"/>
    <ds:schemaRef ds:uri="http://schemas.microsoft.com/office/2006/documentManagement/types"/>
    <ds:schemaRef ds:uri="http://schemas.microsoft.com/office/2006/metadata/properties"/>
    <ds:schemaRef ds:uri="http://purl.org/dc/terms/"/>
    <ds:schemaRef ds:uri="http://schemas.openxmlformats.org/package/2006/metadata/core-properties"/>
    <ds:schemaRef ds:uri="39d8ee3d-969a-4fee-8a9f-5011809f0f75"/>
    <ds:schemaRef ds:uri="http://www.w3.org/XML/1998/namespace"/>
    <ds:schemaRef ds:uri="http://purl.org/dc/elements/1.1/"/>
  </ds:schemaRefs>
</ds:datastoreItem>
</file>

<file path=customXml/itemProps3.xml><?xml version="1.0" encoding="utf-8"?>
<ds:datastoreItem xmlns:ds="http://schemas.openxmlformats.org/officeDocument/2006/customXml" ds:itemID="{0B452EFD-123D-4EC0-8313-59C3CAFDF7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中島研テーマ</Template>
  <TotalTime>4074</TotalTime>
  <Words>3434</Words>
  <Application>Microsoft Office PowerPoint</Application>
  <PresentationFormat>Custom</PresentationFormat>
  <Paragraphs>593</Paragraphs>
  <Slides>23</Slides>
  <Notes>23</Notes>
  <HiddenSlides>1</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23</vt:i4>
      </vt:variant>
    </vt:vector>
  </HeadingPairs>
  <TitlesOfParts>
    <vt:vector size="26" baseType="lpstr">
      <vt:lpstr>中島研テーマ</vt:lpstr>
      <vt:lpstr>デザインの設定</vt:lpstr>
      <vt:lpstr>Worksheet</vt:lpstr>
      <vt:lpstr>A Machine Learning-based Impact Analysis Tool and its Improvement Using Co-occurrence Relationships</vt:lpstr>
      <vt:lpstr>Table of Contents</vt:lpstr>
      <vt:lpstr>Background: Importance of impact analysis</vt:lpstr>
      <vt:lpstr>Conventional method: Impact analysis with traceability</vt:lpstr>
      <vt:lpstr>Proposed method: Learning from change histories.</vt:lpstr>
      <vt:lpstr>Proposed method: composition of the algorithm</vt:lpstr>
      <vt:lpstr>Proposed method: How to implement sentence vectorization</vt:lpstr>
      <vt:lpstr>Previous study:  Neural Network as the  machine learning component</vt:lpstr>
      <vt:lpstr>Evaluation Methods and the results of the previous study </vt:lpstr>
      <vt:lpstr>Our idea to reduce missing rate </vt:lpstr>
      <vt:lpstr>The four algorithms implementation to be evaluated </vt:lpstr>
      <vt:lpstr>Basic Methods for Handling Multilabel Classification</vt:lpstr>
      <vt:lpstr>The four methods evaluated in this paper</vt:lpstr>
      <vt:lpstr>Algorithm 1 for modeling the co-occurrence relationship</vt:lpstr>
      <vt:lpstr>The four methods evaluated in this paper</vt:lpstr>
      <vt:lpstr>Algorithm 2 for modeling co-occurrence relationships</vt:lpstr>
      <vt:lpstr>Experiment </vt:lpstr>
      <vt:lpstr>Data used in the experiments</vt:lpstr>
      <vt:lpstr>Results of the experiment</vt:lpstr>
      <vt:lpstr>Summary and Future Issues</vt:lpstr>
      <vt:lpstr>Supplementary data: Reasons for determining target values</vt:lpstr>
      <vt:lpstr>Supplementary material: Target projects used for the study</vt:lpstr>
      <vt:lpstr>Improved machine learning implementation methods.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共起関係を用いて変更要求からプログラムへの影響分析を行う手法の提案</dc:title>
  <dc:creator>川畑　徹平</dc:creator>
  <cp:lastModifiedBy>owner</cp:lastModifiedBy>
  <cp:revision>5</cp:revision>
  <cp:lastPrinted>1601-01-01T00:00:00Z</cp:lastPrinted>
  <dcterms:created xsi:type="dcterms:W3CDTF">2021-11-29T08:37:07Z</dcterms:created>
  <dcterms:modified xsi:type="dcterms:W3CDTF">2023-09-25T20:09:52Z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0x0101000DEECFBE00D31B4E8CAB5EB24C236AC5</vt:lpwstr>
  </property>
  <property fmtid="{D5CDD505-2E9C-101B-9397-08002B2CF9AE}" pid="3" name="_dlc_DocIdItemGuid">
    <vt:lpwstr>110f2de3-0363-4b8e-b724-ff7bd60c099e</vt:lpwstr>
  </property>
</Properties>
</file>