
<file path=[Content_Types].xml><?xml version="1.0" encoding="utf-8"?>
<Types xmlns="http://schemas.openxmlformats.org/package/2006/content-types">
  <Default Extension="png" ContentType="image/png"/>
  <Default Extension="m4a" ContentType="audio/unknown"/>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4" r:id="rId7"/>
    <p:sldId id="261" r:id="rId8"/>
    <p:sldId id="268" r:id="rId9"/>
    <p:sldId id="265" r:id="rId10"/>
    <p:sldId id="270"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57714" autoAdjust="0"/>
  </p:normalViewPr>
  <p:slideViewPr>
    <p:cSldViewPr snapToGrid="0">
      <p:cViewPr varScale="1">
        <p:scale>
          <a:sx n="64" d="100"/>
          <a:sy n="64" d="100"/>
        </p:scale>
        <p:origin x="-2133" y="-4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ore et Francois-Benoit Vialatte" userId="bac3b879-fca0-443d-bbb9-b515097b566f" providerId="ADAL" clId="{8E6B16DE-FEB5-4F34-AD0B-82022D9C0CB6}"/>
    <pc:docChg chg="custSel modSld">
      <pc:chgData name="Aurore et Francois-Benoit Vialatte" userId="bac3b879-fca0-443d-bbb9-b515097b566f" providerId="ADAL" clId="{8E6B16DE-FEB5-4F34-AD0B-82022D9C0CB6}" dt="2023-06-29T17:36:31.487" v="1176" actId="20577"/>
      <pc:docMkLst>
        <pc:docMk/>
      </pc:docMkLst>
      <pc:sldChg chg="modNotesTx">
        <pc:chgData name="Aurore et Francois-Benoit Vialatte" userId="bac3b879-fca0-443d-bbb9-b515097b566f" providerId="ADAL" clId="{8E6B16DE-FEB5-4F34-AD0B-82022D9C0CB6}" dt="2023-06-29T17:32:16.617" v="1052" actId="20577"/>
        <pc:sldMkLst>
          <pc:docMk/>
          <pc:sldMk cId="3937636966" sldId="257"/>
        </pc:sldMkLst>
      </pc:sldChg>
      <pc:sldChg chg="modNotesTx">
        <pc:chgData name="Aurore et Francois-Benoit Vialatte" userId="bac3b879-fca0-443d-bbb9-b515097b566f" providerId="ADAL" clId="{8E6B16DE-FEB5-4F34-AD0B-82022D9C0CB6}" dt="2023-06-29T17:32:26.826" v="1054" actId="20577"/>
        <pc:sldMkLst>
          <pc:docMk/>
          <pc:sldMk cId="3970411005" sldId="258"/>
        </pc:sldMkLst>
      </pc:sldChg>
      <pc:sldChg chg="modNotesTx">
        <pc:chgData name="Aurore et Francois-Benoit Vialatte" userId="bac3b879-fca0-443d-bbb9-b515097b566f" providerId="ADAL" clId="{8E6B16DE-FEB5-4F34-AD0B-82022D9C0CB6}" dt="2023-06-29T17:32:43.308" v="1063" actId="20577"/>
        <pc:sldMkLst>
          <pc:docMk/>
          <pc:sldMk cId="1377388655" sldId="259"/>
        </pc:sldMkLst>
      </pc:sldChg>
      <pc:sldChg chg="modNotesTx">
        <pc:chgData name="Aurore et Francois-Benoit Vialatte" userId="bac3b879-fca0-443d-bbb9-b515097b566f" providerId="ADAL" clId="{8E6B16DE-FEB5-4F34-AD0B-82022D9C0CB6}" dt="2023-06-29T17:36:31.487" v="1176" actId="20577"/>
        <pc:sldMkLst>
          <pc:docMk/>
          <pc:sldMk cId="1417150423" sldId="260"/>
        </pc:sldMkLst>
      </pc:sldChg>
      <pc:sldChg chg="modNotesTx">
        <pc:chgData name="Aurore et Francois-Benoit Vialatte" userId="bac3b879-fca0-443d-bbb9-b515097b566f" providerId="ADAL" clId="{8E6B16DE-FEB5-4F34-AD0B-82022D9C0CB6}" dt="2023-06-29T17:31:23.480" v="938" actId="20577"/>
        <pc:sldMkLst>
          <pc:docMk/>
          <pc:sldMk cId="2228766009" sldId="261"/>
        </pc:sldMkLst>
      </pc:sldChg>
      <pc:sldChg chg="modSp mod modNotesTx">
        <pc:chgData name="Aurore et Francois-Benoit Vialatte" userId="bac3b879-fca0-443d-bbb9-b515097b566f" providerId="ADAL" clId="{8E6B16DE-FEB5-4F34-AD0B-82022D9C0CB6}" dt="2023-06-29T17:25:44.982" v="308" actId="20577"/>
        <pc:sldMkLst>
          <pc:docMk/>
          <pc:sldMk cId="3767752514" sldId="265"/>
        </pc:sldMkLst>
        <pc:spChg chg="mod">
          <ac:chgData name="Aurore et Francois-Benoit Vialatte" userId="bac3b879-fca0-443d-bbb9-b515097b566f" providerId="ADAL" clId="{8E6B16DE-FEB5-4F34-AD0B-82022D9C0CB6}" dt="2023-06-29T17:22:55.997" v="105" actId="20577"/>
          <ac:spMkLst>
            <pc:docMk/>
            <pc:sldMk cId="3767752514" sldId="265"/>
            <ac:spMk id="3" creationId="{4FBE041E-5807-009B-85F8-625FAE851EAA}"/>
          </ac:spMkLst>
        </pc:spChg>
      </pc:sldChg>
      <pc:sldChg chg="modNotesTx">
        <pc:chgData name="Aurore et Francois-Benoit Vialatte" userId="bac3b879-fca0-443d-bbb9-b515097b566f" providerId="ADAL" clId="{8E6B16DE-FEB5-4F34-AD0B-82022D9C0CB6}" dt="2023-06-29T17:32:04.975" v="1050" actId="20577"/>
        <pc:sldMkLst>
          <pc:docMk/>
          <pc:sldMk cId="2806627691" sldId="268"/>
        </pc:sldMkLst>
      </pc:sldChg>
      <pc:sldChg chg="modNotesTx">
        <pc:chgData name="Aurore et Francois-Benoit Vialatte" userId="bac3b879-fca0-443d-bbb9-b515097b566f" providerId="ADAL" clId="{8E6B16DE-FEB5-4F34-AD0B-82022D9C0CB6}" dt="2023-06-29T17:28:17.317" v="502" actId="20577"/>
        <pc:sldMkLst>
          <pc:docMk/>
          <pc:sldMk cId="1931999189"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80EA7-7772-41AB-A67A-83266A20A33B}" type="datetimeFigureOut">
              <a:rPr kumimoji="1" lang="ja-JP" altLang="en-US" smtClean="0"/>
              <a:t>2023/11/21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8A59E-BD03-45F0-9588-8A11B3F28DA3}" type="slidenum">
              <a:rPr kumimoji="1" lang="ja-JP" altLang="en-US" smtClean="0"/>
              <a:t>‹#›</a:t>
            </a:fld>
            <a:endParaRPr kumimoji="1" lang="ja-JP" altLang="en-US"/>
          </a:p>
        </p:txBody>
      </p:sp>
    </p:spTree>
    <p:extLst>
      <p:ext uri="{BB962C8B-B14F-4D97-AF65-F5344CB8AC3E}">
        <p14:creationId xmlns:p14="http://schemas.microsoft.com/office/powerpoint/2010/main" val="19582870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I’d like to thank you for the opportunity to give this presentation. I am Kazuko HIYOSHI from Japan. The title of this presentation is  Effect of Touching Care on Fear in French and Japanese Subjects.</a:t>
            </a:r>
          </a:p>
          <a:p>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1</a:t>
            </a:fld>
            <a:endParaRPr kumimoji="1" lang="ja-JP" altLang="en-US"/>
          </a:p>
        </p:txBody>
      </p:sp>
    </p:spTree>
    <p:extLst>
      <p:ext uri="{BB962C8B-B14F-4D97-AF65-F5344CB8AC3E}">
        <p14:creationId xmlns:p14="http://schemas.microsoft.com/office/powerpoint/2010/main" val="160758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Symbol" panose="05050102010706020507" pitchFamily="18" charset="2"/>
              <a:buNone/>
            </a:pPr>
            <a:r>
              <a:rPr kumimoji="1" lang="en-US" altLang="ja-JP" dirty="0"/>
              <a:t>When looking for differences between the two populations, </a:t>
            </a:r>
            <a:r>
              <a:rPr lang="en-US" altLang="ja-JP" sz="1200" dirty="0">
                <a:effectLst/>
                <a:latin typeface="Source Sans Pro" panose="020B0503030403020204" pitchFamily="34" charset="0"/>
                <a:ea typeface="Source Sans Pro" panose="020B0503030403020204" pitchFamily="34" charset="0"/>
              </a:rPr>
              <a:t>Japanese population had no significant difference when comparing touch vs. non touch cognition. </a:t>
            </a: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altLang="ja-JP" sz="1200" dirty="0">
                <a:effectLst/>
                <a:latin typeface="Source Sans Pro" panose="020B0503030403020204" pitchFamily="34" charset="0"/>
                <a:ea typeface="Source Sans Pro" panose="020B0503030403020204" pitchFamily="34" charset="0"/>
              </a:rPr>
              <a:t>On the other hand, in French population several areas presented significant changes between those conditions. </a:t>
            </a: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altLang="ja-JP" sz="1200" dirty="0">
              <a:effectLst/>
              <a:latin typeface="Source Sans Pro" panose="020B0503030403020204" pitchFamily="34" charset="0"/>
              <a:ea typeface="Source Sans Pro" panose="020B0503030403020204" pitchFamily="34" charset="0"/>
            </a:endParaRP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altLang="ja-JP" sz="1200" dirty="0">
                <a:effectLst/>
                <a:latin typeface="Source Sans Pro" panose="020B0503030403020204" pitchFamily="34" charset="0"/>
                <a:ea typeface="Source Sans Pro" panose="020B0503030403020204" pitchFamily="34" charset="0"/>
              </a:rPr>
              <a:t>This difference may be attributed to cultural specificities in emotional regulation strategies. However, the experimental bias might also have affected these results. In future studies, it would be of interest to double-check if our results remain stable when recording data in the exact same conditions.</a:t>
            </a:r>
            <a:endParaRPr lang="fr-FR" altLang="ja-JP" sz="1200" dirty="0">
              <a:effectLst/>
              <a:latin typeface="Source Sans Pro" panose="020B0503030403020204" pitchFamily="34" charset="0"/>
              <a:ea typeface="Source Sans Pro" panose="020B0503030403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10</a:t>
            </a:fld>
            <a:endParaRPr kumimoji="1" lang="ja-JP" altLang="en-US"/>
          </a:p>
        </p:txBody>
      </p:sp>
    </p:spTree>
    <p:extLst>
      <p:ext uri="{BB962C8B-B14F-4D97-AF65-F5344CB8AC3E}">
        <p14:creationId xmlns:p14="http://schemas.microsoft.com/office/powerpoint/2010/main" val="80464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dirty="0"/>
              <a:t>First, I’m here to talk about background</a:t>
            </a:r>
            <a:r>
              <a:rPr kumimoji="1" lang="ja-JP" altLang="fr-FR" dirty="0"/>
              <a:t> </a:t>
            </a:r>
            <a:r>
              <a:rPr kumimoji="1" lang="en-US" altLang="ja-JP" dirty="0"/>
              <a:t>of touching care. </a:t>
            </a:r>
            <a:r>
              <a:rPr lang="en-US" altLang="ja-JP" sz="2400" dirty="0">
                <a:effectLst/>
                <a:latin typeface="Times New Roman" panose="02020603050405020304" pitchFamily="18" charset="0"/>
                <a:ea typeface="SimSun" panose="02010600030101010101" pitchFamily="2" charset="-122"/>
              </a:rPr>
              <a:t>Touch plays a key role in interpersonal emotional regulation. For example, the </a:t>
            </a:r>
            <a:r>
              <a:rPr lang="en-US" altLang="ja-JP" sz="2000" dirty="0">
                <a:effectLst/>
                <a:latin typeface="Times New Roman" panose="02020603050405020304" pitchFamily="18" charset="0"/>
                <a:ea typeface="SimSun" panose="02010600030101010101" pitchFamily="2" charset="-122"/>
              </a:rPr>
              <a:t>touch between intimate partners enhances affect and well-being. In addition, we know that interaction between the observation-execution network and emotion regulation network may contribute to pain reduction during social touch.</a:t>
            </a:r>
            <a:endParaRPr lang="ja-JP" altLang="ja-JP" sz="2000" dirty="0">
              <a:effectLst/>
              <a:latin typeface="Times New Roman" panose="02020603050405020304" pitchFamily="18" charset="0"/>
              <a:ea typeface="SimSun" panose="02010600030101010101" pitchFamily="2" charset="-122"/>
            </a:endParaRPr>
          </a:p>
          <a:p>
            <a:pPr indent="0" algn="just">
              <a:buNone/>
            </a:pPr>
            <a:endParaRPr lang="en-US" altLang="ja-JP" sz="2000" dirty="0">
              <a:effectLst/>
              <a:latin typeface="Times New Roman" panose="02020603050405020304" pitchFamily="18" charset="0"/>
              <a:ea typeface="SimSun" panose="02010600030101010101" pitchFamily="2" charset="-122"/>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2</a:t>
            </a:fld>
            <a:endParaRPr kumimoji="1" lang="ja-JP" altLang="en-US"/>
          </a:p>
        </p:txBody>
      </p:sp>
    </p:spTree>
    <p:extLst>
      <p:ext uri="{BB962C8B-B14F-4D97-AF65-F5344CB8AC3E}">
        <p14:creationId xmlns:p14="http://schemas.microsoft.com/office/powerpoint/2010/main" val="97732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But </a:t>
            </a:r>
            <a:r>
              <a:rPr kumimoji="1" lang="en-US" altLang="ja-JP" sz="1200" dirty="0">
                <a:effectLst/>
                <a:latin typeface="Times New Roman" panose="02020603050405020304" pitchFamily="18" charset="0"/>
                <a:ea typeface="SimSun" panose="02010600030101010101" pitchFamily="2" charset="-122"/>
              </a:rPr>
              <a:t>i</a:t>
            </a:r>
            <a:r>
              <a:rPr lang="en-US" altLang="ja-JP" sz="1200" dirty="0">
                <a:effectLst/>
                <a:latin typeface="Times New Roman" panose="02020603050405020304" pitchFamily="18" charset="0"/>
                <a:ea typeface="SimSun" panose="02010600030101010101" pitchFamily="2" charset="-122"/>
              </a:rPr>
              <a:t>s this effect innate, or the outcome of education and cultural biases?</a:t>
            </a:r>
          </a:p>
          <a:p>
            <a:r>
              <a:rPr lang="en-US" altLang="ja-JP" sz="1200" dirty="0">
                <a:effectLst/>
                <a:latin typeface="Times New Roman" panose="02020603050405020304" pitchFamily="18" charset="0"/>
                <a:ea typeface="SimSun" panose="02010600030101010101" pitchFamily="2" charset="-122"/>
              </a:rPr>
              <a:t>In order to answer this question, we compared the regulation of emotions between people living in Japan and those living in France. </a:t>
            </a:r>
          </a:p>
          <a:p>
            <a:endParaRPr lang="en-US" altLang="ja-JP" sz="1200" dirty="0">
              <a:effectLst/>
              <a:latin typeface="Times New Roman" panose="02020603050405020304" pitchFamily="18" charset="0"/>
              <a:ea typeface="SimSun" panose="02010600030101010101" pitchFamily="2" charset="-122"/>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3</a:t>
            </a:fld>
            <a:endParaRPr kumimoji="1" lang="ja-JP" altLang="en-US"/>
          </a:p>
        </p:txBody>
      </p:sp>
    </p:spTree>
    <p:extLst>
      <p:ext uri="{BB962C8B-B14F-4D97-AF65-F5344CB8AC3E}">
        <p14:creationId xmlns:p14="http://schemas.microsoft.com/office/powerpoint/2010/main" val="173475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latinLnBrk="0"/>
            <a:r>
              <a:rPr kumimoji="1" lang="en-US" altLang="ja-JP" sz="1200" b="0" i="0" kern="1200" dirty="0">
                <a:solidFill>
                  <a:schemeClr val="tx1"/>
                </a:solidFill>
                <a:effectLst/>
                <a:latin typeface="+mn-lt"/>
                <a:ea typeface="+mn-ea"/>
                <a:cs typeface="+mn-cs"/>
              </a:rPr>
              <a:t>This study’s aim is Measure the effect of empathy on the regulation of emotions, we clarify if culture correlates with emotion by touching care.  :</a:t>
            </a:r>
          </a:p>
          <a:p>
            <a:pPr rtl="0" latinLnBrk="0"/>
            <a:r>
              <a:rPr kumimoji="1" lang="en-US" altLang="ja-JP" sz="1200" b="0" i="0" kern="1200" dirty="0">
                <a:solidFill>
                  <a:schemeClr val="tx1"/>
                </a:solidFill>
                <a:effectLst/>
                <a:latin typeface="+mn-lt"/>
                <a:ea typeface="+mn-ea"/>
                <a:cs typeface="+mn-cs"/>
              </a:rPr>
              <a:t>         Subjects watched videos triggering negative emotions with a virtual reality headset.</a:t>
            </a:r>
          </a:p>
          <a:p>
            <a:pPr lvl="1" algn="just"/>
            <a:r>
              <a:rPr lang="en-US" altLang="ja-JP" dirty="0">
                <a:effectLst/>
                <a:latin typeface="Source Sans Pro" panose="020B0503030403020204" pitchFamily="34" charset="0"/>
                <a:ea typeface="Source Sans Pro" panose="020B0503030403020204" pitchFamily="34" charset="0"/>
              </a:rPr>
              <a:t>Emotional response were measured by EEG.</a:t>
            </a:r>
            <a:endParaRPr kumimoji="1" lang="ja-JP" altLang="en-US" dirty="0">
              <a:latin typeface="Source Sans Pro" panose="020B0503030403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4</a:t>
            </a:fld>
            <a:endParaRPr kumimoji="1" lang="ja-JP" altLang="en-US"/>
          </a:p>
        </p:txBody>
      </p:sp>
    </p:spTree>
    <p:extLst>
      <p:ext uri="{BB962C8B-B14F-4D97-AF65-F5344CB8AC3E}">
        <p14:creationId xmlns:p14="http://schemas.microsoft.com/office/powerpoint/2010/main" val="47841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latinLnBrk="0"/>
            <a:r>
              <a:rPr kumimoji="1" lang="en-US" altLang="ja-JP" sz="1200" kern="1200" dirty="0">
                <a:solidFill>
                  <a:schemeClr val="tx1"/>
                </a:solidFill>
                <a:effectLst/>
                <a:latin typeface="+mn-lt"/>
                <a:ea typeface="+mn-ea"/>
                <a:cs typeface="+mn-cs"/>
              </a:rPr>
              <a:t>Next is Method. We used subject of Japanese and French, each with seven people.</a:t>
            </a:r>
            <a:endParaRPr lang="en-US" altLang="ja-JP" dirty="0">
              <a:effectLst/>
            </a:endParaRPr>
          </a:p>
          <a:p>
            <a:pPr rtl="0" latinLnBrk="0"/>
            <a:r>
              <a:rPr kumimoji="1" lang="en-US" altLang="ja-JP" sz="1200" kern="1200" dirty="0">
                <a:solidFill>
                  <a:schemeClr val="tx1"/>
                </a:solidFill>
                <a:effectLst/>
                <a:latin typeface="+mn-lt"/>
                <a:ea typeface="+mn-ea"/>
                <a:cs typeface="+mn-cs"/>
              </a:rPr>
              <a:t>We used the VR 3D video, and VR goggles.</a:t>
            </a:r>
            <a:endParaRPr lang="en-US" altLang="ja-JP" dirty="0">
              <a:effectLst/>
            </a:endParaRPr>
          </a:p>
          <a:p>
            <a:pPr rtl="0" latinLnBrk="0"/>
            <a:r>
              <a:rPr kumimoji="1" lang="en-US" altLang="ja-JP" sz="1200" kern="1200" dirty="0">
                <a:solidFill>
                  <a:schemeClr val="tx1"/>
                </a:solidFill>
                <a:effectLst/>
                <a:latin typeface="+mn-lt"/>
                <a:ea typeface="+mn-ea"/>
                <a:cs typeface="+mn-cs"/>
              </a:rPr>
              <a:t>The stimulus are Fear emotion-inducing videos and Videos that do not induce fear .</a:t>
            </a:r>
            <a:endParaRPr lang="en-US" altLang="ja-JP" dirty="0">
              <a:effectLst/>
            </a:endParaRPr>
          </a:p>
          <a:p>
            <a:pPr rtl="0" latinLnBrk="0"/>
            <a:r>
              <a:rPr kumimoji="1" lang="en-US" altLang="ja-JP" sz="1200" kern="1200" dirty="0">
                <a:solidFill>
                  <a:schemeClr val="tx1"/>
                </a:solidFill>
                <a:effectLst/>
                <a:latin typeface="+mn-lt"/>
                <a:ea typeface="+mn-ea"/>
                <a:cs typeface="+mn-cs"/>
              </a:rPr>
              <a:t>We compared two conditions : touching the shoulder versus no touching.</a:t>
            </a:r>
            <a:endParaRPr kumimoji="1" lang="en-US" altLang="ja-JP" dirty="0">
              <a:highlight>
                <a:srgbClr val="FFFF00"/>
              </a:highlight>
            </a:endParaRPr>
          </a:p>
          <a:p>
            <a:endParaRPr kumimoji="1" lang="ja-JP" altLang="en-US" dirty="0">
              <a:solidFill>
                <a:srgbClr val="FF0000"/>
              </a:solidFill>
              <a:highlight>
                <a:srgbClr val="FFFF00"/>
              </a:highlight>
            </a:endParaRPr>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5</a:t>
            </a:fld>
            <a:endParaRPr kumimoji="1" lang="ja-JP" altLang="en-US"/>
          </a:p>
        </p:txBody>
      </p:sp>
    </p:spTree>
    <p:extLst>
      <p:ext uri="{BB962C8B-B14F-4D97-AF65-F5344CB8AC3E}">
        <p14:creationId xmlns:p14="http://schemas.microsoft.com/office/powerpoint/2010/main" val="30434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latinLnBrk="0"/>
            <a:r>
              <a:rPr kumimoji="1" lang="en-US" altLang="ja-JP" sz="1200" b="0" i="0" kern="1200" dirty="0">
                <a:solidFill>
                  <a:schemeClr val="tx1"/>
                </a:solidFill>
                <a:effectLst/>
                <a:latin typeface="+mn-lt"/>
                <a:ea typeface="+mn-ea"/>
                <a:cs typeface="+mn-cs"/>
              </a:rPr>
              <a:t>These are videos. One is horror, two is roller coasters. These videos are a fear stimulus.</a:t>
            </a:r>
          </a:p>
          <a:p>
            <a:pPr rtl="0" latinLnBrk="0"/>
            <a:r>
              <a:rPr kumimoji="1" lang="en-US" altLang="ja-JP" sz="1200" b="0" i="0" kern="1200" dirty="0">
                <a:solidFill>
                  <a:schemeClr val="tx1"/>
                </a:solidFill>
                <a:effectLst/>
                <a:latin typeface="+mn-lt"/>
                <a:ea typeface="+mn-ea"/>
                <a:cs typeface="+mn-cs"/>
              </a:rPr>
              <a:t>Three is no fear video, waterfall.</a:t>
            </a:r>
          </a:p>
          <a:p>
            <a:pPr rtl="0" latinLnBrk="0"/>
            <a:r>
              <a:rPr kumimoji="1" lang="en-US" altLang="ja-JP" sz="1200" b="0" i="0" kern="1200" dirty="0">
                <a:solidFill>
                  <a:schemeClr val="tx1"/>
                </a:solidFill>
                <a:effectLst/>
                <a:latin typeface="+mn-lt"/>
                <a:ea typeface="+mn-ea"/>
                <a:cs typeface="+mn-cs"/>
              </a:rPr>
              <a:t>We used PSD by analysis of EEG.</a:t>
            </a:r>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6</a:t>
            </a:fld>
            <a:endParaRPr kumimoji="1" lang="ja-JP" altLang="en-US"/>
          </a:p>
        </p:txBody>
      </p:sp>
    </p:spTree>
    <p:extLst>
      <p:ext uri="{BB962C8B-B14F-4D97-AF65-F5344CB8AC3E}">
        <p14:creationId xmlns:p14="http://schemas.microsoft.com/office/powerpoint/2010/main" val="17696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is results.  </a:t>
            </a:r>
          </a:p>
          <a:p>
            <a:r>
              <a:rPr kumimoji="1" lang="en-US" altLang="ja-JP" dirty="0"/>
              <a:t>You can observe in these two tables correlation scores between PSD and subjective scores of fear. Japanese data is on the left, and French data on the right.</a:t>
            </a:r>
          </a:p>
          <a:p>
            <a:r>
              <a:rPr kumimoji="1" lang="en-US" altLang="ja-JP" dirty="0"/>
              <a:t>The correlation scores are weaker for Japanese subjects, especially in the parietal alpha area.</a:t>
            </a:r>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7</a:t>
            </a:fld>
            <a:endParaRPr kumimoji="1" lang="ja-JP" altLang="en-US"/>
          </a:p>
        </p:txBody>
      </p:sp>
    </p:spTree>
    <p:extLst>
      <p:ext uri="{BB962C8B-B14F-4D97-AF65-F5344CB8AC3E}">
        <p14:creationId xmlns:p14="http://schemas.microsoft.com/office/powerpoint/2010/main" val="98277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presents result in the delta range. Left is Japanese data and right is French data.  One can observe in the horror condition, in blue in the figure, a general increase for both populations as compared to the two other conditions. This effect is counter-balanced, in both populations, when the subject is in the touch condition.</a:t>
            </a:r>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8</a:t>
            </a:fld>
            <a:endParaRPr kumimoji="1" lang="ja-JP" altLang="en-US"/>
          </a:p>
        </p:txBody>
      </p:sp>
    </p:spTree>
    <p:extLst>
      <p:ext uri="{BB962C8B-B14F-4D97-AF65-F5344CB8AC3E}">
        <p14:creationId xmlns:p14="http://schemas.microsoft.com/office/powerpoint/2010/main" val="145695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just">
              <a:buNone/>
            </a:pPr>
            <a:r>
              <a:rPr lang="en-US" altLang="ja-JP" sz="1200" dirty="0">
                <a:effectLst/>
                <a:latin typeface="Source Sans Pro" panose="020B0503030403020204" pitchFamily="34" charset="0"/>
                <a:ea typeface="Source Sans Pro" panose="020B0503030403020204" pitchFamily="34" charset="0"/>
              </a:rPr>
              <a:t>When looking for common points observed in both populations, we can observe:</a:t>
            </a:r>
            <a:endParaRPr lang="fr-FR" altLang="ja-JP" sz="1200" dirty="0">
              <a:effectLst/>
              <a:latin typeface="Source Sans Pro" panose="020B0503030403020204" pitchFamily="34" charset="0"/>
              <a:ea typeface="Source Sans Pro" panose="020B0503030403020204" pitchFamily="34" charset="0"/>
            </a:endParaRPr>
          </a:p>
          <a:p>
            <a:pPr marL="342900" indent="-342900" algn="just">
              <a:buFont typeface="Symbol" panose="05050102010706020507" pitchFamily="18" charset="2"/>
              <a:buChar char=""/>
            </a:pPr>
            <a:r>
              <a:rPr lang="en-US" altLang="ja-JP" sz="1200" dirty="0">
                <a:latin typeface="Source Sans Pro" panose="020B0503030403020204" pitchFamily="34" charset="0"/>
                <a:ea typeface="Source Sans Pro" panose="020B0503030403020204" pitchFamily="34" charset="0"/>
              </a:rPr>
              <a:t>A b</a:t>
            </a:r>
            <a:r>
              <a:rPr lang="en-US" altLang="ja-JP" sz="1200" dirty="0">
                <a:effectLst/>
                <a:latin typeface="Source Sans Pro" panose="020B0503030403020204" pitchFamily="34" charset="0"/>
                <a:ea typeface="Source Sans Pro" panose="020B0503030403020204" pitchFamily="34" charset="0"/>
              </a:rPr>
              <a:t>roadband increase of EEG activity in touch vs. non touch condition. Could be a correlated of improved emotional regulation. </a:t>
            </a:r>
            <a:endParaRPr lang="fr-FR" altLang="ja-JP" sz="1200" dirty="0">
              <a:effectLst/>
              <a:latin typeface="Source Sans Pro" panose="020B0503030403020204" pitchFamily="34" charset="0"/>
              <a:ea typeface="Source Sans Pro" panose="020B0503030403020204" pitchFamily="34" charset="0"/>
            </a:endParaRPr>
          </a:p>
          <a:p>
            <a:pPr marL="342900" indent="-342900" algn="just">
              <a:buFont typeface="Symbol" panose="05050102010706020507" pitchFamily="18" charset="2"/>
              <a:buChar char=""/>
            </a:pPr>
            <a:r>
              <a:rPr lang="en-US" altLang="ja-JP" sz="1200" dirty="0">
                <a:effectLst/>
                <a:latin typeface="Source Sans Pro" panose="020B0503030403020204" pitchFamily="34" charset="0"/>
                <a:ea typeface="Source Sans Pro" panose="020B0503030403020204" pitchFamily="34" charset="0"/>
              </a:rPr>
              <a:t>A significant δ range activity increase in the frontal and central areas in touch condition, during the horror video.</a:t>
            </a:r>
          </a:p>
          <a:p>
            <a:pPr marL="0" indent="0" algn="just">
              <a:buFont typeface="Symbol" panose="05050102010706020507" pitchFamily="18" charset="2"/>
              <a:buNone/>
            </a:pPr>
            <a:r>
              <a:rPr lang="en-US" altLang="ja-JP" sz="1200" dirty="0">
                <a:effectLst/>
                <a:latin typeface="Source Sans Pro" panose="020B0503030403020204" pitchFamily="34" charset="0"/>
                <a:ea typeface="Source Sans Pro" panose="020B0503030403020204" pitchFamily="34" charset="0"/>
              </a:rPr>
              <a:t>From</a:t>
            </a:r>
            <a:r>
              <a:rPr lang="ja-JP" altLang="fr-FR" sz="1200" dirty="0">
                <a:effectLst/>
                <a:latin typeface="Source Sans Pro" panose="020B0503030403020204" pitchFamily="34" charset="0"/>
                <a:ea typeface="Source Sans Pro" panose="020B0503030403020204" pitchFamily="34" charset="0"/>
              </a:rPr>
              <a:t> </a:t>
            </a:r>
            <a:r>
              <a:rPr lang="en-US" altLang="ja-JP" sz="1200" dirty="0">
                <a:effectLst/>
                <a:latin typeface="Source Sans Pro" panose="020B0503030403020204" pitchFamily="34" charset="0"/>
                <a:ea typeface="Source Sans Pro" panose="020B0503030403020204" pitchFamily="34" charset="0"/>
              </a:rPr>
              <a:t>these results, we can confirm some neural correlates of a cross-cultural, positive effect, of touching care on emotional regulation.</a:t>
            </a:r>
          </a:p>
          <a:p>
            <a:pPr marL="0" indent="0" algn="just">
              <a:buFont typeface="Symbol" panose="05050102010706020507" pitchFamily="18" charset="2"/>
              <a:buNone/>
            </a:pPr>
            <a:endParaRPr lang="en-US" altLang="ja-JP" sz="1200" dirty="0">
              <a:effectLst/>
              <a:latin typeface="Source Sans Pro" panose="020B0503030403020204" pitchFamily="34" charset="0"/>
              <a:ea typeface="Source Sans Pro" panose="020B0503030403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DE8A59E-BD03-45F0-9588-8A11B3F28DA3}" type="slidenum">
              <a:rPr kumimoji="1" lang="ja-JP" altLang="en-US" smtClean="0"/>
              <a:t>9</a:t>
            </a:fld>
            <a:endParaRPr kumimoji="1" lang="ja-JP" altLang="en-US"/>
          </a:p>
        </p:txBody>
      </p:sp>
    </p:spTree>
    <p:extLst>
      <p:ext uri="{BB962C8B-B14F-4D97-AF65-F5344CB8AC3E}">
        <p14:creationId xmlns:p14="http://schemas.microsoft.com/office/powerpoint/2010/main" val="3087060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33BF66C-58D9-C01D-D1ED-7FAB86E39CA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8E0FCCC4-60E5-2A20-4025-C0ECD9AC6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3C4E3186-FBF8-60DE-C9B6-2C03F994C2AD}"/>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5" name="フッター プレースホルダー 4">
            <a:extLst>
              <a:ext uri="{FF2B5EF4-FFF2-40B4-BE49-F238E27FC236}">
                <a16:creationId xmlns:a16="http://schemas.microsoft.com/office/drawing/2014/main" xmlns="" id="{C29E78E1-3AAC-B696-A99D-67E63E817A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C0E0194D-6838-D4D7-B03C-C4C93845024A}"/>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234294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16E58C1-5224-015B-E6C9-2D51BAA19CD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8E9B77AA-398F-6D7A-083E-F2A3323DC5A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1BD77843-E701-DF79-41D5-3C3DCF661D4B}"/>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5" name="フッター プレースホルダー 4">
            <a:extLst>
              <a:ext uri="{FF2B5EF4-FFF2-40B4-BE49-F238E27FC236}">
                <a16:creationId xmlns:a16="http://schemas.microsoft.com/office/drawing/2014/main" xmlns="" id="{E77E0F69-4100-AF49-D8D8-5167A33ABE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CA96DF01-D56C-2970-78A4-4A085FFCDF52}"/>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231351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B00A63B8-AB5A-F0DC-0E5F-A8FCB56AE26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44496D61-A7C1-EF1E-C923-1D944AB7D00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320F3F2E-49B4-EAF7-55A4-D5B3085BF72E}"/>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5" name="フッター プレースホルダー 4">
            <a:extLst>
              <a:ext uri="{FF2B5EF4-FFF2-40B4-BE49-F238E27FC236}">
                <a16:creationId xmlns:a16="http://schemas.microsoft.com/office/drawing/2014/main" xmlns="" id="{B2CF2086-89C3-BDF3-0C0A-9090395D5F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586C1F4C-0567-ED01-EBBF-5BFBB21B1BBB}"/>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262685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D0F4530-E2B3-C38D-DEE7-C29C9D2F7A9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6D5F89B0-571B-2ABD-276D-7E94E1D81E3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526A0FFC-C285-D7F9-742C-F99BFEAA1C31}"/>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5" name="フッター プレースホルダー 4">
            <a:extLst>
              <a:ext uri="{FF2B5EF4-FFF2-40B4-BE49-F238E27FC236}">
                <a16:creationId xmlns:a16="http://schemas.microsoft.com/office/drawing/2014/main" xmlns="" id="{34D28565-2769-AA84-8DAE-DBFCD68255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FAC2D83C-3AF1-69A8-0F66-2FF7331E11C0}"/>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90331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71E39F-0C8E-2E90-80C5-5F6D3663FAE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5EE088AA-DBE6-B302-7666-CC98971DB3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88675EE2-4432-EF66-FA71-5A9C93AE3F01}"/>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5" name="フッター プレースホルダー 4">
            <a:extLst>
              <a:ext uri="{FF2B5EF4-FFF2-40B4-BE49-F238E27FC236}">
                <a16:creationId xmlns:a16="http://schemas.microsoft.com/office/drawing/2014/main" xmlns="" id="{9E14BCC8-5C67-A2A8-75A1-2175F0271A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907931EA-376B-7D80-3D43-61D82014CF72}"/>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283464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5612F98-ACFF-F5F3-1EE3-5C3BAB4BC50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EF9A40F-893D-C428-BFCA-924AE337119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CBD86F63-E003-0176-52B6-7740481B3AC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58E0D15B-190C-EA28-DF06-E1A091D70DED}"/>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6" name="フッター プレースホルダー 5">
            <a:extLst>
              <a:ext uri="{FF2B5EF4-FFF2-40B4-BE49-F238E27FC236}">
                <a16:creationId xmlns:a16="http://schemas.microsoft.com/office/drawing/2014/main" xmlns="" id="{5BBBB5BE-22D7-5522-B76A-6006D6F56D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978B9CC1-B4BE-51E2-578D-91F94CB1180B}"/>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36126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C75C89B-0832-1EE5-0079-8472037904D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F507C978-E158-8B59-1194-673BC62AD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E5015D9B-CE2B-D5A6-591E-594C476C773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C36EEC91-F3AA-04C0-447E-09F95D4827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A25D8DF0-24B9-3B1D-029C-ECED5E0BCD5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04550931-A174-E280-907E-EE85FCCDCED1}"/>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8" name="フッター プレースホルダー 7">
            <a:extLst>
              <a:ext uri="{FF2B5EF4-FFF2-40B4-BE49-F238E27FC236}">
                <a16:creationId xmlns:a16="http://schemas.microsoft.com/office/drawing/2014/main" xmlns="" id="{63E74D26-7165-21C1-7068-3C87A866E6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8E111B4F-3611-4387-8DCC-CE4A52A1DEB6}"/>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332022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EC2A0C9-9860-31A9-8B77-3E45BEB1B2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2F8C2E05-4FAC-29BA-1E19-5BCF298D2B1D}"/>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4" name="フッター プレースホルダー 3">
            <a:extLst>
              <a:ext uri="{FF2B5EF4-FFF2-40B4-BE49-F238E27FC236}">
                <a16:creationId xmlns:a16="http://schemas.microsoft.com/office/drawing/2014/main" xmlns="" id="{B67672B7-D9B0-633B-4290-883C69445BC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6DBAB506-DB2F-1D0E-3FFA-3E460009D975}"/>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140031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A8F4D05C-B377-8B08-B02B-DB43192A316D}"/>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3" name="フッター プレースホルダー 2">
            <a:extLst>
              <a:ext uri="{FF2B5EF4-FFF2-40B4-BE49-F238E27FC236}">
                <a16:creationId xmlns:a16="http://schemas.microsoft.com/office/drawing/2014/main" xmlns="" id="{7E91D2F2-E79B-4B8A-5F7C-B7514C31C6B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7A2D69C8-5D71-625F-29BD-C7A22131CAAA}"/>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258489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B34C720-C66A-868B-B32D-5C7D0878472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4D205AE6-3018-64BF-F129-156F51510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F252532A-A4F9-1E1D-C524-DFCE38154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995A1DF1-AAEC-735F-18FF-504138845003}"/>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6" name="フッター プレースホルダー 5">
            <a:extLst>
              <a:ext uri="{FF2B5EF4-FFF2-40B4-BE49-F238E27FC236}">
                <a16:creationId xmlns:a16="http://schemas.microsoft.com/office/drawing/2014/main" xmlns="" id="{01E38264-E518-1F6A-6487-00C0E444A0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6A5964FA-2370-DD18-C7A5-B75555F27A1D}"/>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56890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25DF7F6-C474-0E04-599C-79665334CA3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E03EF721-DC24-FD2F-F762-558E1F63C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xmlns="" id="{238C3EB7-2AC5-3AE9-4CE7-0ADB39F94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8DCD0148-0613-700F-6076-59EF8E446271}"/>
              </a:ext>
            </a:extLst>
          </p:cNvPr>
          <p:cNvSpPr>
            <a:spLocks noGrp="1"/>
          </p:cNvSpPr>
          <p:nvPr>
            <p:ph type="dt" sz="half" idx="10"/>
          </p:nvPr>
        </p:nvSpPr>
        <p:spPr/>
        <p:txBody>
          <a:bodyPr/>
          <a:lstStyle/>
          <a:p>
            <a:fld id="{6A6AC3C0-076F-4B8F-AB30-AEEE4B011E6A}" type="datetimeFigureOut">
              <a:rPr kumimoji="1" lang="ja-JP" altLang="en-US" smtClean="0"/>
              <a:t>2023/11/21</a:t>
            </a:fld>
            <a:endParaRPr kumimoji="1" lang="ja-JP" altLang="en-US"/>
          </a:p>
        </p:txBody>
      </p:sp>
      <p:sp>
        <p:nvSpPr>
          <p:cNvPr id="6" name="フッター プレースホルダー 5">
            <a:extLst>
              <a:ext uri="{FF2B5EF4-FFF2-40B4-BE49-F238E27FC236}">
                <a16:creationId xmlns:a16="http://schemas.microsoft.com/office/drawing/2014/main" xmlns="" id="{5DC6EFBC-41C4-69F1-4A3B-C1B3AEC6ABC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3B3AC86F-2D5F-178B-395B-6450DE151D90}"/>
              </a:ext>
            </a:extLst>
          </p:cNvPr>
          <p:cNvSpPr>
            <a:spLocks noGrp="1"/>
          </p:cNvSpPr>
          <p:nvPr>
            <p:ph type="sldNum" sz="quarter" idx="12"/>
          </p:nvPr>
        </p:nvSpPr>
        <p:spPr/>
        <p:txBody>
          <a:body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305427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xmlns="" id="{01A9F991-2208-5A11-BD44-265381930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BC90D044-FCB2-1E73-BF37-29E5584FE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E3442317-0559-202A-536F-D0C9CD892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AC3C0-076F-4B8F-AB30-AEEE4B011E6A}" type="datetimeFigureOut">
              <a:rPr kumimoji="1" lang="ja-JP" altLang="en-US" smtClean="0"/>
              <a:t>2023/11/21</a:t>
            </a:fld>
            <a:endParaRPr kumimoji="1" lang="ja-JP" altLang="en-US"/>
          </a:p>
        </p:txBody>
      </p:sp>
      <p:sp>
        <p:nvSpPr>
          <p:cNvPr id="5" name="フッター プレースホルダー 4">
            <a:extLst>
              <a:ext uri="{FF2B5EF4-FFF2-40B4-BE49-F238E27FC236}">
                <a16:creationId xmlns:a16="http://schemas.microsoft.com/office/drawing/2014/main" xmlns="" id="{43E74422-C291-7BFB-20AE-962028A87A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20B57BCE-6992-A9F8-B065-0F75E2E6F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E9251-BA7B-41F2-9334-DD18F5331BD6}" type="slidenum">
              <a:rPr kumimoji="1" lang="ja-JP" altLang="en-US" smtClean="0"/>
              <a:t>‹#›</a:t>
            </a:fld>
            <a:endParaRPr kumimoji="1" lang="ja-JP" altLang="en-US"/>
          </a:p>
        </p:txBody>
      </p:sp>
    </p:spTree>
    <p:extLst>
      <p:ext uri="{BB962C8B-B14F-4D97-AF65-F5344CB8AC3E}">
        <p14:creationId xmlns:p14="http://schemas.microsoft.com/office/powerpoint/2010/main" val="118540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9vgBDiDpLmU" TargetMode="External"/><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hyperlink" Target="https://www.youtube.com/watch?v=injtBhJCNdA"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B5A00ED-AD54-1228-10FB-28EF4DDBD3EE}"/>
              </a:ext>
            </a:extLst>
          </p:cNvPr>
          <p:cNvSpPr>
            <a:spLocks noGrp="1"/>
          </p:cNvSpPr>
          <p:nvPr>
            <p:ph type="ctrTitle"/>
          </p:nvPr>
        </p:nvSpPr>
        <p:spPr/>
        <p:txBody>
          <a:bodyPr>
            <a:normAutofit/>
          </a:bodyPr>
          <a:lstStyle/>
          <a:p>
            <a:r>
              <a:rPr lang="en-US" altLang="ja-JP" sz="4400" b="1" dirty="0">
                <a:effectLst/>
                <a:ea typeface="ＭＳ 明朝" panose="02020609040205080304" pitchFamily="17" charset="-128"/>
              </a:rPr>
              <a:t>Effect of Touching Care on Fear </a:t>
            </a:r>
            <a:br>
              <a:rPr lang="en-US" altLang="ja-JP" sz="4400" b="1" dirty="0">
                <a:effectLst/>
                <a:ea typeface="ＭＳ 明朝" panose="02020609040205080304" pitchFamily="17" charset="-128"/>
              </a:rPr>
            </a:br>
            <a:r>
              <a:rPr lang="en-US" altLang="ja-JP" sz="4400" b="1" dirty="0">
                <a:effectLst/>
                <a:ea typeface="ＭＳ 明朝" panose="02020609040205080304" pitchFamily="17" charset="-128"/>
              </a:rPr>
              <a:t>in French and Japanese Subjects</a:t>
            </a:r>
            <a:r>
              <a:rPr lang="ja-JP" altLang="ja-JP" sz="4400" dirty="0">
                <a:effectLst/>
                <a:ea typeface="ＭＳ 明朝" panose="02020609040205080304" pitchFamily="17" charset="-128"/>
              </a:rPr>
              <a:t/>
            </a:r>
            <a:br>
              <a:rPr lang="ja-JP" altLang="ja-JP" sz="4400" dirty="0">
                <a:effectLst/>
                <a:ea typeface="ＭＳ 明朝" panose="02020609040205080304" pitchFamily="17" charset="-128"/>
              </a:rPr>
            </a:br>
            <a:endParaRPr kumimoji="1" lang="ja-JP" altLang="en-US" sz="4400" dirty="0"/>
          </a:p>
        </p:txBody>
      </p:sp>
      <p:sp>
        <p:nvSpPr>
          <p:cNvPr id="3" name="字幕 2">
            <a:extLst>
              <a:ext uri="{FF2B5EF4-FFF2-40B4-BE49-F238E27FC236}">
                <a16:creationId xmlns:a16="http://schemas.microsoft.com/office/drawing/2014/main" xmlns="" id="{050911F2-92DC-CE11-07ED-70C232329145}"/>
              </a:ext>
            </a:extLst>
          </p:cNvPr>
          <p:cNvSpPr>
            <a:spLocks noGrp="1"/>
          </p:cNvSpPr>
          <p:nvPr>
            <p:ph type="subTitle" idx="1"/>
          </p:nvPr>
        </p:nvSpPr>
        <p:spPr>
          <a:xfrm>
            <a:off x="1524000" y="3602038"/>
            <a:ext cx="9144000" cy="875071"/>
          </a:xfrm>
        </p:spPr>
        <p:txBody>
          <a:bodyPr/>
          <a:lstStyle/>
          <a:p>
            <a:r>
              <a:rPr lang="fr-FR" altLang="ja-JP" sz="1800" dirty="0">
                <a:effectLst/>
                <a:latin typeface="Times New Roman" panose="02020603050405020304" pitchFamily="18" charset="0"/>
                <a:ea typeface="SimSun" panose="02010600030101010101" pitchFamily="2" charset="-122"/>
              </a:rPr>
              <a:t>François-Benoît Vialatte</a:t>
            </a:r>
            <a:r>
              <a:rPr lang="en-US" altLang="ja-JP" sz="1800" baseline="30000" dirty="0">
                <a:effectLst/>
                <a:latin typeface="Times New Roman" panose="02020603050405020304" pitchFamily="18" charset="0"/>
                <a:ea typeface="SimSun" panose="02010600030101010101" pitchFamily="2" charset="-122"/>
              </a:rPr>
              <a:t> 1)</a:t>
            </a:r>
            <a:r>
              <a:rPr lang="fr-FR" altLang="ja-JP" sz="1800" dirty="0">
                <a:effectLst/>
                <a:latin typeface="Times New Roman" panose="02020603050405020304" pitchFamily="18" charset="0"/>
                <a:ea typeface="SimSun" panose="02010600030101010101" pitchFamily="2" charset="-122"/>
              </a:rPr>
              <a:t>, </a:t>
            </a:r>
            <a:r>
              <a:rPr lang="en-US" altLang="ja-JP" sz="1800" dirty="0">
                <a:effectLst/>
                <a:latin typeface="Times New Roman" panose="02020603050405020304" pitchFamily="18" charset="0"/>
                <a:ea typeface="SimSun" panose="02010600030101010101" pitchFamily="2" charset="-122"/>
                <a:cs typeface="Times New Roman" panose="02020603050405020304" pitchFamily="18" charset="0"/>
              </a:rPr>
              <a:t>Tsubasa Tokunaga</a:t>
            </a:r>
            <a:r>
              <a:rPr lang="fr-FR" altLang="ja-JP" sz="1800" baseline="30000" dirty="0">
                <a:effectLst/>
                <a:latin typeface="Times New Roman" panose="02020603050405020304" pitchFamily="18" charset="0"/>
                <a:ea typeface="SimSun" panose="02010600030101010101" pitchFamily="2" charset="-122"/>
              </a:rPr>
              <a:t> 2)</a:t>
            </a:r>
            <a:r>
              <a:rPr lang="en-US" altLang="ja-JP" sz="1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altLang="ja-JP" sz="1800" dirty="0">
                <a:effectLst/>
                <a:latin typeface="Times New Roman" panose="02020603050405020304" pitchFamily="18" charset="0"/>
                <a:ea typeface="游明朝" panose="02020400000000000000" pitchFamily="18" charset="-128"/>
              </a:rPr>
              <a:t>Yoshikazu </a:t>
            </a:r>
            <a:r>
              <a:rPr lang="en-US" altLang="ja-JP" sz="1800" dirty="0" err="1">
                <a:effectLst/>
                <a:latin typeface="Times New Roman" panose="02020603050405020304" pitchFamily="18" charset="0"/>
                <a:ea typeface="游明朝" panose="02020400000000000000" pitchFamily="18" charset="-128"/>
              </a:rPr>
              <a:t>Washizawa</a:t>
            </a:r>
            <a:r>
              <a:rPr lang="fr-FR" altLang="ja-JP" sz="1800" baseline="30000" dirty="0">
                <a:effectLst/>
                <a:latin typeface="Times New Roman" panose="02020603050405020304" pitchFamily="18" charset="0"/>
                <a:ea typeface="SimSun" panose="02010600030101010101" pitchFamily="2" charset="-122"/>
              </a:rPr>
              <a:t> 2)</a:t>
            </a:r>
            <a:r>
              <a:rPr lang="en-US" altLang="ja-JP" sz="1800" dirty="0">
                <a:effectLst/>
                <a:latin typeface="Times New Roman" panose="02020603050405020304" pitchFamily="18" charset="0"/>
                <a:ea typeface="游明朝" panose="02020400000000000000" pitchFamily="18" charset="-128"/>
              </a:rPr>
              <a:t>,</a:t>
            </a:r>
            <a:r>
              <a:rPr lang="en-US" altLang="ja-JP" sz="1800" baseline="30000" dirty="0">
                <a:effectLst/>
                <a:latin typeface="Times New Roman" panose="02020603050405020304" pitchFamily="18" charset="0"/>
                <a:ea typeface="SimSun" panose="02010600030101010101" pitchFamily="2" charset="-122"/>
              </a:rPr>
              <a:t> </a:t>
            </a:r>
            <a:r>
              <a:rPr lang="fr-FR" altLang="ja-JP" sz="1800" dirty="0">
                <a:effectLst/>
                <a:latin typeface="Times New Roman" panose="02020603050405020304" pitchFamily="18" charset="0"/>
                <a:ea typeface="游明朝" panose="02020400000000000000" pitchFamily="18" charset="-128"/>
              </a:rPr>
              <a:t>Kazuko Hiyoshi</a:t>
            </a:r>
            <a:r>
              <a:rPr lang="en-US" altLang="ja-JP" sz="1800" baseline="30000" dirty="0">
                <a:effectLst/>
                <a:latin typeface="Times New Roman" panose="02020603050405020304" pitchFamily="18" charset="0"/>
                <a:ea typeface="SimSun" panose="02010600030101010101" pitchFamily="2" charset="-122"/>
              </a:rPr>
              <a:t> 3)</a:t>
            </a:r>
            <a:r>
              <a:rPr lang="en-US" altLang="ja-JP" sz="1800" dirty="0">
                <a:effectLst/>
                <a:latin typeface="Times New Roman" panose="02020603050405020304" pitchFamily="18" charset="0"/>
                <a:ea typeface="游明朝" panose="02020400000000000000" pitchFamily="18" charset="-128"/>
              </a:rPr>
              <a:t> </a:t>
            </a:r>
            <a:endParaRPr lang="ja-JP" altLang="ja-JP" sz="1800" dirty="0">
              <a:effectLst/>
              <a:latin typeface="Times New Roman" panose="02020603050405020304" pitchFamily="18" charset="0"/>
              <a:ea typeface="SimSun" panose="02010600030101010101" pitchFamily="2" charset="-122"/>
            </a:endParaRPr>
          </a:p>
          <a:p>
            <a:pPr algn="l"/>
            <a:r>
              <a:rPr lang="en-US" altLang="ja-JP" sz="1600" baseline="30000" dirty="0">
                <a:effectLst/>
                <a:latin typeface="Times New Roman" panose="02020603050405020304" pitchFamily="18" charset="0"/>
                <a:ea typeface="SimSun" panose="02010600030101010101" pitchFamily="2" charset="-122"/>
              </a:rPr>
              <a:t>1)</a:t>
            </a:r>
            <a:r>
              <a:rPr lang="fr-FR" altLang="ja-JP" sz="1600" baseline="30000" dirty="0">
                <a:effectLst/>
                <a:latin typeface="Times New Roman" panose="02020603050405020304" pitchFamily="18" charset="0"/>
                <a:ea typeface="SimSun" panose="02010600030101010101" pitchFamily="2" charset="-122"/>
              </a:rPr>
              <a:t> </a:t>
            </a:r>
            <a:r>
              <a:rPr lang="fr-FR" altLang="ja-JP" sz="1800" dirty="0">
                <a:effectLst/>
                <a:latin typeface="Times New Roman" panose="02020603050405020304" pitchFamily="18" charset="0"/>
                <a:ea typeface="SimSun" panose="02010600030101010101" pitchFamily="2" charset="-122"/>
              </a:rPr>
              <a:t>Institut Pi-Psy, </a:t>
            </a:r>
            <a:r>
              <a:rPr lang="fr-FR" altLang="ja-JP" sz="1800" baseline="30000" dirty="0">
                <a:effectLst/>
                <a:latin typeface="Times New Roman" panose="02020603050405020304" pitchFamily="18" charset="0"/>
                <a:ea typeface="SimSun" panose="02010600030101010101" pitchFamily="2" charset="-122"/>
              </a:rPr>
              <a:t>2)</a:t>
            </a:r>
            <a:r>
              <a:rPr lang="en-US" altLang="ja-JP" sz="1800" baseline="30000" dirty="0">
                <a:effectLst/>
                <a:latin typeface="Times New Roman" panose="02020603050405020304" pitchFamily="18" charset="0"/>
                <a:ea typeface="SimSun" panose="02010600030101010101" pitchFamily="2" charset="-122"/>
              </a:rPr>
              <a:t> </a:t>
            </a:r>
            <a:r>
              <a:rPr lang="en-US" altLang="ja-JP" sz="1800" dirty="0">
                <a:effectLst/>
                <a:latin typeface="Times New Roman" panose="02020603050405020304" pitchFamily="18" charset="0"/>
                <a:ea typeface="SimSun" panose="02010600030101010101" pitchFamily="2" charset="-122"/>
              </a:rPr>
              <a:t>The University of Electro-Communications, </a:t>
            </a:r>
            <a:r>
              <a:rPr lang="en-US" altLang="ja-JP" sz="1800" baseline="30000" dirty="0">
                <a:effectLst/>
                <a:latin typeface="Times New Roman" panose="02020603050405020304" pitchFamily="18" charset="0"/>
                <a:ea typeface="SimSun" panose="02010600030101010101" pitchFamily="2" charset="-122"/>
              </a:rPr>
              <a:t>3)</a:t>
            </a:r>
            <a:r>
              <a:rPr lang="fr-FR" altLang="ja-JP" sz="1800" baseline="30000" dirty="0">
                <a:effectLst/>
                <a:latin typeface="Times New Roman" panose="02020603050405020304" pitchFamily="18" charset="0"/>
                <a:ea typeface="游明朝" panose="02020400000000000000" pitchFamily="18" charset="-128"/>
              </a:rPr>
              <a:t> </a:t>
            </a:r>
            <a:r>
              <a:rPr lang="fr-FR" altLang="ja-JP" sz="1800" dirty="0">
                <a:effectLst/>
                <a:latin typeface="Times New Roman" panose="02020603050405020304" pitchFamily="18" charset="0"/>
                <a:ea typeface="游明朝" panose="02020400000000000000" pitchFamily="18" charset="-128"/>
              </a:rPr>
              <a:t>Taisei Gakuin University</a:t>
            </a:r>
            <a:endParaRPr lang="ja-JP" altLang="ja-JP" sz="1800" dirty="0">
              <a:effectLst/>
              <a:latin typeface="Times New Roman" panose="02020603050405020304" pitchFamily="18" charset="0"/>
              <a:ea typeface="SimSun" panose="02010600030101010101" pitchFamily="2" charset="-122"/>
            </a:endParaRPr>
          </a:p>
          <a:p>
            <a:endParaRPr lang="ja-JP" altLang="ja-JP" sz="1800" dirty="0">
              <a:effectLst/>
              <a:latin typeface="Times New Roman" panose="02020603050405020304" pitchFamily="18" charset="0"/>
              <a:ea typeface="SimSun" panose="02010600030101010101" pitchFamily="2" charset="-122"/>
            </a:endParaRPr>
          </a:p>
          <a:p>
            <a:endParaRPr lang="ja-JP" altLang="ja-JP" sz="1800" dirty="0">
              <a:effectLst/>
              <a:latin typeface="Times New Roman" panose="02020603050405020304" pitchFamily="18" charset="0"/>
              <a:ea typeface="SimSun" panose="02010600030101010101" pitchFamily="2" charset="-122"/>
            </a:endParaRPr>
          </a:p>
          <a:p>
            <a:endParaRPr lang="ja-JP" altLang="ja-JP"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ja-JP" altLang="ja-JP" sz="1800" dirty="0">
              <a:effectLst/>
              <a:latin typeface="Times New Roman" panose="02020603050405020304" pitchFamily="18" charset="0"/>
              <a:ea typeface="SimSun" panose="02010600030101010101" pitchFamily="2" charset="-122"/>
            </a:endParaRPr>
          </a:p>
          <a:p>
            <a:endParaRPr kumimoji="1" lang="ja-JP" altLang="en-US" dirty="0"/>
          </a:p>
        </p:txBody>
      </p:sp>
      <p:pic>
        <p:nvPicPr>
          <p:cNvPr id="9" name="オーディオ 8">
            <a:hlinkClick r:id="" action="ppaction://media"/>
            <a:extLst>
              <a:ext uri="{FF2B5EF4-FFF2-40B4-BE49-F238E27FC236}">
                <a16:creationId xmlns:a16="http://schemas.microsoft.com/office/drawing/2014/main" xmlns="" id="{9CFE9402-F9A1-421E-8FE9-80F9CA44BC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6009187"/>
      </p:ext>
    </p:extLst>
  </p:cSld>
  <p:clrMapOvr>
    <a:masterClrMapping/>
  </p:clrMapOvr>
  <mc:AlternateContent xmlns:mc="http://schemas.openxmlformats.org/markup-compatibility/2006" xmlns:p14="http://schemas.microsoft.com/office/powerpoint/2010/main">
    <mc:Choice Requires="p14">
      <p:transition spd="slow" p14:dur="2000" advTm="18700"/>
    </mc:Choice>
    <mc:Fallback xmlns="">
      <p:transition spd="slow" advTm="1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237C54-1C9B-59B6-DD4A-0906C0381E4A}"/>
              </a:ext>
            </a:extLst>
          </p:cNvPr>
          <p:cNvSpPr>
            <a:spLocks noGrp="1"/>
          </p:cNvSpPr>
          <p:nvPr>
            <p:ph type="title"/>
          </p:nvPr>
        </p:nvSpPr>
        <p:spPr/>
        <p:txBody>
          <a:bodyPr/>
          <a:lstStyle/>
          <a:p>
            <a:r>
              <a:rPr kumimoji="1" lang="en-US" altLang="ja-JP" dirty="0"/>
              <a:t>Discussion</a:t>
            </a:r>
            <a:r>
              <a:rPr kumimoji="1" lang="ja-JP" altLang="en-US" dirty="0"/>
              <a:t>　</a:t>
            </a:r>
          </a:p>
        </p:txBody>
      </p:sp>
      <p:sp>
        <p:nvSpPr>
          <p:cNvPr id="3" name="コンテンツ プレースホルダー 2">
            <a:extLst>
              <a:ext uri="{FF2B5EF4-FFF2-40B4-BE49-F238E27FC236}">
                <a16:creationId xmlns:a16="http://schemas.microsoft.com/office/drawing/2014/main" xmlns="" id="{4FBE041E-5807-009B-85F8-625FAE851EAA}"/>
              </a:ext>
            </a:extLst>
          </p:cNvPr>
          <p:cNvSpPr>
            <a:spLocks noGrp="1"/>
          </p:cNvSpPr>
          <p:nvPr>
            <p:ph idx="1"/>
          </p:nvPr>
        </p:nvSpPr>
        <p:spPr>
          <a:xfrm>
            <a:off x="4699986" y="1554856"/>
            <a:ext cx="7231602" cy="4588492"/>
          </a:xfrm>
        </p:spPr>
        <p:txBody>
          <a:bodyPr>
            <a:normAutofit/>
          </a:bodyPr>
          <a:lstStyle/>
          <a:p>
            <a:pPr marL="0" indent="0" algn="just">
              <a:buNone/>
            </a:pPr>
            <a:r>
              <a:rPr lang="en-US" sz="2000" dirty="0">
                <a:effectLst/>
                <a:latin typeface="Source Sans Pro" panose="020B0503030403020204" pitchFamily="34" charset="0"/>
                <a:ea typeface="Source Sans Pro" panose="020B0503030403020204" pitchFamily="34" charset="0"/>
              </a:rPr>
              <a:t>Between the two populations :</a:t>
            </a:r>
            <a:endParaRPr lang="fr-FR" sz="2000" dirty="0">
              <a:effectLst/>
              <a:latin typeface="Source Sans Pro" panose="020B0503030403020204" pitchFamily="34" charset="0"/>
              <a:ea typeface="Source Sans Pro" panose="020B0503030403020204" pitchFamily="34" charset="0"/>
            </a:endParaRPr>
          </a:p>
          <a:p>
            <a:pPr marL="342900" lvl="0" indent="-342900" algn="just">
              <a:buFont typeface="Symbol" panose="05050102010706020507" pitchFamily="18" charset="2"/>
              <a:buChar char=""/>
            </a:pPr>
            <a:r>
              <a:rPr lang="en-US" sz="2000" dirty="0">
                <a:effectLst/>
                <a:latin typeface="Source Sans Pro" panose="020B0503030403020204" pitchFamily="34" charset="0"/>
                <a:ea typeface="Source Sans Pro" panose="020B0503030403020204" pitchFamily="34" charset="0"/>
              </a:rPr>
              <a:t>Japanese population: no significant difference when comparing touch vs. non touch cognition. </a:t>
            </a:r>
          </a:p>
          <a:p>
            <a:pPr marL="342900" lvl="0" indent="-342900" algn="just">
              <a:buFont typeface="Symbol" panose="05050102010706020507" pitchFamily="18" charset="2"/>
              <a:buChar char=""/>
            </a:pPr>
            <a:r>
              <a:rPr lang="en-US" sz="2000" dirty="0">
                <a:effectLst/>
                <a:latin typeface="Source Sans Pro" panose="020B0503030403020204" pitchFamily="34" charset="0"/>
                <a:ea typeface="Source Sans Pro" panose="020B0503030403020204" pitchFamily="34" charset="0"/>
              </a:rPr>
              <a:t>French population : several areas presented significant changes between those conditions.</a:t>
            </a:r>
            <a:endParaRPr lang="fr-FR" sz="2000" dirty="0">
              <a:effectLst/>
              <a:latin typeface="Source Sans Pro" panose="020B0503030403020204" pitchFamily="34" charset="0"/>
              <a:ea typeface="Source Sans Pro" panose="020B0503030403020204" pitchFamily="34" charset="0"/>
            </a:endParaRPr>
          </a:p>
          <a:p>
            <a:pPr marL="342900" lvl="0" indent="-342900" algn="just">
              <a:buFont typeface="Symbol" panose="05050102010706020507" pitchFamily="18" charset="2"/>
              <a:buChar char=""/>
            </a:pPr>
            <a:r>
              <a:rPr lang="en-US" sz="2000" dirty="0">
                <a:effectLst/>
                <a:latin typeface="Source Sans Pro" panose="020B0503030403020204" pitchFamily="34" charset="0"/>
                <a:ea typeface="Source Sans Pro" panose="020B0503030403020204" pitchFamily="34" charset="0"/>
              </a:rPr>
              <a:t>French population only : parietal α activity (correlate of relaxed states) anti-correlated with subjective reports of fear. </a:t>
            </a:r>
          </a:p>
          <a:p>
            <a:pPr marL="0" lvl="0" indent="0" algn="just">
              <a:buNone/>
            </a:pPr>
            <a:endParaRPr lang="en-US" sz="2000" dirty="0">
              <a:effectLst/>
              <a:latin typeface="Source Sans Pro" panose="020B0503030403020204" pitchFamily="34" charset="0"/>
              <a:ea typeface="Source Sans Pro" panose="020B0503030403020204" pitchFamily="34" charset="0"/>
            </a:endParaRPr>
          </a:p>
          <a:p>
            <a:pPr marL="0" lvl="0" indent="0" algn="just">
              <a:buNone/>
            </a:pPr>
            <a:r>
              <a:rPr lang="en-US" sz="2000" dirty="0">
                <a:effectLst/>
                <a:latin typeface="Source Sans Pro" panose="020B0503030403020204" pitchFamily="34" charset="0"/>
                <a:ea typeface="Source Sans Pro" panose="020B0503030403020204" pitchFamily="34" charset="0"/>
              </a:rPr>
              <a:t>Cultural specificities in emotional regulation strategies ?</a:t>
            </a:r>
          </a:p>
          <a:p>
            <a:pPr marL="0" lvl="0" indent="0" algn="just">
              <a:buNone/>
            </a:pPr>
            <a:endParaRPr lang="en-US" sz="2000" dirty="0">
              <a:effectLst/>
              <a:latin typeface="Source Sans Pro" panose="020B0503030403020204" pitchFamily="34" charset="0"/>
              <a:ea typeface="Source Sans Pro" panose="020B0503030403020204" pitchFamily="34" charset="0"/>
            </a:endParaRPr>
          </a:p>
          <a:p>
            <a:pPr marL="0" indent="0" algn="just">
              <a:buNone/>
            </a:pPr>
            <a:r>
              <a:rPr lang="en-US" sz="2000" dirty="0">
                <a:effectLst/>
                <a:latin typeface="Source Sans Pro" panose="020B0503030403020204" pitchFamily="34" charset="0"/>
                <a:ea typeface="Source Sans Pro" panose="020B0503030403020204" pitchFamily="34" charset="0"/>
              </a:rPr>
              <a:t>Note : experimental bias might have affected these results.</a:t>
            </a:r>
            <a:endParaRPr lang="fr-FR" sz="2000" dirty="0">
              <a:effectLst/>
              <a:latin typeface="Source Sans Pro" panose="020B0503030403020204" pitchFamily="34" charset="0"/>
              <a:ea typeface="Source Sans Pro" panose="020B0503030403020204" pitchFamily="34" charset="0"/>
            </a:endParaRPr>
          </a:p>
        </p:txBody>
      </p:sp>
      <p:pic>
        <p:nvPicPr>
          <p:cNvPr id="6146" name="Picture 2" descr="Échelle, Question, Importance, Équilibre">
            <a:extLst>
              <a:ext uri="{FF2B5EF4-FFF2-40B4-BE49-F238E27FC236}">
                <a16:creationId xmlns:a16="http://schemas.microsoft.com/office/drawing/2014/main" xmlns="" id="{8B50B3EB-8174-C89B-7B47-E47B8A1A1E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73" r="20437"/>
          <a:stretch/>
        </p:blipFill>
        <p:spPr bwMode="auto">
          <a:xfrm>
            <a:off x="328474" y="2230702"/>
            <a:ext cx="4083729" cy="3390900"/>
          </a:xfrm>
          <a:prstGeom prst="rect">
            <a:avLst/>
          </a:prstGeom>
          <a:noFill/>
          <a:extLst>
            <a:ext uri="{909E8E84-426E-40DD-AFC4-6F175D3DCCD1}">
              <a14:hiddenFill xmlns:a14="http://schemas.microsoft.com/office/drawing/2010/main">
                <a:solidFill>
                  <a:srgbClr val="FFFFFF"/>
                </a:solidFill>
              </a14:hiddenFill>
            </a:ext>
          </a:extLst>
        </p:spPr>
      </p:pic>
      <p:pic>
        <p:nvPicPr>
          <p:cNvPr id="8" name="オーディオ 7">
            <a:hlinkClick r:id="" action="ppaction://media"/>
            <a:extLst>
              <a:ext uri="{FF2B5EF4-FFF2-40B4-BE49-F238E27FC236}">
                <a16:creationId xmlns:a16="http://schemas.microsoft.com/office/drawing/2014/main" xmlns="" id="{2D3F513F-3D86-48E3-B762-0DD98CCAF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1999189"/>
      </p:ext>
    </p:extLst>
  </p:cSld>
  <p:clrMapOvr>
    <a:masterClrMapping/>
  </p:clrMapOvr>
  <mc:AlternateContent xmlns:mc="http://schemas.openxmlformats.org/markup-compatibility/2006" xmlns:p14="http://schemas.microsoft.com/office/powerpoint/2010/main">
    <mc:Choice Requires="p14">
      <p:transition spd="slow" p14:dur="2000" advTm="58534"/>
    </mc:Choice>
    <mc:Fallback xmlns="">
      <p:transition spd="slow" advTm="5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AB42C09-40E5-6490-2DA5-ECF595C61BC0}"/>
              </a:ext>
            </a:extLst>
          </p:cNvPr>
          <p:cNvSpPr>
            <a:spLocks noGrp="1"/>
          </p:cNvSpPr>
          <p:nvPr>
            <p:ph type="title"/>
          </p:nvPr>
        </p:nvSpPr>
        <p:spPr/>
        <p:txBody>
          <a:bodyPr/>
          <a:lstStyle/>
          <a:p>
            <a:r>
              <a:rPr kumimoji="1" lang="en-US" altLang="ja-JP" dirty="0"/>
              <a:t>Introduction</a:t>
            </a:r>
            <a:endParaRPr kumimoji="1" lang="ja-JP" altLang="en-US" dirty="0"/>
          </a:p>
        </p:txBody>
      </p:sp>
      <p:sp>
        <p:nvSpPr>
          <p:cNvPr id="3" name="コンテンツ プレースホルダー 2">
            <a:extLst>
              <a:ext uri="{FF2B5EF4-FFF2-40B4-BE49-F238E27FC236}">
                <a16:creationId xmlns:a16="http://schemas.microsoft.com/office/drawing/2014/main" xmlns="" id="{DBF87710-B2A4-414F-1209-7C24EBFBC225}"/>
              </a:ext>
            </a:extLst>
          </p:cNvPr>
          <p:cNvSpPr>
            <a:spLocks noGrp="1"/>
          </p:cNvSpPr>
          <p:nvPr>
            <p:ph idx="1"/>
          </p:nvPr>
        </p:nvSpPr>
        <p:spPr>
          <a:xfrm>
            <a:off x="242656" y="1771610"/>
            <a:ext cx="6493422" cy="4351338"/>
          </a:xfrm>
        </p:spPr>
        <p:txBody>
          <a:bodyPr>
            <a:normAutofit/>
          </a:bodyPr>
          <a:lstStyle/>
          <a:p>
            <a:pPr indent="0" algn="just">
              <a:buNone/>
            </a:pPr>
            <a:r>
              <a:rPr lang="en-US" altLang="ja-JP" sz="2400" dirty="0">
                <a:effectLst/>
                <a:latin typeface="Times New Roman" panose="02020603050405020304" pitchFamily="18" charset="0"/>
                <a:ea typeface="SimSun" panose="02010600030101010101" pitchFamily="2" charset="-122"/>
              </a:rPr>
              <a:t>Touch plays a key role in interpersonal emotional regulation :</a:t>
            </a:r>
          </a:p>
          <a:p>
            <a:pPr marL="1028700" lvl="1" indent="-342900" algn="just"/>
            <a:r>
              <a:rPr lang="en-US" altLang="ja-JP" sz="2000" dirty="0">
                <a:effectLst/>
                <a:latin typeface="Times New Roman" panose="02020603050405020304" pitchFamily="18" charset="0"/>
                <a:ea typeface="SimSun" panose="02010600030101010101" pitchFamily="2" charset="-122"/>
              </a:rPr>
              <a:t>touch between intimate partners enhances affect and well-being.</a:t>
            </a:r>
          </a:p>
          <a:p>
            <a:pPr marL="1028700" lvl="1" indent="-342900" algn="just"/>
            <a:r>
              <a:rPr lang="en-US" altLang="ja-JP" sz="2000" dirty="0">
                <a:effectLst/>
                <a:latin typeface="Times New Roman" panose="02020603050405020304" pitchFamily="18" charset="0"/>
                <a:ea typeface="SimSun" panose="02010600030101010101" pitchFamily="2" charset="-122"/>
              </a:rPr>
              <a:t>it plays a crucial role in maternal-child bonds, and promotes the child’s ability to self-regulate.</a:t>
            </a:r>
          </a:p>
          <a:p>
            <a:pPr marL="1028700" lvl="1" indent="-342900" algn="just"/>
            <a:r>
              <a:rPr lang="en-US" altLang="ja-JP" sz="2000" dirty="0">
                <a:effectLst/>
                <a:latin typeface="Times New Roman" panose="02020603050405020304" pitchFamily="18" charset="0"/>
                <a:ea typeface="SimSun" panose="02010600030101010101" pitchFamily="2" charset="-122"/>
              </a:rPr>
              <a:t>Comforting touch alleviates distress.</a:t>
            </a:r>
          </a:p>
          <a:p>
            <a:pPr indent="0" algn="just">
              <a:buNone/>
            </a:pPr>
            <a:endParaRPr lang="en-US" altLang="ja-JP" sz="2400" dirty="0">
              <a:effectLst/>
              <a:latin typeface="Times New Roman" panose="02020603050405020304" pitchFamily="18" charset="0"/>
              <a:ea typeface="SimSun" panose="02010600030101010101" pitchFamily="2" charset="-122"/>
            </a:endParaRPr>
          </a:p>
          <a:p>
            <a:pPr indent="0" algn="just">
              <a:buNone/>
            </a:pPr>
            <a:r>
              <a:rPr lang="en-US" altLang="ja-JP" sz="2400" dirty="0">
                <a:effectLst/>
                <a:latin typeface="Times New Roman" panose="02020603050405020304" pitchFamily="18" charset="0"/>
                <a:ea typeface="SimSun" panose="02010600030101010101" pitchFamily="2" charset="-122"/>
              </a:rPr>
              <a:t>Interaction between the observation-execution network and emotion regulation network may contribute to pain reduction during social touch.</a:t>
            </a:r>
            <a:endParaRPr lang="ja-JP" altLang="ja-JP" sz="2400" dirty="0">
              <a:effectLst/>
              <a:latin typeface="Times New Roman" panose="02020603050405020304" pitchFamily="18" charset="0"/>
              <a:ea typeface="SimSun" panose="02010600030101010101" pitchFamily="2" charset="-122"/>
            </a:endParaRPr>
          </a:p>
        </p:txBody>
      </p:sp>
      <p:pic>
        <p:nvPicPr>
          <p:cNvPr id="1026" name="Picture 2" descr="Mains, Vieille, Jeune, Holding">
            <a:extLst>
              <a:ext uri="{FF2B5EF4-FFF2-40B4-BE49-F238E27FC236}">
                <a16:creationId xmlns:a16="http://schemas.microsoft.com/office/drawing/2014/main" xmlns="" id="{E48B5259-E3E1-2443-FB40-6B7D107D3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224" y="2015230"/>
            <a:ext cx="5006120" cy="3864099"/>
          </a:xfrm>
          <a:prstGeom prst="rect">
            <a:avLst/>
          </a:prstGeom>
          <a:noFill/>
          <a:extLst>
            <a:ext uri="{909E8E84-426E-40DD-AFC4-6F175D3DCCD1}">
              <a14:hiddenFill xmlns:a14="http://schemas.microsoft.com/office/drawing/2010/main">
                <a:solidFill>
                  <a:srgbClr val="FFFFFF"/>
                </a:solidFill>
              </a14:hiddenFill>
            </a:ext>
          </a:extLst>
        </p:spPr>
      </p:pic>
      <p:pic>
        <p:nvPicPr>
          <p:cNvPr id="7" name="オーディオ 6">
            <a:hlinkClick r:id="" action="ppaction://media"/>
            <a:extLst>
              <a:ext uri="{FF2B5EF4-FFF2-40B4-BE49-F238E27FC236}">
                <a16:creationId xmlns:a16="http://schemas.microsoft.com/office/drawing/2014/main" xmlns="" id="{31A14B26-B4ED-4A79-909B-629102D05F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7636966"/>
      </p:ext>
    </p:extLst>
  </p:cSld>
  <p:clrMapOvr>
    <a:masterClrMapping/>
  </p:clrMapOvr>
  <mc:AlternateContent xmlns:mc="http://schemas.openxmlformats.org/markup-compatibility/2006" xmlns:p14="http://schemas.microsoft.com/office/powerpoint/2010/main">
    <mc:Choice Requires="p14">
      <p:transition spd="slow" p14:dur="2000" advTm="31123"/>
    </mc:Choice>
    <mc:Fallback xmlns="">
      <p:transition spd="slow" advTm="31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7763D84-4892-ABBA-7156-190A9AA12939}"/>
              </a:ext>
            </a:extLst>
          </p:cNvPr>
          <p:cNvSpPr>
            <a:spLocks noGrp="1"/>
          </p:cNvSpPr>
          <p:nvPr>
            <p:ph type="title"/>
          </p:nvPr>
        </p:nvSpPr>
        <p:spPr/>
        <p:txBody>
          <a:bodyPr/>
          <a:lstStyle/>
          <a:p>
            <a:r>
              <a:rPr kumimoji="1" lang="en-US" altLang="ja-JP" dirty="0"/>
              <a:t>Introduction</a:t>
            </a:r>
            <a:endParaRPr kumimoji="1" lang="ja-JP" altLang="en-US" dirty="0"/>
          </a:p>
        </p:txBody>
      </p:sp>
      <p:sp>
        <p:nvSpPr>
          <p:cNvPr id="3" name="コンテンツ プレースホルダー 2">
            <a:extLst>
              <a:ext uri="{FF2B5EF4-FFF2-40B4-BE49-F238E27FC236}">
                <a16:creationId xmlns:a16="http://schemas.microsoft.com/office/drawing/2014/main" xmlns="" id="{A54CDEBA-55A8-BD0D-B60A-09FB1FFEAA3D}"/>
              </a:ext>
            </a:extLst>
          </p:cNvPr>
          <p:cNvSpPr>
            <a:spLocks noGrp="1"/>
          </p:cNvSpPr>
          <p:nvPr>
            <p:ph idx="1"/>
          </p:nvPr>
        </p:nvSpPr>
        <p:spPr>
          <a:xfrm>
            <a:off x="838200" y="1825625"/>
            <a:ext cx="10515600" cy="4841505"/>
          </a:xfrm>
        </p:spPr>
        <p:txBody>
          <a:bodyPr>
            <a:normAutofit/>
          </a:bodyPr>
          <a:lstStyle/>
          <a:p>
            <a:r>
              <a:rPr lang="en-US" sz="2400" dirty="0">
                <a:effectLst/>
                <a:latin typeface="Times New Roman" panose="02020603050405020304" pitchFamily="18" charset="0"/>
                <a:ea typeface="SimSun" panose="02010600030101010101" pitchFamily="2" charset="-122"/>
              </a:rPr>
              <a:t>Is this effect innate, or the outcome of education and cultural biases? </a:t>
            </a:r>
          </a:p>
          <a:p>
            <a:endParaRPr lang="en-US" sz="2400" dirty="0">
              <a:effectLst/>
              <a:latin typeface="Times New Roman" panose="02020603050405020304" pitchFamily="18" charset="0"/>
              <a:ea typeface="SimSun" panose="02010600030101010101" pitchFamily="2" charset="-122"/>
            </a:endParaRPr>
          </a:p>
          <a:p>
            <a:endParaRPr lang="en-US" sz="2400" dirty="0">
              <a:latin typeface="Times New Roman" panose="02020603050405020304" pitchFamily="18" charset="0"/>
              <a:ea typeface="SimSun" panose="02010600030101010101" pitchFamily="2" charset="-122"/>
            </a:endParaRPr>
          </a:p>
          <a:p>
            <a:endParaRPr lang="en-US" sz="2400" dirty="0">
              <a:effectLst/>
              <a:latin typeface="Times New Roman" panose="02020603050405020304" pitchFamily="18" charset="0"/>
              <a:ea typeface="SimSun" panose="02010600030101010101" pitchFamily="2" charset="-122"/>
            </a:endParaRPr>
          </a:p>
          <a:p>
            <a:endParaRPr lang="en-US" sz="2400" dirty="0">
              <a:effectLst/>
              <a:latin typeface="Times New Roman" panose="02020603050405020304" pitchFamily="18" charset="0"/>
              <a:ea typeface="SimSun" panose="02010600030101010101" pitchFamily="2" charset="-122"/>
            </a:endParaRPr>
          </a:p>
          <a:p>
            <a:endParaRPr lang="en-US" sz="2400" dirty="0">
              <a:effectLst/>
              <a:latin typeface="Times New Roman" panose="02020603050405020304" pitchFamily="18" charset="0"/>
              <a:ea typeface="SimSun" panose="02010600030101010101" pitchFamily="2" charset="-122"/>
            </a:endParaRPr>
          </a:p>
          <a:p>
            <a:endParaRPr lang="en-US" sz="2400" dirty="0">
              <a:effectLst/>
              <a:latin typeface="Times New Roman" panose="02020603050405020304" pitchFamily="18" charset="0"/>
              <a:ea typeface="SimSun" panose="02010600030101010101" pitchFamily="2" charset="-122"/>
            </a:endParaRPr>
          </a:p>
          <a:p>
            <a:endParaRPr lang="en-US" sz="2400" dirty="0">
              <a:effectLst/>
              <a:latin typeface="Times New Roman" panose="02020603050405020304" pitchFamily="18" charset="0"/>
              <a:ea typeface="SimSun" panose="02010600030101010101" pitchFamily="2" charset="-122"/>
            </a:endParaRPr>
          </a:p>
          <a:p>
            <a:r>
              <a:rPr lang="en-US" sz="2400" dirty="0">
                <a:effectLst/>
                <a:latin typeface="Times New Roman" panose="02020603050405020304" pitchFamily="18" charset="0"/>
                <a:ea typeface="SimSun" panose="02010600030101010101" pitchFamily="2" charset="-122"/>
              </a:rPr>
              <a:t>In order to answer this question, we compared the regulation of emotions between people living in Japan and those living in France (to identify the common points and the differences).</a:t>
            </a:r>
            <a:endParaRPr kumimoji="1" lang="ja-JP" altLang="en-US" sz="3600" dirty="0"/>
          </a:p>
        </p:txBody>
      </p:sp>
      <p:pic>
        <p:nvPicPr>
          <p:cNvPr id="2050" name="Picture 2">
            <a:extLst>
              <a:ext uri="{FF2B5EF4-FFF2-40B4-BE49-F238E27FC236}">
                <a16:creationId xmlns:a16="http://schemas.microsoft.com/office/drawing/2014/main" xmlns="" id="{53347365-06E2-7088-4E37-9CDC6AAD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520" y="2455785"/>
            <a:ext cx="4314547" cy="2831421"/>
          </a:xfrm>
          <a:prstGeom prst="rect">
            <a:avLst/>
          </a:prstGeom>
          <a:noFill/>
          <a:extLst>
            <a:ext uri="{909E8E84-426E-40DD-AFC4-6F175D3DCCD1}">
              <a14:hiddenFill xmlns:a14="http://schemas.microsoft.com/office/drawing/2010/main">
                <a:solidFill>
                  <a:srgbClr val="FFFFFF"/>
                </a:solidFill>
              </a14:hiddenFill>
            </a:ext>
          </a:extLst>
        </p:spPr>
      </p:pic>
      <p:pic>
        <p:nvPicPr>
          <p:cNvPr id="6" name="オーディオ 5">
            <a:hlinkClick r:id="" action="ppaction://media"/>
            <a:extLst>
              <a:ext uri="{FF2B5EF4-FFF2-40B4-BE49-F238E27FC236}">
                <a16:creationId xmlns:a16="http://schemas.microsoft.com/office/drawing/2014/main" xmlns="" id="{89FF7CB1-1BC1-4A39-8F0A-4651825EE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0411005"/>
      </p:ext>
    </p:extLst>
  </p:cSld>
  <p:clrMapOvr>
    <a:masterClrMapping/>
  </p:clrMapOvr>
  <mc:AlternateContent xmlns:mc="http://schemas.openxmlformats.org/markup-compatibility/2006" xmlns:p14="http://schemas.microsoft.com/office/powerpoint/2010/main">
    <mc:Choice Requires="p14">
      <p:transition spd="slow" p14:dur="2000" advTm="20400"/>
    </mc:Choice>
    <mc:Fallback xmlns="">
      <p:transition spd="slow" advTm="2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25F416E-A328-A896-8883-AD91547D453E}"/>
              </a:ext>
            </a:extLst>
          </p:cNvPr>
          <p:cNvSpPr>
            <a:spLocks noGrp="1"/>
          </p:cNvSpPr>
          <p:nvPr>
            <p:ph type="title"/>
          </p:nvPr>
        </p:nvSpPr>
        <p:spPr/>
        <p:txBody>
          <a:bodyPr/>
          <a:lstStyle/>
          <a:p>
            <a:r>
              <a:rPr kumimoji="1" lang="en-US" altLang="ja-JP" dirty="0"/>
              <a:t>Aim</a:t>
            </a:r>
            <a:endParaRPr kumimoji="1" lang="ja-JP" altLang="en-US" dirty="0"/>
          </a:p>
        </p:txBody>
      </p:sp>
      <p:sp>
        <p:nvSpPr>
          <p:cNvPr id="3" name="コンテンツ プレースホルダー 2">
            <a:extLst>
              <a:ext uri="{FF2B5EF4-FFF2-40B4-BE49-F238E27FC236}">
                <a16:creationId xmlns:a16="http://schemas.microsoft.com/office/drawing/2014/main" xmlns="" id="{AC7CEC42-4B31-76FE-A632-C39F30AAE367}"/>
              </a:ext>
            </a:extLst>
          </p:cNvPr>
          <p:cNvSpPr>
            <a:spLocks noGrp="1"/>
          </p:cNvSpPr>
          <p:nvPr>
            <p:ph idx="1"/>
          </p:nvPr>
        </p:nvSpPr>
        <p:spPr>
          <a:xfrm>
            <a:off x="3524435" y="2370338"/>
            <a:ext cx="7530484" cy="3407130"/>
          </a:xfrm>
        </p:spPr>
        <p:txBody>
          <a:bodyPr>
            <a:normAutofit/>
          </a:bodyPr>
          <a:lstStyle/>
          <a:p>
            <a:pPr marL="0" indent="0" algn="just">
              <a:buNone/>
            </a:pPr>
            <a:r>
              <a:rPr lang="en-US" altLang="ja-JP" dirty="0">
                <a:effectLst/>
                <a:latin typeface="Source Sans Pro" panose="020B0503030403020204" pitchFamily="34" charset="0"/>
                <a:ea typeface="Source Sans Pro" panose="020B0503030403020204" pitchFamily="34" charset="0"/>
              </a:rPr>
              <a:t>Measure the effect of empathy on the regulation of emotions</a:t>
            </a:r>
            <a:r>
              <a:rPr lang="en-US" altLang="ja-JP" dirty="0">
                <a:latin typeface="Source Sans Pro" panose="020B0503030403020204" pitchFamily="34" charset="0"/>
                <a:ea typeface="Source Sans Pro" panose="020B0503030403020204" pitchFamily="34" charset="0"/>
              </a:rPr>
              <a:t> :</a:t>
            </a:r>
            <a:endParaRPr lang="en-US" altLang="ja-JP" dirty="0">
              <a:effectLst/>
              <a:latin typeface="Source Sans Pro" panose="020B0503030403020204" pitchFamily="34" charset="0"/>
              <a:ea typeface="Source Sans Pro" panose="020B0503030403020204" pitchFamily="34" charset="0"/>
            </a:endParaRPr>
          </a:p>
          <a:p>
            <a:pPr lvl="1" algn="just"/>
            <a:r>
              <a:rPr lang="en-US" altLang="ja-JP" dirty="0">
                <a:effectLst/>
                <a:latin typeface="Source Sans Pro" panose="020B0503030403020204" pitchFamily="34" charset="0"/>
                <a:ea typeface="Source Sans Pro" panose="020B0503030403020204" pitchFamily="34" charset="0"/>
              </a:rPr>
              <a:t>Volunteers watched videos triggering negative emotions with a virtual reality headset</a:t>
            </a:r>
            <a:r>
              <a:rPr lang="en-US" altLang="ja-JP" dirty="0">
                <a:latin typeface="Source Sans Pro" panose="020B0503030403020204" pitchFamily="34" charset="0"/>
                <a:ea typeface="Source Sans Pro" panose="020B0503030403020204" pitchFamily="34" charset="0"/>
              </a:rPr>
              <a:t>.</a:t>
            </a:r>
            <a:r>
              <a:rPr lang="en-US" altLang="ja-JP" dirty="0">
                <a:effectLst/>
                <a:latin typeface="Source Sans Pro" panose="020B0503030403020204" pitchFamily="34" charset="0"/>
                <a:ea typeface="Source Sans Pro" panose="020B0503030403020204" pitchFamily="34" charset="0"/>
              </a:rPr>
              <a:t> </a:t>
            </a:r>
          </a:p>
          <a:p>
            <a:pPr lvl="1" algn="just"/>
            <a:r>
              <a:rPr lang="en-US" altLang="ja-JP" dirty="0">
                <a:effectLst/>
                <a:latin typeface="Source Sans Pro" panose="020B0503030403020204" pitchFamily="34" charset="0"/>
                <a:ea typeface="Source Sans Pro" panose="020B0503030403020204" pitchFamily="34" charset="0"/>
              </a:rPr>
              <a:t>Emotional response measured by electroencephalographic evoked potentials (EEG).</a:t>
            </a:r>
            <a:endParaRPr kumimoji="1" lang="ja-JP" altLang="en-US" dirty="0">
              <a:latin typeface="Source Sans Pro" panose="020B0503030403020204" pitchFamily="34" charset="0"/>
            </a:endParaRPr>
          </a:p>
        </p:txBody>
      </p:sp>
      <p:pic>
        <p:nvPicPr>
          <p:cNvPr id="3074" name="Picture 2" descr="Vr, Chauve, Mec, Réalité, Virtuel">
            <a:extLst>
              <a:ext uri="{FF2B5EF4-FFF2-40B4-BE49-F238E27FC236}">
                <a16:creationId xmlns:a16="http://schemas.microsoft.com/office/drawing/2014/main" xmlns="" id="{808004A3-CAFF-55A7-8701-F28BDB270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202" y="2799703"/>
            <a:ext cx="60960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8" name="オーディオ 7">
            <a:hlinkClick r:id="" action="ppaction://media"/>
            <a:extLst>
              <a:ext uri="{FF2B5EF4-FFF2-40B4-BE49-F238E27FC236}">
                <a16:creationId xmlns:a16="http://schemas.microsoft.com/office/drawing/2014/main" xmlns="" id="{C3EB8194-D616-4278-9E1D-A4757E0F94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7388655"/>
      </p:ext>
    </p:extLst>
  </p:cSld>
  <p:clrMapOvr>
    <a:masterClrMapping/>
  </p:clrMapOvr>
  <mc:AlternateContent xmlns:mc="http://schemas.openxmlformats.org/markup-compatibility/2006" xmlns:p14="http://schemas.microsoft.com/office/powerpoint/2010/main">
    <mc:Choice Requires="p14">
      <p:transition spd="slow" p14:dur="2000" advTm="27108"/>
    </mc:Choice>
    <mc:Fallback xmlns="">
      <p:transition spd="slow" advTm="2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xmlns="" id="{251BCD9B-0A8C-C3DA-3F48-9DD199BDC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121" y="4585941"/>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xmlns="" id="{B42FF86A-198E-361F-BDE7-A2D5A3098E5F}"/>
              </a:ext>
            </a:extLst>
          </p:cNvPr>
          <p:cNvSpPr>
            <a:spLocks noGrp="1"/>
          </p:cNvSpPr>
          <p:nvPr>
            <p:ph type="title"/>
          </p:nvPr>
        </p:nvSpPr>
        <p:spPr/>
        <p:txBody>
          <a:bodyPr/>
          <a:lstStyle/>
          <a:p>
            <a:r>
              <a:rPr kumimoji="1" lang="en-US" altLang="ja-JP" dirty="0"/>
              <a:t>Method</a:t>
            </a:r>
            <a:endParaRPr kumimoji="1" lang="ja-JP" altLang="en-US" dirty="0"/>
          </a:p>
        </p:txBody>
      </p:sp>
      <p:sp>
        <p:nvSpPr>
          <p:cNvPr id="3" name="コンテンツ プレースホルダー 2">
            <a:extLst>
              <a:ext uri="{FF2B5EF4-FFF2-40B4-BE49-F238E27FC236}">
                <a16:creationId xmlns:a16="http://schemas.microsoft.com/office/drawing/2014/main" xmlns="" id="{82BBC1B9-9F49-DA97-2D1E-E81499202DB4}"/>
              </a:ext>
            </a:extLst>
          </p:cNvPr>
          <p:cNvSpPr>
            <a:spLocks noGrp="1"/>
          </p:cNvSpPr>
          <p:nvPr>
            <p:ph idx="1"/>
          </p:nvPr>
        </p:nvSpPr>
        <p:spPr/>
        <p:txBody>
          <a:bodyPr/>
          <a:lstStyle/>
          <a:p>
            <a:r>
              <a:rPr kumimoji="1" lang="en-US" altLang="ja-JP" dirty="0"/>
              <a:t>Subjects: 7 healthy Japanese adults, 7 French adults</a:t>
            </a:r>
          </a:p>
          <a:p>
            <a:r>
              <a:rPr kumimoji="1" lang="en-US" altLang="ja-JP" dirty="0"/>
              <a:t> Stimulus: Using VR 3D 360-degree video, shown with VR goggles </a:t>
            </a:r>
          </a:p>
          <a:p>
            <a:pPr marL="0" indent="0">
              <a:buNone/>
            </a:pPr>
            <a:r>
              <a:rPr lang="ja-JP" altLang="en-US" dirty="0"/>
              <a:t>　　</a:t>
            </a:r>
            <a:r>
              <a:rPr kumimoji="1" lang="en-US" altLang="ja-JP" dirty="0"/>
              <a:t> ①Fear emotion-inducing video </a:t>
            </a:r>
          </a:p>
          <a:p>
            <a:pPr marL="0" indent="0">
              <a:buNone/>
            </a:pPr>
            <a:r>
              <a:rPr lang="ja-JP" altLang="en-US" dirty="0"/>
              <a:t>　　 ②</a:t>
            </a:r>
            <a:r>
              <a:rPr kumimoji="1" lang="en-US" altLang="ja-JP" dirty="0"/>
              <a:t> Videos that do not induce fear </a:t>
            </a:r>
          </a:p>
          <a:p>
            <a:r>
              <a:rPr kumimoji="1" lang="en-US" altLang="ja-JP" dirty="0"/>
              <a:t>Intervention: touching, no touching </a:t>
            </a:r>
          </a:p>
          <a:p>
            <a:pPr marL="0" indent="0">
              <a:buNone/>
            </a:pPr>
            <a:r>
              <a:rPr lang="en-US" altLang="ja-JP" dirty="0"/>
              <a:t>   </a:t>
            </a:r>
            <a:r>
              <a:rPr kumimoji="1" lang="en-US" altLang="ja-JP" dirty="0"/>
              <a:t>⇒In Japanese, randomly every 5 seconds </a:t>
            </a:r>
          </a:p>
          <a:p>
            <a:pPr marL="0" indent="0">
              <a:buNone/>
            </a:pPr>
            <a:r>
              <a:rPr lang="en-US" altLang="ja-JP" dirty="0"/>
              <a:t>   </a:t>
            </a:r>
            <a:r>
              <a:rPr kumimoji="1" lang="en-US" altLang="ja-JP" dirty="0"/>
              <a:t>⇒The French went every minute</a:t>
            </a:r>
            <a:endParaRPr kumimoji="1" lang="ja-JP" altLang="en-US" dirty="0"/>
          </a:p>
        </p:txBody>
      </p:sp>
      <p:pic>
        <p:nvPicPr>
          <p:cNvPr id="4102" name="Picture 6" descr="Japon, Japonais, Carte, Drapeau">
            <a:extLst>
              <a:ext uri="{FF2B5EF4-FFF2-40B4-BE49-F238E27FC236}">
                <a16:creationId xmlns:a16="http://schemas.microsoft.com/office/drawing/2014/main" xmlns="" id="{DFF4CE7C-F42F-EF25-BE3E-55ED2AE200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296" y="3056138"/>
            <a:ext cx="2656843" cy="18265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オーディオ 5">
            <a:hlinkClick r:id="" action="ppaction://media"/>
            <a:extLst>
              <a:ext uri="{FF2B5EF4-FFF2-40B4-BE49-F238E27FC236}">
                <a16:creationId xmlns:a16="http://schemas.microsoft.com/office/drawing/2014/main" xmlns="" id="{7299CF1C-8A00-4B71-B5D2-975C5B42F0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7150423"/>
      </p:ext>
    </p:extLst>
  </p:cSld>
  <p:clrMapOvr>
    <a:masterClrMapping/>
  </p:clrMapOvr>
  <mc:AlternateContent xmlns:mc="http://schemas.openxmlformats.org/markup-compatibility/2006" xmlns:p14="http://schemas.microsoft.com/office/powerpoint/2010/main">
    <mc:Choice Requires="p14">
      <p:transition spd="slow" p14:dur="2000" advTm="34290"/>
    </mc:Choice>
    <mc:Fallback xmlns="">
      <p:transition spd="slow" advTm="3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237C54-1C9B-59B6-DD4A-0906C0381E4A}"/>
              </a:ext>
            </a:extLst>
          </p:cNvPr>
          <p:cNvSpPr>
            <a:spLocks noGrp="1"/>
          </p:cNvSpPr>
          <p:nvPr>
            <p:ph type="title"/>
          </p:nvPr>
        </p:nvSpPr>
        <p:spPr/>
        <p:txBody>
          <a:bodyPr/>
          <a:lstStyle/>
          <a:p>
            <a:r>
              <a:rPr lang="en-US" altLang="ja-JP" dirty="0"/>
              <a:t>Method</a:t>
            </a:r>
            <a:r>
              <a:rPr kumimoji="1" lang="ja-JP" altLang="en-US" dirty="0"/>
              <a:t>　</a:t>
            </a:r>
          </a:p>
        </p:txBody>
      </p:sp>
      <p:grpSp>
        <p:nvGrpSpPr>
          <p:cNvPr id="6" name="グループ化 5">
            <a:extLst>
              <a:ext uri="{FF2B5EF4-FFF2-40B4-BE49-F238E27FC236}">
                <a16:creationId xmlns:a16="http://schemas.microsoft.com/office/drawing/2014/main" xmlns="" id="{2825AB6A-522B-57BA-2888-29932C44546F}"/>
              </a:ext>
            </a:extLst>
          </p:cNvPr>
          <p:cNvGrpSpPr/>
          <p:nvPr/>
        </p:nvGrpSpPr>
        <p:grpSpPr>
          <a:xfrm>
            <a:off x="2037708" y="2216648"/>
            <a:ext cx="8534400" cy="2714947"/>
            <a:chOff x="14476983" y="15960001"/>
            <a:chExt cx="11276394" cy="2432218"/>
          </a:xfrm>
        </p:grpSpPr>
        <p:pic>
          <p:nvPicPr>
            <p:cNvPr id="7" name="図 6" descr="暗い部屋の中にある&#10;&#10;低い精度で自動的に生成された説明">
              <a:extLst>
                <a:ext uri="{FF2B5EF4-FFF2-40B4-BE49-F238E27FC236}">
                  <a16:creationId xmlns:a16="http://schemas.microsoft.com/office/drawing/2014/main" xmlns="" id="{469CFE3E-DC8F-CA1D-E641-D49056961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6983" y="15973457"/>
              <a:ext cx="3481407" cy="1788350"/>
            </a:xfrm>
            <a:prstGeom prst="rect">
              <a:avLst/>
            </a:prstGeom>
          </p:spPr>
        </p:pic>
        <p:pic>
          <p:nvPicPr>
            <p:cNvPr id="8" name="図 7" descr="煙, 男, 電車 が含まれている画像&#10;&#10;自動的に生成された説明">
              <a:extLst>
                <a:ext uri="{FF2B5EF4-FFF2-40B4-BE49-F238E27FC236}">
                  <a16:creationId xmlns:a16="http://schemas.microsoft.com/office/drawing/2014/main" xmlns="" id="{F4A62D08-DB42-FEA1-5433-0879B1050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0770" y="16001579"/>
              <a:ext cx="3330970" cy="1724303"/>
            </a:xfrm>
            <a:prstGeom prst="rect">
              <a:avLst/>
            </a:prstGeom>
          </p:spPr>
        </p:pic>
        <p:pic>
          <p:nvPicPr>
            <p:cNvPr id="9" name="図 8" descr="水の中にある滝&#10;&#10;中程度の精度で自動的に生成された説明">
              <a:extLst>
                <a:ext uri="{FF2B5EF4-FFF2-40B4-BE49-F238E27FC236}">
                  <a16:creationId xmlns:a16="http://schemas.microsoft.com/office/drawing/2014/main" xmlns="" id="{54D77992-3373-0184-0D24-65F77530E1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67855" y="15960001"/>
              <a:ext cx="3485522" cy="1797122"/>
            </a:xfrm>
            <a:prstGeom prst="rect">
              <a:avLst/>
            </a:prstGeom>
          </p:spPr>
        </p:pic>
        <p:sp>
          <p:nvSpPr>
            <p:cNvPr id="10" name="テキスト ボックス 9">
              <a:extLst>
                <a:ext uri="{FF2B5EF4-FFF2-40B4-BE49-F238E27FC236}">
                  <a16:creationId xmlns:a16="http://schemas.microsoft.com/office/drawing/2014/main" xmlns="" id="{76889E92-AE50-94A3-B105-1C74C57C953E}"/>
                </a:ext>
              </a:extLst>
            </p:cNvPr>
            <p:cNvSpPr txBox="1"/>
            <p:nvPr/>
          </p:nvSpPr>
          <p:spPr>
            <a:xfrm>
              <a:off x="18450770" y="17930554"/>
              <a:ext cx="979077" cy="461665"/>
            </a:xfrm>
            <a:prstGeom prst="rect">
              <a:avLst/>
            </a:prstGeom>
            <a:noFill/>
          </p:spPr>
          <p:txBody>
            <a:bodyPr wrap="square" rtlCol="0">
              <a:spAutoFit/>
            </a:bodyPr>
            <a:lstStyle/>
            <a:p>
              <a:r>
                <a:rPr kumimoji="1" lang="ja-JP" altLang="en-US" sz="2400" dirty="0"/>
                <a:t>②</a:t>
              </a:r>
            </a:p>
          </p:txBody>
        </p:sp>
        <p:sp>
          <p:nvSpPr>
            <p:cNvPr id="11" name="テキスト ボックス 10">
              <a:extLst>
                <a:ext uri="{FF2B5EF4-FFF2-40B4-BE49-F238E27FC236}">
                  <a16:creationId xmlns:a16="http://schemas.microsoft.com/office/drawing/2014/main" xmlns="" id="{58B05776-F686-2AE0-2B0D-4A8597E808F4}"/>
                </a:ext>
              </a:extLst>
            </p:cNvPr>
            <p:cNvSpPr txBox="1"/>
            <p:nvPr/>
          </p:nvSpPr>
          <p:spPr>
            <a:xfrm>
              <a:off x="22274120" y="17892634"/>
              <a:ext cx="979077" cy="461665"/>
            </a:xfrm>
            <a:prstGeom prst="rect">
              <a:avLst/>
            </a:prstGeom>
            <a:noFill/>
          </p:spPr>
          <p:txBody>
            <a:bodyPr wrap="square" rtlCol="0">
              <a:spAutoFit/>
            </a:bodyPr>
            <a:lstStyle/>
            <a:p>
              <a:r>
                <a:rPr kumimoji="1" lang="ja-JP" altLang="en-US" sz="2400" dirty="0"/>
                <a:t>③</a:t>
              </a:r>
            </a:p>
          </p:txBody>
        </p:sp>
      </p:grpSp>
      <p:sp>
        <p:nvSpPr>
          <p:cNvPr id="12" name="テキスト ボックス 11">
            <a:extLst>
              <a:ext uri="{FF2B5EF4-FFF2-40B4-BE49-F238E27FC236}">
                <a16:creationId xmlns:a16="http://schemas.microsoft.com/office/drawing/2014/main" xmlns="" id="{A6BF5002-9819-A2FF-3625-A7879B0FF4B1}"/>
              </a:ext>
            </a:extLst>
          </p:cNvPr>
          <p:cNvSpPr txBox="1"/>
          <p:nvPr/>
        </p:nvSpPr>
        <p:spPr>
          <a:xfrm>
            <a:off x="1118213" y="4795044"/>
            <a:ext cx="10235587" cy="1815882"/>
          </a:xfrm>
          <a:prstGeom prst="rect">
            <a:avLst/>
          </a:prstGeom>
          <a:noFill/>
        </p:spPr>
        <p:txBody>
          <a:bodyPr wrap="square" rtlCol="0">
            <a:spAutoFit/>
          </a:bodyPr>
          <a:lstStyle/>
          <a:p>
            <a:endParaRPr lang="en-US" altLang="ja-JP" sz="4000" dirty="0">
              <a:latin typeface="Meiryo UI" panose="020B0604030504040204" pitchFamily="50" charset="-128"/>
              <a:ea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Fear Videos</a:t>
            </a:r>
            <a:r>
              <a:rPr lang="ja-JP" altLang="en-US" sz="1800" dirty="0">
                <a:latin typeface="Meiryo UI" panose="020B0604030504040204" pitchFamily="50" charset="-128"/>
                <a:ea typeface="Meiryo UI" panose="020B0604030504040204" pitchFamily="50" charset="-128"/>
              </a:rPr>
              <a:t>：①</a:t>
            </a:r>
            <a:r>
              <a:rPr lang="en-US" altLang="ja-JP" sz="1800" dirty="0">
                <a:latin typeface="Meiryo UI" panose="020B0604030504040204" pitchFamily="50" charset="-128"/>
                <a:ea typeface="Meiryo UI" panose="020B0604030504040204" pitchFamily="50" charset="-128"/>
              </a:rPr>
              <a:t>Horror</a:t>
            </a: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hlinkClick r:id="rId8"/>
              </a:rPr>
              <a:t>https://www.youtube.com/watch?v=9vgBDiDpLmU</a:t>
            </a:r>
            <a:endParaRPr lang="en-US" altLang="ja-JP" sz="1800" dirty="0">
              <a:latin typeface="Meiryo UI" panose="020B0604030504040204" pitchFamily="50" charset="-128"/>
              <a:ea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　　　　 ②</a:t>
            </a:r>
            <a:r>
              <a:rPr lang="en-US" altLang="ja-JP" sz="1800" dirty="0">
                <a:latin typeface="Meiryo UI" panose="020B0604030504040204" pitchFamily="50" charset="-128"/>
                <a:ea typeface="Meiryo UI" panose="020B0604030504040204" pitchFamily="50" charset="-128"/>
              </a:rPr>
              <a:t>Roller Coaster</a:t>
            </a: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hlinkClick r:id="rId9"/>
              </a:rPr>
              <a:t>https://www.youtube.com/watch?v=injtBhJCNdA</a:t>
            </a:r>
            <a:endParaRPr lang="en-US" altLang="ja-JP" sz="1800" dirty="0">
              <a:latin typeface="Meiryo UI" panose="020B0604030504040204" pitchFamily="50" charset="-128"/>
              <a:ea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rPr>
              <a:t>Not Fear Video</a:t>
            </a: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③</a:t>
            </a:r>
            <a:r>
              <a:rPr lang="en-US" altLang="ja-JP" sz="1800" dirty="0">
                <a:latin typeface="Meiryo UI" panose="020B0604030504040204" pitchFamily="50" charset="-128"/>
                <a:ea typeface="Meiryo UI" panose="020B0604030504040204" pitchFamily="50" charset="-128"/>
              </a:rPr>
              <a:t>https://www.youtube.com/watch?v=zURLuAHOZ_w</a:t>
            </a:r>
          </a:p>
          <a:p>
            <a:endParaRPr kumimoji="1" lang="ja-JP" altLang="en-US" dirty="0"/>
          </a:p>
        </p:txBody>
      </p:sp>
      <p:sp>
        <p:nvSpPr>
          <p:cNvPr id="13" name="テキスト ボックス 12">
            <a:extLst>
              <a:ext uri="{FF2B5EF4-FFF2-40B4-BE49-F238E27FC236}">
                <a16:creationId xmlns:a16="http://schemas.microsoft.com/office/drawing/2014/main" xmlns="" id="{D0194DD0-34C5-8EF9-8A67-80BDDE4A6BBA}"/>
              </a:ext>
            </a:extLst>
          </p:cNvPr>
          <p:cNvSpPr txBox="1"/>
          <p:nvPr/>
        </p:nvSpPr>
        <p:spPr>
          <a:xfrm>
            <a:off x="2151565" y="4421119"/>
            <a:ext cx="741002" cy="461665"/>
          </a:xfrm>
          <a:prstGeom prst="rect">
            <a:avLst/>
          </a:prstGeom>
          <a:noFill/>
        </p:spPr>
        <p:txBody>
          <a:bodyPr wrap="square" rtlCol="0">
            <a:spAutoFit/>
          </a:bodyPr>
          <a:lstStyle/>
          <a:p>
            <a:r>
              <a:rPr lang="ja-JP" altLang="en-US" sz="2400" dirty="0"/>
              <a:t>①</a:t>
            </a:r>
            <a:endParaRPr kumimoji="1" lang="ja-JP" altLang="en-US" sz="2400" dirty="0"/>
          </a:p>
        </p:txBody>
      </p:sp>
      <p:pic>
        <p:nvPicPr>
          <p:cNvPr id="4" name="オーディオ 3">
            <a:hlinkClick r:id="" action="ppaction://media"/>
            <a:extLst>
              <a:ext uri="{FF2B5EF4-FFF2-40B4-BE49-F238E27FC236}">
                <a16:creationId xmlns:a16="http://schemas.microsoft.com/office/drawing/2014/main" xmlns="" id="{DC3DE753-5D34-42FB-A73E-A653E9891A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1855716"/>
      </p:ext>
    </p:extLst>
  </p:cSld>
  <p:clrMapOvr>
    <a:masterClrMapping/>
  </p:clrMapOvr>
  <mc:AlternateContent xmlns:mc="http://schemas.openxmlformats.org/markup-compatibility/2006" xmlns:p14="http://schemas.microsoft.com/office/powerpoint/2010/main">
    <mc:Choice Requires="p14">
      <p:transition spd="slow" p14:dur="2000" advTm="22056"/>
    </mc:Choice>
    <mc:Fallback xmlns="">
      <p:transition spd="slow" advTm="2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237C54-1C9B-59B6-DD4A-0906C0381E4A}"/>
              </a:ext>
            </a:extLst>
          </p:cNvPr>
          <p:cNvSpPr>
            <a:spLocks noGrp="1"/>
          </p:cNvSpPr>
          <p:nvPr>
            <p:ph type="title"/>
          </p:nvPr>
        </p:nvSpPr>
        <p:spPr>
          <a:xfrm>
            <a:off x="818920" y="212792"/>
            <a:ext cx="10515600" cy="1325563"/>
          </a:xfrm>
        </p:spPr>
        <p:txBody>
          <a:bodyPr/>
          <a:lstStyle/>
          <a:p>
            <a:r>
              <a:rPr kumimoji="1" lang="en-US" altLang="ja-JP" dirty="0"/>
              <a:t>Result</a:t>
            </a:r>
            <a:r>
              <a:rPr kumimoji="1" lang="ja-JP" altLang="en-US" dirty="0"/>
              <a:t>　</a:t>
            </a:r>
          </a:p>
        </p:txBody>
      </p:sp>
      <p:graphicFrame>
        <p:nvGraphicFramePr>
          <p:cNvPr id="4" name="表 3">
            <a:extLst>
              <a:ext uri="{FF2B5EF4-FFF2-40B4-BE49-F238E27FC236}">
                <a16:creationId xmlns:a16="http://schemas.microsoft.com/office/drawing/2014/main" xmlns="" id="{F01BCB54-1785-4BB2-C1FA-E691FA6473BA}"/>
              </a:ext>
            </a:extLst>
          </p:cNvPr>
          <p:cNvGraphicFramePr>
            <a:graphicFrameLocks noGrp="1"/>
          </p:cNvGraphicFramePr>
          <p:nvPr>
            <p:extLst>
              <p:ext uri="{D42A27DB-BD31-4B8C-83A1-F6EECF244321}">
                <p14:modId xmlns:p14="http://schemas.microsoft.com/office/powerpoint/2010/main" val="771261210"/>
              </p:ext>
            </p:extLst>
          </p:nvPr>
        </p:nvGraphicFramePr>
        <p:xfrm>
          <a:off x="15722243" y="12207217"/>
          <a:ext cx="4725932" cy="10241280"/>
        </p:xfrm>
        <a:graphic>
          <a:graphicData uri="http://schemas.openxmlformats.org/drawingml/2006/table">
            <a:tbl>
              <a:tblPr firstRow="1" firstCol="1" bandRow="1">
                <a:tableStyleId>{5C22544A-7EE6-4342-B048-85BDC9FD1C3A}</a:tableStyleId>
              </a:tblPr>
              <a:tblGrid>
                <a:gridCol w="1255437">
                  <a:extLst>
                    <a:ext uri="{9D8B030D-6E8A-4147-A177-3AD203B41FA5}">
                      <a16:colId xmlns:a16="http://schemas.microsoft.com/office/drawing/2014/main" xmlns="" val="1105869743"/>
                    </a:ext>
                  </a:extLst>
                </a:gridCol>
                <a:gridCol w="1114629">
                  <a:extLst>
                    <a:ext uri="{9D8B030D-6E8A-4147-A177-3AD203B41FA5}">
                      <a16:colId xmlns:a16="http://schemas.microsoft.com/office/drawing/2014/main" xmlns="" val="2638943575"/>
                    </a:ext>
                  </a:extLst>
                </a:gridCol>
                <a:gridCol w="1255437">
                  <a:extLst>
                    <a:ext uri="{9D8B030D-6E8A-4147-A177-3AD203B41FA5}">
                      <a16:colId xmlns:a16="http://schemas.microsoft.com/office/drawing/2014/main" xmlns="" val="3373492202"/>
                    </a:ext>
                  </a:extLst>
                </a:gridCol>
                <a:gridCol w="1100429">
                  <a:extLst>
                    <a:ext uri="{9D8B030D-6E8A-4147-A177-3AD203B41FA5}">
                      <a16:colId xmlns:a16="http://schemas.microsoft.com/office/drawing/2014/main" xmlns="" val="639547439"/>
                    </a:ext>
                  </a:extLst>
                </a:gridCol>
              </a:tblGrid>
              <a:tr h="517441">
                <a:tc>
                  <a:txBody>
                    <a:bodyPr/>
                    <a:lstStyle/>
                    <a:p>
                      <a:pPr algn="ctr"/>
                      <a:r>
                        <a:rPr lang="en-US" sz="2400" dirty="0">
                          <a:effectLst/>
                        </a:rPr>
                        <a:t>Frequency range</a:t>
                      </a:r>
                      <a:endParaRPr lang="ja-JP" sz="2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400">
                          <a:effectLst/>
                        </a:rPr>
                        <a:t>Area</a:t>
                      </a:r>
                      <a:endParaRPr lang="ja-JP" sz="24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400">
                          <a:effectLst/>
                        </a:rPr>
                        <a:t>Horror video</a:t>
                      </a:r>
                      <a:endParaRPr lang="ja-JP" sz="24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400">
                          <a:effectLst/>
                        </a:rPr>
                        <a:t>Coaster video</a:t>
                      </a:r>
                      <a:endParaRPr lang="ja-JP" sz="240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973301714"/>
                  </a:ext>
                </a:extLst>
              </a:tr>
              <a:tr h="258721">
                <a:tc>
                  <a:txBody>
                    <a:bodyPr/>
                    <a:lstStyle/>
                    <a:p>
                      <a:pPr algn="ctr"/>
                      <a:r>
                        <a:rPr lang="en-US" sz="2400">
                          <a:effectLst/>
                        </a:rPr>
                        <a:t>δ</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0.527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0.322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992681310"/>
                  </a:ext>
                </a:extLst>
              </a:tr>
              <a:tr h="258721">
                <a:tc>
                  <a:txBody>
                    <a:bodyPr/>
                    <a:lstStyle/>
                    <a:p>
                      <a:pPr algn="ctr"/>
                      <a:r>
                        <a:rPr lang="en-US" sz="2400">
                          <a:effectLst/>
                        </a:rPr>
                        <a:t>δ</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0.366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0.143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631756665"/>
                  </a:ext>
                </a:extLst>
              </a:tr>
              <a:tr h="258721">
                <a:tc>
                  <a:txBody>
                    <a:bodyPr/>
                    <a:lstStyle/>
                    <a:p>
                      <a:pPr algn="ctr"/>
                      <a:r>
                        <a:rPr lang="en-US" sz="2400">
                          <a:effectLst/>
                        </a:rPr>
                        <a:t>δ</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0.034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-0.156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222408315"/>
                  </a:ext>
                </a:extLst>
              </a:tr>
              <a:tr h="258721">
                <a:tc>
                  <a:txBody>
                    <a:bodyPr/>
                    <a:lstStyle/>
                    <a:p>
                      <a:pPr algn="ctr"/>
                      <a:r>
                        <a:rPr lang="en-US" sz="2400">
                          <a:effectLst/>
                        </a:rPr>
                        <a:t>θ</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0.230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-0.038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315310451"/>
                  </a:ext>
                </a:extLst>
              </a:tr>
              <a:tr h="258721">
                <a:tc>
                  <a:txBody>
                    <a:bodyPr/>
                    <a:lstStyle/>
                    <a:p>
                      <a:pPr algn="ctr"/>
                      <a:r>
                        <a:rPr lang="en-US" sz="2400">
                          <a:effectLst/>
                        </a:rPr>
                        <a:t>θ</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-0.208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0.025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935308066"/>
                  </a:ext>
                </a:extLst>
              </a:tr>
              <a:tr h="258721">
                <a:tc>
                  <a:txBody>
                    <a:bodyPr/>
                    <a:lstStyle/>
                    <a:p>
                      <a:pPr algn="ctr"/>
                      <a:r>
                        <a:rPr lang="en-US" sz="2400">
                          <a:effectLst/>
                        </a:rPr>
                        <a:t>θ</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-0.269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-0.049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083821044"/>
                  </a:ext>
                </a:extLst>
              </a:tr>
              <a:tr h="258721">
                <a:tc>
                  <a:txBody>
                    <a:bodyPr/>
                    <a:lstStyle/>
                    <a:p>
                      <a:pPr algn="ctr"/>
                      <a:r>
                        <a:rPr lang="en-US" sz="2400">
                          <a:effectLst/>
                        </a:rPr>
                        <a:t>α</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0.138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-0.247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692186805"/>
                  </a:ext>
                </a:extLst>
              </a:tr>
              <a:tr h="258721">
                <a:tc>
                  <a:txBody>
                    <a:bodyPr/>
                    <a:lstStyle/>
                    <a:p>
                      <a:pPr algn="ctr"/>
                      <a:r>
                        <a:rPr lang="en-US" sz="2400">
                          <a:effectLst/>
                        </a:rPr>
                        <a:t>α</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0.063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-0.195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005801984"/>
                  </a:ext>
                </a:extLst>
              </a:tr>
              <a:tr h="258721">
                <a:tc>
                  <a:txBody>
                    <a:bodyPr/>
                    <a:lstStyle/>
                    <a:p>
                      <a:pPr algn="ctr"/>
                      <a:r>
                        <a:rPr lang="en-US" sz="2400">
                          <a:effectLst/>
                        </a:rPr>
                        <a:t>α</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0.074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-0.376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934869519"/>
                  </a:ext>
                </a:extLst>
              </a:tr>
              <a:tr h="258721">
                <a:tc>
                  <a:txBody>
                    <a:bodyPr/>
                    <a:lstStyle/>
                    <a:p>
                      <a:pPr algn="ctr"/>
                      <a:r>
                        <a:rPr lang="en-US" sz="2400">
                          <a:effectLst/>
                        </a:rPr>
                        <a:t>β</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dirty="0">
                          <a:effectLst/>
                        </a:rPr>
                        <a:t>  0.519  </a:t>
                      </a:r>
                      <a:endParaRPr lang="ja-JP" sz="24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0.277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85455070"/>
                  </a:ext>
                </a:extLst>
              </a:tr>
              <a:tr h="258721">
                <a:tc>
                  <a:txBody>
                    <a:bodyPr/>
                    <a:lstStyle/>
                    <a:p>
                      <a:pPr algn="ctr"/>
                      <a:r>
                        <a:rPr lang="en-US" sz="2400">
                          <a:effectLst/>
                        </a:rPr>
                        <a:t>β</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0.641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0.679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505976410"/>
                  </a:ext>
                </a:extLst>
              </a:tr>
              <a:tr h="258721">
                <a:tc>
                  <a:txBody>
                    <a:bodyPr/>
                    <a:lstStyle/>
                    <a:p>
                      <a:pPr algn="ctr"/>
                      <a:r>
                        <a:rPr lang="en-US" sz="2400">
                          <a:effectLst/>
                        </a:rPr>
                        <a:t>β</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0.652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0.058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994452032"/>
                  </a:ext>
                </a:extLst>
              </a:tr>
              <a:tr h="258721">
                <a:tc>
                  <a:txBody>
                    <a:bodyPr/>
                    <a:lstStyle/>
                    <a:p>
                      <a:pPr algn="ctr"/>
                      <a:r>
                        <a:rPr lang="en-US" sz="2400">
                          <a:effectLst/>
                        </a:rPr>
                        <a:t>γ</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0.381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-0.051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124147624"/>
                  </a:ext>
                </a:extLst>
              </a:tr>
              <a:tr h="258721">
                <a:tc>
                  <a:txBody>
                    <a:bodyPr/>
                    <a:lstStyle/>
                    <a:p>
                      <a:pPr algn="ctr"/>
                      <a:r>
                        <a:rPr lang="en-US" sz="2400">
                          <a:effectLst/>
                        </a:rPr>
                        <a:t>γ</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0.351  </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 -0.010  </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654632673"/>
                  </a:ext>
                </a:extLst>
              </a:tr>
              <a:tr h="258721">
                <a:tc>
                  <a:txBody>
                    <a:bodyPr/>
                    <a:lstStyle/>
                    <a:p>
                      <a:pPr algn="ctr"/>
                      <a:r>
                        <a:rPr lang="en-US" sz="2400" dirty="0">
                          <a:effectLst/>
                        </a:rPr>
                        <a:t>γ</a:t>
                      </a:r>
                      <a:endParaRPr lang="ja-JP" sz="24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dirty="0">
                          <a:effectLst/>
                        </a:rPr>
                        <a:t>  0.164  </a:t>
                      </a:r>
                      <a:endParaRPr lang="ja-JP" sz="24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dirty="0">
                          <a:effectLst/>
                        </a:rPr>
                        <a:t> -0.570  </a:t>
                      </a:r>
                      <a:endParaRPr lang="ja-JP" sz="24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93619593"/>
                  </a:ext>
                </a:extLst>
              </a:tr>
            </a:tbl>
          </a:graphicData>
        </a:graphic>
      </p:graphicFrame>
      <p:graphicFrame>
        <p:nvGraphicFramePr>
          <p:cNvPr id="5" name="表 4">
            <a:extLst>
              <a:ext uri="{FF2B5EF4-FFF2-40B4-BE49-F238E27FC236}">
                <a16:creationId xmlns:a16="http://schemas.microsoft.com/office/drawing/2014/main" xmlns="" id="{F0383A93-F6A4-9DB4-AC38-7166569A370F}"/>
              </a:ext>
            </a:extLst>
          </p:cNvPr>
          <p:cNvGraphicFramePr>
            <a:graphicFrameLocks noGrp="1"/>
          </p:cNvGraphicFramePr>
          <p:nvPr>
            <p:extLst>
              <p:ext uri="{D42A27DB-BD31-4B8C-83A1-F6EECF244321}">
                <p14:modId xmlns:p14="http://schemas.microsoft.com/office/powerpoint/2010/main" val="4220134449"/>
              </p:ext>
            </p:extLst>
          </p:nvPr>
        </p:nvGraphicFramePr>
        <p:xfrm>
          <a:off x="21900617" y="12207217"/>
          <a:ext cx="4725933" cy="10241280"/>
        </p:xfrm>
        <a:graphic>
          <a:graphicData uri="http://schemas.openxmlformats.org/drawingml/2006/table">
            <a:tbl>
              <a:tblPr firstRow="1" firstCol="1" bandRow="1">
                <a:tableStyleId>{5C22544A-7EE6-4342-B048-85BDC9FD1C3A}</a:tableStyleId>
              </a:tblPr>
              <a:tblGrid>
                <a:gridCol w="1255437">
                  <a:extLst>
                    <a:ext uri="{9D8B030D-6E8A-4147-A177-3AD203B41FA5}">
                      <a16:colId xmlns:a16="http://schemas.microsoft.com/office/drawing/2014/main" xmlns="" val="4074298948"/>
                    </a:ext>
                  </a:extLst>
                </a:gridCol>
                <a:gridCol w="1114629">
                  <a:extLst>
                    <a:ext uri="{9D8B030D-6E8A-4147-A177-3AD203B41FA5}">
                      <a16:colId xmlns:a16="http://schemas.microsoft.com/office/drawing/2014/main" xmlns="" val="1630774189"/>
                    </a:ext>
                  </a:extLst>
                </a:gridCol>
                <a:gridCol w="1255437">
                  <a:extLst>
                    <a:ext uri="{9D8B030D-6E8A-4147-A177-3AD203B41FA5}">
                      <a16:colId xmlns:a16="http://schemas.microsoft.com/office/drawing/2014/main" xmlns="" val="2695820992"/>
                    </a:ext>
                  </a:extLst>
                </a:gridCol>
                <a:gridCol w="1100430">
                  <a:extLst>
                    <a:ext uri="{9D8B030D-6E8A-4147-A177-3AD203B41FA5}">
                      <a16:colId xmlns:a16="http://schemas.microsoft.com/office/drawing/2014/main" xmlns="" val="613239494"/>
                    </a:ext>
                  </a:extLst>
                </a:gridCol>
              </a:tblGrid>
              <a:tr h="722437">
                <a:tc>
                  <a:txBody>
                    <a:bodyPr/>
                    <a:lstStyle/>
                    <a:p>
                      <a:pPr algn="ctr"/>
                      <a:r>
                        <a:rPr lang="en-US" sz="2400">
                          <a:effectLst/>
                        </a:rPr>
                        <a:t>Frequency range</a:t>
                      </a:r>
                      <a:endParaRPr lang="ja-JP" sz="24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400">
                          <a:effectLst/>
                        </a:rPr>
                        <a:t>Area</a:t>
                      </a:r>
                      <a:endParaRPr lang="ja-JP" sz="24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400">
                          <a:effectLst/>
                        </a:rPr>
                        <a:t>Horror video</a:t>
                      </a:r>
                      <a:endParaRPr lang="ja-JP" sz="24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400">
                          <a:effectLst/>
                        </a:rPr>
                        <a:t>Coaster video</a:t>
                      </a:r>
                      <a:endParaRPr lang="ja-JP" sz="240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2626704992"/>
                  </a:ext>
                </a:extLst>
              </a:tr>
              <a:tr h="361219">
                <a:tc>
                  <a:txBody>
                    <a:bodyPr/>
                    <a:lstStyle/>
                    <a:p>
                      <a:pPr algn="ctr"/>
                      <a:r>
                        <a:rPr lang="en-US" sz="2400">
                          <a:effectLst/>
                        </a:rPr>
                        <a:t>δ</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-0.555</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0.383</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822896968"/>
                  </a:ext>
                </a:extLst>
              </a:tr>
              <a:tr h="361219">
                <a:tc>
                  <a:txBody>
                    <a:bodyPr/>
                    <a:lstStyle/>
                    <a:p>
                      <a:pPr algn="ctr"/>
                      <a:r>
                        <a:rPr lang="en-US" sz="2400">
                          <a:effectLst/>
                        </a:rPr>
                        <a:t>δ</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-0.581</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0.035</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142941129"/>
                  </a:ext>
                </a:extLst>
              </a:tr>
              <a:tr h="361219">
                <a:tc>
                  <a:txBody>
                    <a:bodyPr/>
                    <a:lstStyle/>
                    <a:p>
                      <a:pPr algn="ctr"/>
                      <a:r>
                        <a:rPr lang="en-US" sz="2400">
                          <a:effectLst/>
                        </a:rPr>
                        <a:t>δ</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-0.575</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-0.418</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324539695"/>
                  </a:ext>
                </a:extLst>
              </a:tr>
              <a:tr h="361219">
                <a:tc>
                  <a:txBody>
                    <a:bodyPr/>
                    <a:lstStyle/>
                    <a:p>
                      <a:pPr algn="ctr"/>
                      <a:r>
                        <a:rPr lang="en-US" sz="2400">
                          <a:effectLst/>
                        </a:rPr>
                        <a:t>θ</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-0.474</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0.522</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287406977"/>
                  </a:ext>
                </a:extLst>
              </a:tr>
              <a:tr h="361219">
                <a:tc>
                  <a:txBody>
                    <a:bodyPr/>
                    <a:lstStyle/>
                    <a:p>
                      <a:pPr algn="ctr"/>
                      <a:r>
                        <a:rPr lang="en-US" sz="2400">
                          <a:effectLst/>
                        </a:rPr>
                        <a:t>θ</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-0.576</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-0.029</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874743360"/>
                  </a:ext>
                </a:extLst>
              </a:tr>
              <a:tr h="361219">
                <a:tc>
                  <a:txBody>
                    <a:bodyPr/>
                    <a:lstStyle/>
                    <a:p>
                      <a:pPr algn="ctr"/>
                      <a:r>
                        <a:rPr lang="en-US" sz="2400">
                          <a:effectLst/>
                        </a:rPr>
                        <a:t>θ</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-0.545</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-0.264</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196734250"/>
                  </a:ext>
                </a:extLst>
              </a:tr>
              <a:tr h="361219">
                <a:tc>
                  <a:txBody>
                    <a:bodyPr/>
                    <a:lstStyle/>
                    <a:p>
                      <a:pPr algn="ctr"/>
                      <a:r>
                        <a:rPr lang="en-US" sz="2400">
                          <a:effectLst/>
                        </a:rPr>
                        <a:t>α</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-0.677</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0.499</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522131572"/>
                  </a:ext>
                </a:extLst>
              </a:tr>
              <a:tr h="361219">
                <a:tc>
                  <a:txBody>
                    <a:bodyPr/>
                    <a:lstStyle/>
                    <a:p>
                      <a:pPr algn="ctr"/>
                      <a:r>
                        <a:rPr lang="en-US" sz="2400">
                          <a:effectLst/>
                        </a:rPr>
                        <a:t>α</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-0.710</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0.155</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223959695"/>
                  </a:ext>
                </a:extLst>
              </a:tr>
              <a:tr h="361219">
                <a:tc>
                  <a:txBody>
                    <a:bodyPr/>
                    <a:lstStyle/>
                    <a:p>
                      <a:pPr algn="ctr"/>
                      <a:r>
                        <a:rPr lang="en-US" sz="2400">
                          <a:effectLst/>
                        </a:rPr>
                        <a:t>α</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-0.871*</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0.068</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4626189"/>
                  </a:ext>
                </a:extLst>
              </a:tr>
              <a:tr h="361219">
                <a:tc>
                  <a:txBody>
                    <a:bodyPr/>
                    <a:lstStyle/>
                    <a:p>
                      <a:pPr algn="ctr"/>
                      <a:r>
                        <a:rPr lang="en-US" sz="2400">
                          <a:effectLst/>
                        </a:rPr>
                        <a:t>β</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-0.496</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0.466</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817120387"/>
                  </a:ext>
                </a:extLst>
              </a:tr>
              <a:tr h="361219">
                <a:tc>
                  <a:txBody>
                    <a:bodyPr/>
                    <a:lstStyle/>
                    <a:p>
                      <a:pPr algn="ctr"/>
                      <a:r>
                        <a:rPr lang="en-US" sz="2400">
                          <a:effectLst/>
                        </a:rPr>
                        <a:t>β</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-0.611</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0.270</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995701404"/>
                  </a:ext>
                </a:extLst>
              </a:tr>
              <a:tr h="361219">
                <a:tc>
                  <a:txBody>
                    <a:bodyPr/>
                    <a:lstStyle/>
                    <a:p>
                      <a:pPr algn="ctr"/>
                      <a:r>
                        <a:rPr lang="en-US" sz="2400">
                          <a:effectLst/>
                        </a:rPr>
                        <a:t>β</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-0.688</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0.159</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938313148"/>
                  </a:ext>
                </a:extLst>
              </a:tr>
              <a:tr h="361219">
                <a:tc>
                  <a:txBody>
                    <a:bodyPr/>
                    <a:lstStyle/>
                    <a:p>
                      <a:pPr algn="ctr"/>
                      <a:r>
                        <a:rPr lang="en-US" sz="2400">
                          <a:effectLst/>
                        </a:rPr>
                        <a:t>γ</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Frontal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-0.355</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0.423</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206260592"/>
                  </a:ext>
                </a:extLst>
              </a:tr>
              <a:tr h="361219">
                <a:tc>
                  <a:txBody>
                    <a:bodyPr/>
                    <a:lstStyle/>
                    <a:p>
                      <a:pPr algn="ctr"/>
                      <a:r>
                        <a:rPr lang="en-US" sz="2400">
                          <a:effectLst/>
                        </a:rPr>
                        <a:t>γ</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Central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-0.496</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0.266</a:t>
                      </a:r>
                      <a:endParaRPr lang="ja-JP" sz="24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334388155"/>
                  </a:ext>
                </a:extLst>
              </a:tr>
              <a:tr h="361219">
                <a:tc>
                  <a:txBody>
                    <a:bodyPr/>
                    <a:lstStyle/>
                    <a:p>
                      <a:pPr algn="ctr"/>
                      <a:r>
                        <a:rPr lang="en-US" sz="2400">
                          <a:effectLst/>
                        </a:rPr>
                        <a:t>γ</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Parietal</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a:effectLst/>
                        </a:rPr>
                        <a:t>-0.583</a:t>
                      </a:r>
                      <a:endParaRPr lang="ja-JP" sz="24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400" dirty="0">
                          <a:effectLst/>
                        </a:rPr>
                        <a:t>0.126</a:t>
                      </a:r>
                      <a:endParaRPr lang="ja-JP" sz="24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749413261"/>
                  </a:ext>
                </a:extLst>
              </a:tr>
            </a:tbl>
          </a:graphicData>
        </a:graphic>
      </p:graphicFrame>
      <p:sp>
        <p:nvSpPr>
          <p:cNvPr id="13" name="テキスト ボックス 12">
            <a:extLst>
              <a:ext uri="{FF2B5EF4-FFF2-40B4-BE49-F238E27FC236}">
                <a16:creationId xmlns:a16="http://schemas.microsoft.com/office/drawing/2014/main" xmlns="" id="{F46139FE-913A-30D6-540E-5651B37E93F1}"/>
              </a:ext>
            </a:extLst>
          </p:cNvPr>
          <p:cNvSpPr txBox="1"/>
          <p:nvPr/>
        </p:nvSpPr>
        <p:spPr>
          <a:xfrm>
            <a:off x="818920" y="989756"/>
            <a:ext cx="4777483" cy="923330"/>
          </a:xfrm>
          <a:prstGeom prst="rect">
            <a:avLst/>
          </a:prstGeom>
          <a:noFill/>
        </p:spPr>
        <p:txBody>
          <a:bodyPr wrap="square" rtlCol="0">
            <a:spAutoFit/>
          </a:bodyPr>
          <a:lstStyle/>
          <a:p>
            <a:r>
              <a:rPr lang="en-US" altLang="ja-JP" sz="1800" cap="small" dirty="0">
                <a:effectLst/>
                <a:latin typeface="Times New Roman" panose="02020603050405020304" pitchFamily="18" charset="0"/>
                <a:ea typeface="SimSun" panose="02010600030101010101" pitchFamily="2" charset="-122"/>
              </a:rPr>
              <a:t>Correlation coefficients between PSD and Subjective score (Japanese Subjects)</a:t>
            </a:r>
            <a:endParaRPr lang="ja-JP" altLang="ja-JP" sz="1800" cap="small" dirty="0">
              <a:effectLst/>
              <a:latin typeface="Times New Roman" panose="02020603050405020304" pitchFamily="18" charset="0"/>
              <a:ea typeface="SimSun" panose="02010600030101010101" pitchFamily="2" charset="-122"/>
            </a:endParaRPr>
          </a:p>
          <a:p>
            <a:endParaRPr kumimoji="1" lang="ja-JP" altLang="en-US" dirty="0"/>
          </a:p>
        </p:txBody>
      </p:sp>
      <p:sp>
        <p:nvSpPr>
          <p:cNvPr id="14" name="テキスト ボックス 13">
            <a:extLst>
              <a:ext uri="{FF2B5EF4-FFF2-40B4-BE49-F238E27FC236}">
                <a16:creationId xmlns:a16="http://schemas.microsoft.com/office/drawing/2014/main" xmlns="" id="{4870AFE2-A400-DA0F-19D9-9C63E7612BFF}"/>
              </a:ext>
            </a:extLst>
          </p:cNvPr>
          <p:cNvSpPr txBox="1"/>
          <p:nvPr/>
        </p:nvSpPr>
        <p:spPr>
          <a:xfrm>
            <a:off x="6340012" y="989756"/>
            <a:ext cx="5013788" cy="923330"/>
          </a:xfrm>
          <a:prstGeom prst="rect">
            <a:avLst/>
          </a:prstGeom>
          <a:noFill/>
        </p:spPr>
        <p:txBody>
          <a:bodyPr wrap="square" rtlCol="0">
            <a:spAutoFit/>
          </a:bodyPr>
          <a:lstStyle/>
          <a:p>
            <a:r>
              <a:rPr lang="en-US" altLang="ja-JP" sz="1800" cap="small" dirty="0">
                <a:effectLst/>
                <a:latin typeface="Times New Roman" panose="02020603050405020304" pitchFamily="18" charset="0"/>
                <a:ea typeface="SimSun" panose="02010600030101010101" pitchFamily="2" charset="-122"/>
              </a:rPr>
              <a:t>Correlation coefficients between PSD and Subjective score (French Subjects)</a:t>
            </a:r>
            <a:endParaRPr lang="ja-JP" altLang="ja-JP" sz="1800" cap="small" dirty="0">
              <a:effectLst/>
              <a:latin typeface="Times New Roman" panose="02020603050405020304" pitchFamily="18" charset="0"/>
              <a:ea typeface="SimSun" panose="02010600030101010101" pitchFamily="2" charset="-122"/>
            </a:endParaRPr>
          </a:p>
          <a:p>
            <a:endParaRPr kumimoji="1" lang="ja-JP" altLang="en-US" dirty="0"/>
          </a:p>
        </p:txBody>
      </p:sp>
      <p:graphicFrame>
        <p:nvGraphicFramePr>
          <p:cNvPr id="15" name="表 14">
            <a:extLst>
              <a:ext uri="{FF2B5EF4-FFF2-40B4-BE49-F238E27FC236}">
                <a16:creationId xmlns:a16="http://schemas.microsoft.com/office/drawing/2014/main" xmlns="" id="{D8039EAA-4E2A-28DB-C2B8-4A0477EE773E}"/>
              </a:ext>
            </a:extLst>
          </p:cNvPr>
          <p:cNvGraphicFramePr>
            <a:graphicFrameLocks noGrp="1"/>
          </p:cNvGraphicFramePr>
          <p:nvPr>
            <p:extLst>
              <p:ext uri="{D42A27DB-BD31-4B8C-83A1-F6EECF244321}">
                <p14:modId xmlns:p14="http://schemas.microsoft.com/office/powerpoint/2010/main" val="1352017864"/>
              </p:ext>
            </p:extLst>
          </p:nvPr>
        </p:nvGraphicFramePr>
        <p:xfrm>
          <a:off x="6340012" y="1662212"/>
          <a:ext cx="5478257" cy="5181600"/>
        </p:xfrm>
        <a:graphic>
          <a:graphicData uri="http://schemas.openxmlformats.org/drawingml/2006/table">
            <a:tbl>
              <a:tblPr firstRow="1" firstCol="1" bandRow="1">
                <a:tableStyleId>{5C22544A-7EE6-4342-B048-85BDC9FD1C3A}</a:tableStyleId>
              </a:tblPr>
              <a:tblGrid>
                <a:gridCol w="1455291">
                  <a:extLst>
                    <a:ext uri="{9D8B030D-6E8A-4147-A177-3AD203B41FA5}">
                      <a16:colId xmlns:a16="http://schemas.microsoft.com/office/drawing/2014/main" xmlns="" val="2703154783"/>
                    </a:ext>
                  </a:extLst>
                </a:gridCol>
                <a:gridCol w="1292067">
                  <a:extLst>
                    <a:ext uri="{9D8B030D-6E8A-4147-A177-3AD203B41FA5}">
                      <a16:colId xmlns:a16="http://schemas.microsoft.com/office/drawing/2014/main" xmlns="" val="2039231573"/>
                    </a:ext>
                  </a:extLst>
                </a:gridCol>
                <a:gridCol w="1455291">
                  <a:extLst>
                    <a:ext uri="{9D8B030D-6E8A-4147-A177-3AD203B41FA5}">
                      <a16:colId xmlns:a16="http://schemas.microsoft.com/office/drawing/2014/main" xmlns="" val="3301191119"/>
                    </a:ext>
                  </a:extLst>
                </a:gridCol>
                <a:gridCol w="1275608">
                  <a:extLst>
                    <a:ext uri="{9D8B030D-6E8A-4147-A177-3AD203B41FA5}">
                      <a16:colId xmlns:a16="http://schemas.microsoft.com/office/drawing/2014/main" xmlns="" val="317227291"/>
                    </a:ext>
                  </a:extLst>
                </a:gridCol>
              </a:tblGrid>
              <a:tr h="365193">
                <a:tc>
                  <a:txBody>
                    <a:bodyPr/>
                    <a:lstStyle/>
                    <a:p>
                      <a:pPr algn="ctr"/>
                      <a:r>
                        <a:rPr lang="en-US" sz="2000">
                          <a:effectLst/>
                        </a:rPr>
                        <a:t>Frequency range</a:t>
                      </a:r>
                      <a:endParaRPr lang="ja-JP" sz="20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000" dirty="0">
                          <a:effectLst/>
                        </a:rPr>
                        <a:t>Area</a:t>
                      </a:r>
                      <a:endParaRPr lang="ja-JP" sz="20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000">
                          <a:effectLst/>
                        </a:rPr>
                        <a:t>Horror video</a:t>
                      </a:r>
                      <a:endParaRPr lang="ja-JP" sz="20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000">
                          <a:effectLst/>
                        </a:rPr>
                        <a:t>Coaster video</a:t>
                      </a:r>
                      <a:endParaRPr lang="ja-JP" sz="200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710710706"/>
                  </a:ext>
                </a:extLst>
              </a:tr>
              <a:tr h="182596">
                <a:tc>
                  <a:txBody>
                    <a:bodyPr/>
                    <a:lstStyle/>
                    <a:p>
                      <a:pPr algn="ctr"/>
                      <a:r>
                        <a:rPr lang="en-US" sz="2000">
                          <a:effectLst/>
                        </a:rPr>
                        <a:t>δ</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-0.555</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0.383</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095676241"/>
                  </a:ext>
                </a:extLst>
              </a:tr>
              <a:tr h="182596">
                <a:tc>
                  <a:txBody>
                    <a:bodyPr/>
                    <a:lstStyle/>
                    <a:p>
                      <a:pPr algn="ctr"/>
                      <a:r>
                        <a:rPr lang="en-US" sz="2000">
                          <a:effectLst/>
                        </a:rPr>
                        <a:t>δ</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-0.581</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0.035</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74754081"/>
                  </a:ext>
                </a:extLst>
              </a:tr>
              <a:tr h="182596">
                <a:tc>
                  <a:txBody>
                    <a:bodyPr/>
                    <a:lstStyle/>
                    <a:p>
                      <a:pPr algn="ctr"/>
                      <a:r>
                        <a:rPr lang="en-US" sz="2000">
                          <a:effectLst/>
                        </a:rPr>
                        <a:t>δ</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-0.575</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-0.418</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17352887"/>
                  </a:ext>
                </a:extLst>
              </a:tr>
              <a:tr h="182596">
                <a:tc>
                  <a:txBody>
                    <a:bodyPr/>
                    <a:lstStyle/>
                    <a:p>
                      <a:pPr algn="ctr"/>
                      <a:r>
                        <a:rPr lang="en-US" sz="2000">
                          <a:effectLst/>
                        </a:rPr>
                        <a:t>θ</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-0.474</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0.522</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462817380"/>
                  </a:ext>
                </a:extLst>
              </a:tr>
              <a:tr h="182596">
                <a:tc>
                  <a:txBody>
                    <a:bodyPr/>
                    <a:lstStyle/>
                    <a:p>
                      <a:pPr algn="ctr"/>
                      <a:r>
                        <a:rPr lang="en-US" sz="2000">
                          <a:effectLst/>
                        </a:rPr>
                        <a:t>θ</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-0.576</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-0.029</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57746339"/>
                  </a:ext>
                </a:extLst>
              </a:tr>
              <a:tr h="182596">
                <a:tc>
                  <a:txBody>
                    <a:bodyPr/>
                    <a:lstStyle/>
                    <a:p>
                      <a:pPr algn="ctr"/>
                      <a:r>
                        <a:rPr lang="en-US" sz="2000">
                          <a:effectLst/>
                        </a:rPr>
                        <a:t>θ</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-0.545</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-0.264</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507671682"/>
                  </a:ext>
                </a:extLst>
              </a:tr>
              <a:tr h="182596">
                <a:tc>
                  <a:txBody>
                    <a:bodyPr/>
                    <a:lstStyle/>
                    <a:p>
                      <a:pPr algn="ctr"/>
                      <a:r>
                        <a:rPr lang="en-US" sz="2000">
                          <a:effectLst/>
                        </a:rPr>
                        <a:t>α</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-0.677</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0.499</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021011865"/>
                  </a:ext>
                </a:extLst>
              </a:tr>
              <a:tr h="182596">
                <a:tc>
                  <a:txBody>
                    <a:bodyPr/>
                    <a:lstStyle/>
                    <a:p>
                      <a:pPr algn="ctr"/>
                      <a:r>
                        <a:rPr lang="en-US" sz="2000">
                          <a:effectLst/>
                        </a:rPr>
                        <a:t>α</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-0.710</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0.155</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314324636"/>
                  </a:ext>
                </a:extLst>
              </a:tr>
              <a:tr h="182596">
                <a:tc>
                  <a:txBody>
                    <a:bodyPr/>
                    <a:lstStyle/>
                    <a:p>
                      <a:pPr algn="ctr"/>
                      <a:r>
                        <a:rPr lang="en-US" sz="2000">
                          <a:effectLst/>
                        </a:rPr>
                        <a:t>α</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-0.871*</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0.068</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758845382"/>
                  </a:ext>
                </a:extLst>
              </a:tr>
              <a:tr h="182596">
                <a:tc>
                  <a:txBody>
                    <a:bodyPr/>
                    <a:lstStyle/>
                    <a:p>
                      <a:pPr algn="ctr"/>
                      <a:r>
                        <a:rPr lang="en-US" sz="2000">
                          <a:effectLst/>
                        </a:rPr>
                        <a:t>β</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-0.496</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0.466</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16497413"/>
                  </a:ext>
                </a:extLst>
              </a:tr>
              <a:tr h="182596">
                <a:tc>
                  <a:txBody>
                    <a:bodyPr/>
                    <a:lstStyle/>
                    <a:p>
                      <a:pPr algn="ctr"/>
                      <a:r>
                        <a:rPr lang="en-US" sz="2000">
                          <a:effectLst/>
                        </a:rPr>
                        <a:t>β</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-0.611</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0.270</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403860653"/>
                  </a:ext>
                </a:extLst>
              </a:tr>
              <a:tr h="182596">
                <a:tc>
                  <a:txBody>
                    <a:bodyPr/>
                    <a:lstStyle/>
                    <a:p>
                      <a:pPr algn="ctr"/>
                      <a:r>
                        <a:rPr lang="en-US" sz="2000">
                          <a:effectLst/>
                        </a:rPr>
                        <a:t>β</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-0.688</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0.159</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588230422"/>
                  </a:ext>
                </a:extLst>
              </a:tr>
              <a:tr h="182596">
                <a:tc>
                  <a:txBody>
                    <a:bodyPr/>
                    <a:lstStyle/>
                    <a:p>
                      <a:pPr algn="ctr"/>
                      <a:r>
                        <a:rPr lang="en-US" sz="2000">
                          <a:effectLst/>
                        </a:rPr>
                        <a:t>γ</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-0.355</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0.423</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417448578"/>
                  </a:ext>
                </a:extLst>
              </a:tr>
              <a:tr h="182596">
                <a:tc>
                  <a:txBody>
                    <a:bodyPr/>
                    <a:lstStyle/>
                    <a:p>
                      <a:pPr algn="ctr"/>
                      <a:r>
                        <a:rPr lang="en-US" sz="2000">
                          <a:effectLst/>
                        </a:rPr>
                        <a:t>γ</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-0.496</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0.266</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074670259"/>
                  </a:ext>
                </a:extLst>
              </a:tr>
              <a:tr h="182596">
                <a:tc>
                  <a:txBody>
                    <a:bodyPr/>
                    <a:lstStyle/>
                    <a:p>
                      <a:pPr algn="ctr"/>
                      <a:r>
                        <a:rPr lang="en-US" sz="2000">
                          <a:effectLst/>
                        </a:rPr>
                        <a:t>γ</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-0.583</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dirty="0">
                          <a:effectLst/>
                        </a:rPr>
                        <a:t>0.126</a:t>
                      </a:r>
                      <a:endParaRPr lang="ja-JP" sz="20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597083399"/>
                  </a:ext>
                </a:extLst>
              </a:tr>
            </a:tbl>
          </a:graphicData>
        </a:graphic>
      </p:graphicFrame>
      <p:graphicFrame>
        <p:nvGraphicFramePr>
          <p:cNvPr id="16" name="表 15">
            <a:extLst>
              <a:ext uri="{FF2B5EF4-FFF2-40B4-BE49-F238E27FC236}">
                <a16:creationId xmlns:a16="http://schemas.microsoft.com/office/drawing/2014/main" xmlns="" id="{2FA98D45-6DBF-3857-DF8F-FFB38BD3B210}"/>
              </a:ext>
            </a:extLst>
          </p:cNvPr>
          <p:cNvGraphicFramePr>
            <a:graphicFrameLocks noGrp="1"/>
          </p:cNvGraphicFramePr>
          <p:nvPr>
            <p:extLst>
              <p:ext uri="{D42A27DB-BD31-4B8C-83A1-F6EECF244321}">
                <p14:modId xmlns:p14="http://schemas.microsoft.com/office/powerpoint/2010/main" val="933876931"/>
              </p:ext>
            </p:extLst>
          </p:nvPr>
        </p:nvGraphicFramePr>
        <p:xfrm>
          <a:off x="539779" y="1655176"/>
          <a:ext cx="5335765" cy="5181600"/>
        </p:xfrm>
        <a:graphic>
          <a:graphicData uri="http://schemas.openxmlformats.org/drawingml/2006/table">
            <a:tbl>
              <a:tblPr firstRow="1" firstCol="1" bandRow="1">
                <a:tableStyleId>{5C22544A-7EE6-4342-B048-85BDC9FD1C3A}</a:tableStyleId>
              </a:tblPr>
              <a:tblGrid>
                <a:gridCol w="1417438">
                  <a:extLst>
                    <a:ext uri="{9D8B030D-6E8A-4147-A177-3AD203B41FA5}">
                      <a16:colId xmlns:a16="http://schemas.microsoft.com/office/drawing/2014/main" xmlns="" val="3091014818"/>
                    </a:ext>
                  </a:extLst>
                </a:gridCol>
                <a:gridCol w="1258460">
                  <a:extLst>
                    <a:ext uri="{9D8B030D-6E8A-4147-A177-3AD203B41FA5}">
                      <a16:colId xmlns:a16="http://schemas.microsoft.com/office/drawing/2014/main" xmlns="" val="3962285424"/>
                    </a:ext>
                  </a:extLst>
                </a:gridCol>
                <a:gridCol w="1417438">
                  <a:extLst>
                    <a:ext uri="{9D8B030D-6E8A-4147-A177-3AD203B41FA5}">
                      <a16:colId xmlns:a16="http://schemas.microsoft.com/office/drawing/2014/main" xmlns="" val="1573669384"/>
                    </a:ext>
                  </a:extLst>
                </a:gridCol>
                <a:gridCol w="1242429">
                  <a:extLst>
                    <a:ext uri="{9D8B030D-6E8A-4147-A177-3AD203B41FA5}">
                      <a16:colId xmlns:a16="http://schemas.microsoft.com/office/drawing/2014/main" xmlns="" val="3455499001"/>
                    </a:ext>
                  </a:extLst>
                </a:gridCol>
              </a:tblGrid>
              <a:tr h="368530">
                <a:tc>
                  <a:txBody>
                    <a:bodyPr/>
                    <a:lstStyle/>
                    <a:p>
                      <a:pPr algn="ctr"/>
                      <a:r>
                        <a:rPr lang="en-US" sz="2000">
                          <a:effectLst/>
                        </a:rPr>
                        <a:t>Frequency range</a:t>
                      </a:r>
                      <a:endParaRPr lang="ja-JP" sz="20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000" dirty="0">
                          <a:effectLst/>
                        </a:rPr>
                        <a:t>Area</a:t>
                      </a:r>
                      <a:endParaRPr lang="ja-JP" sz="20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000">
                          <a:effectLst/>
                        </a:rPr>
                        <a:t>Horror video</a:t>
                      </a:r>
                      <a:endParaRPr lang="ja-JP" sz="200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r>
                        <a:rPr lang="en-US" sz="2000">
                          <a:effectLst/>
                        </a:rPr>
                        <a:t>Coaster video</a:t>
                      </a:r>
                      <a:endParaRPr lang="ja-JP" sz="200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609105951"/>
                  </a:ext>
                </a:extLst>
              </a:tr>
              <a:tr h="184265">
                <a:tc>
                  <a:txBody>
                    <a:bodyPr/>
                    <a:lstStyle/>
                    <a:p>
                      <a:pPr algn="ctr"/>
                      <a:r>
                        <a:rPr lang="en-US" sz="2000">
                          <a:effectLst/>
                        </a:rPr>
                        <a:t>δ</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0.527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0.322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796005431"/>
                  </a:ext>
                </a:extLst>
              </a:tr>
              <a:tr h="184265">
                <a:tc>
                  <a:txBody>
                    <a:bodyPr/>
                    <a:lstStyle/>
                    <a:p>
                      <a:pPr algn="ctr"/>
                      <a:r>
                        <a:rPr lang="en-US" sz="2000">
                          <a:effectLst/>
                        </a:rPr>
                        <a:t>δ</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0.366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0.143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473741814"/>
                  </a:ext>
                </a:extLst>
              </a:tr>
              <a:tr h="184265">
                <a:tc>
                  <a:txBody>
                    <a:bodyPr/>
                    <a:lstStyle/>
                    <a:p>
                      <a:pPr algn="ctr"/>
                      <a:r>
                        <a:rPr lang="en-US" sz="2000">
                          <a:effectLst/>
                        </a:rPr>
                        <a:t>δ</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0.034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-0.156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809991822"/>
                  </a:ext>
                </a:extLst>
              </a:tr>
              <a:tr h="184265">
                <a:tc>
                  <a:txBody>
                    <a:bodyPr/>
                    <a:lstStyle/>
                    <a:p>
                      <a:pPr algn="ctr"/>
                      <a:r>
                        <a:rPr lang="en-US" sz="2000">
                          <a:effectLst/>
                        </a:rPr>
                        <a:t>θ</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0.230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-0.038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781512761"/>
                  </a:ext>
                </a:extLst>
              </a:tr>
              <a:tr h="184265">
                <a:tc>
                  <a:txBody>
                    <a:bodyPr/>
                    <a:lstStyle/>
                    <a:p>
                      <a:pPr algn="ctr"/>
                      <a:r>
                        <a:rPr lang="en-US" sz="2000">
                          <a:effectLst/>
                        </a:rPr>
                        <a:t>θ</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-0.208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0.025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110557288"/>
                  </a:ext>
                </a:extLst>
              </a:tr>
              <a:tr h="184265">
                <a:tc>
                  <a:txBody>
                    <a:bodyPr/>
                    <a:lstStyle/>
                    <a:p>
                      <a:pPr algn="ctr"/>
                      <a:r>
                        <a:rPr lang="en-US" sz="2000">
                          <a:effectLst/>
                        </a:rPr>
                        <a:t>θ</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-0.269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dirty="0">
                          <a:effectLst/>
                        </a:rPr>
                        <a:t> -0.049  </a:t>
                      </a:r>
                      <a:endParaRPr lang="ja-JP" sz="20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57803506"/>
                  </a:ext>
                </a:extLst>
              </a:tr>
              <a:tr h="184265">
                <a:tc>
                  <a:txBody>
                    <a:bodyPr/>
                    <a:lstStyle/>
                    <a:p>
                      <a:pPr algn="ctr"/>
                      <a:r>
                        <a:rPr lang="en-US" sz="2000">
                          <a:effectLst/>
                        </a:rPr>
                        <a:t>α</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0.138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-0.247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331323511"/>
                  </a:ext>
                </a:extLst>
              </a:tr>
              <a:tr h="184265">
                <a:tc>
                  <a:txBody>
                    <a:bodyPr/>
                    <a:lstStyle/>
                    <a:p>
                      <a:pPr algn="ctr"/>
                      <a:r>
                        <a:rPr lang="en-US" sz="2000">
                          <a:effectLst/>
                        </a:rPr>
                        <a:t>α</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0.063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-0.195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196442979"/>
                  </a:ext>
                </a:extLst>
              </a:tr>
              <a:tr h="184265">
                <a:tc>
                  <a:txBody>
                    <a:bodyPr/>
                    <a:lstStyle/>
                    <a:p>
                      <a:pPr algn="ctr"/>
                      <a:r>
                        <a:rPr lang="en-US" sz="2000">
                          <a:effectLst/>
                        </a:rPr>
                        <a:t>α</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0.074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-0.376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33308458"/>
                  </a:ext>
                </a:extLst>
              </a:tr>
              <a:tr h="184265">
                <a:tc>
                  <a:txBody>
                    <a:bodyPr/>
                    <a:lstStyle/>
                    <a:p>
                      <a:pPr algn="ctr"/>
                      <a:r>
                        <a:rPr lang="en-US" sz="2000">
                          <a:effectLst/>
                        </a:rPr>
                        <a:t>β</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0.519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0.277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067697032"/>
                  </a:ext>
                </a:extLst>
              </a:tr>
              <a:tr h="184265">
                <a:tc>
                  <a:txBody>
                    <a:bodyPr/>
                    <a:lstStyle/>
                    <a:p>
                      <a:pPr algn="ctr"/>
                      <a:r>
                        <a:rPr lang="en-US" sz="2000">
                          <a:effectLst/>
                        </a:rPr>
                        <a:t>β</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0.641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0.679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182687407"/>
                  </a:ext>
                </a:extLst>
              </a:tr>
              <a:tr h="184265">
                <a:tc>
                  <a:txBody>
                    <a:bodyPr/>
                    <a:lstStyle/>
                    <a:p>
                      <a:pPr algn="ctr"/>
                      <a:r>
                        <a:rPr lang="en-US" sz="2000">
                          <a:effectLst/>
                        </a:rPr>
                        <a:t>β</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0.652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0.058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772071817"/>
                  </a:ext>
                </a:extLst>
              </a:tr>
              <a:tr h="184265">
                <a:tc>
                  <a:txBody>
                    <a:bodyPr/>
                    <a:lstStyle/>
                    <a:p>
                      <a:pPr algn="ctr"/>
                      <a:r>
                        <a:rPr lang="en-US" sz="2000">
                          <a:effectLst/>
                        </a:rPr>
                        <a:t>γ</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Frontal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0.381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-0.051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950270145"/>
                  </a:ext>
                </a:extLst>
              </a:tr>
              <a:tr h="184265">
                <a:tc>
                  <a:txBody>
                    <a:bodyPr/>
                    <a:lstStyle/>
                    <a:p>
                      <a:pPr algn="ctr"/>
                      <a:r>
                        <a:rPr lang="en-US" sz="2000">
                          <a:effectLst/>
                        </a:rPr>
                        <a:t>γ</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Central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0.351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-0.010  </a:t>
                      </a:r>
                      <a:endParaRPr lang="ja-JP" sz="20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2673614118"/>
                  </a:ext>
                </a:extLst>
              </a:tr>
              <a:tr h="184265">
                <a:tc>
                  <a:txBody>
                    <a:bodyPr/>
                    <a:lstStyle/>
                    <a:p>
                      <a:pPr algn="ctr"/>
                      <a:r>
                        <a:rPr lang="en-US" sz="2000">
                          <a:effectLst/>
                        </a:rPr>
                        <a:t>γ</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Parietal</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a:effectLst/>
                        </a:rPr>
                        <a:t>  0.164  </a:t>
                      </a:r>
                      <a:endParaRPr lang="ja-JP" sz="200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en-US" sz="2000" dirty="0">
                          <a:effectLst/>
                        </a:rPr>
                        <a:t> -0.570  </a:t>
                      </a:r>
                      <a:endParaRPr lang="ja-JP" sz="20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3869858228"/>
                  </a:ext>
                </a:extLst>
              </a:tr>
            </a:tbl>
          </a:graphicData>
        </a:graphic>
      </p:graphicFrame>
      <p:pic>
        <p:nvPicPr>
          <p:cNvPr id="6" name="オーディオ 5">
            <a:hlinkClick r:id="" action="ppaction://media"/>
            <a:extLst>
              <a:ext uri="{FF2B5EF4-FFF2-40B4-BE49-F238E27FC236}">
                <a16:creationId xmlns:a16="http://schemas.microsoft.com/office/drawing/2014/main" xmlns="" id="{C531D8D7-A686-4D29-9496-FE80940466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8766009"/>
      </p:ext>
    </p:extLst>
  </p:cSld>
  <p:clrMapOvr>
    <a:masterClrMapping/>
  </p:clrMapOvr>
  <mc:AlternateContent xmlns:mc="http://schemas.openxmlformats.org/markup-compatibility/2006" xmlns:p14="http://schemas.microsoft.com/office/powerpoint/2010/main">
    <mc:Choice Requires="p14">
      <p:transition spd="slow" p14:dur="2000" advTm="28371"/>
    </mc:Choice>
    <mc:Fallback xmlns="">
      <p:transition spd="slow" advTm="2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xmlns="" id="{0068F4D4-BFF9-2D33-03F0-8606B51CBB2A}"/>
              </a:ext>
            </a:extLst>
          </p:cNvPr>
          <p:cNvSpPr txBox="1">
            <a:spLocks/>
          </p:cNvSpPr>
          <p:nvPr/>
        </p:nvSpPr>
        <p:spPr>
          <a:xfrm>
            <a:off x="929640" y="3244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Result</a:t>
            </a:r>
            <a:r>
              <a:rPr lang="ja-JP" altLang="en-US" dirty="0"/>
              <a:t>　</a:t>
            </a:r>
          </a:p>
        </p:txBody>
      </p:sp>
      <p:pic>
        <p:nvPicPr>
          <p:cNvPr id="6145" name="Picture 1">
            <a:extLst>
              <a:ext uri="{FF2B5EF4-FFF2-40B4-BE49-F238E27FC236}">
                <a16:creationId xmlns:a16="http://schemas.microsoft.com/office/drawing/2014/main" xmlns="" id="{CD5224A7-DE4C-73A0-A777-77D9918D77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877" y="2697814"/>
            <a:ext cx="5023860" cy="379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a16="http://schemas.microsoft.com/office/drawing/2014/main" xmlns="" id="{98763DAF-68C9-3583-39C3-7073A49464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1347" y="2697813"/>
            <a:ext cx="4845775" cy="366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xmlns="" id="{967B6263-2D6C-C34A-F00D-A34635F3AFCC}"/>
              </a:ext>
            </a:extLst>
          </p:cNvPr>
          <p:cNvSpPr txBox="1"/>
          <p:nvPr/>
        </p:nvSpPr>
        <p:spPr>
          <a:xfrm>
            <a:off x="1510301" y="1921267"/>
            <a:ext cx="3390472" cy="923330"/>
          </a:xfrm>
          <a:prstGeom prst="rect">
            <a:avLst/>
          </a:prstGeom>
          <a:noFill/>
        </p:spPr>
        <p:txBody>
          <a:bodyPr wrap="square" rtlCol="0">
            <a:spAutoFit/>
          </a:bodyPr>
          <a:lstStyle/>
          <a:p>
            <a:r>
              <a:rPr lang="en-US" altLang="ja-JP" sz="1800" b="0" dirty="0">
                <a:effectLst/>
                <a:latin typeface="Times New Roman" panose="02020603050405020304" pitchFamily="18" charset="0"/>
                <a:ea typeface="SimSun" panose="02010600030101010101" pitchFamily="2" charset="-122"/>
              </a:rPr>
              <a:t>Figure 1</a:t>
            </a:r>
            <a:r>
              <a:rPr lang="en-US" altLang="ja-JP" sz="1800" b="0" dirty="0">
                <a:effectLst/>
                <a:latin typeface="Times New Roman" panose="02020603050405020304" pitchFamily="18" charset="0"/>
                <a:ea typeface="游明朝" panose="02020400000000000000" pitchFamily="18" charset="-128"/>
              </a:rPr>
              <a:t> PSD difference: Japanese, Delta (*: p&lt;0.05)</a:t>
            </a:r>
            <a:endParaRPr lang="ja-JP" altLang="ja-JP" sz="1800" b="1" dirty="0">
              <a:effectLst/>
              <a:latin typeface="Times New Roman" panose="02020603050405020304" pitchFamily="18" charset="0"/>
              <a:ea typeface="SimSun" panose="02010600030101010101" pitchFamily="2" charset="-122"/>
            </a:endParaRPr>
          </a:p>
          <a:p>
            <a:endParaRPr kumimoji="1" lang="ja-JP" altLang="en-US" dirty="0"/>
          </a:p>
        </p:txBody>
      </p:sp>
      <p:sp>
        <p:nvSpPr>
          <p:cNvPr id="5" name="テキスト ボックス 4">
            <a:extLst>
              <a:ext uri="{FF2B5EF4-FFF2-40B4-BE49-F238E27FC236}">
                <a16:creationId xmlns:a16="http://schemas.microsoft.com/office/drawing/2014/main" xmlns="" id="{B0FFF7D9-372E-B5AF-1494-0B99CC2A4793}"/>
              </a:ext>
            </a:extLst>
          </p:cNvPr>
          <p:cNvSpPr txBox="1"/>
          <p:nvPr/>
        </p:nvSpPr>
        <p:spPr>
          <a:xfrm>
            <a:off x="6902110" y="1774483"/>
            <a:ext cx="3674724" cy="923330"/>
          </a:xfrm>
          <a:prstGeom prst="rect">
            <a:avLst/>
          </a:prstGeom>
          <a:noFill/>
        </p:spPr>
        <p:txBody>
          <a:bodyPr wrap="square" rtlCol="0">
            <a:spAutoFit/>
          </a:bodyPr>
          <a:lstStyle/>
          <a:p>
            <a:r>
              <a:rPr lang="en-US" altLang="ja-JP" sz="1800" b="0" dirty="0">
                <a:effectLst/>
                <a:latin typeface="Times New Roman" panose="02020603050405020304" pitchFamily="18" charset="0"/>
                <a:ea typeface="SimSun" panose="02010600030101010101" pitchFamily="2" charset="-122"/>
              </a:rPr>
              <a:t>Figure 2 PSD difference: French, Delta (*: p&lt;0.05)</a:t>
            </a:r>
            <a:endParaRPr lang="ja-JP" altLang="ja-JP" sz="1800" b="1" dirty="0">
              <a:effectLst/>
              <a:latin typeface="Times New Roman" panose="02020603050405020304" pitchFamily="18" charset="0"/>
              <a:ea typeface="SimSun" panose="02010600030101010101" pitchFamily="2" charset="-122"/>
            </a:endParaRPr>
          </a:p>
          <a:p>
            <a:endParaRPr kumimoji="1" lang="ja-JP" altLang="en-US" dirty="0"/>
          </a:p>
        </p:txBody>
      </p:sp>
      <p:pic>
        <p:nvPicPr>
          <p:cNvPr id="13" name="オーディオ 12">
            <a:hlinkClick r:id="" action="ppaction://media"/>
            <a:extLst>
              <a:ext uri="{FF2B5EF4-FFF2-40B4-BE49-F238E27FC236}">
                <a16:creationId xmlns:a16="http://schemas.microsoft.com/office/drawing/2014/main" xmlns="" id="{144B8877-BF28-47A2-A1A7-EC0B5D2EB8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6627691"/>
      </p:ext>
    </p:extLst>
  </p:cSld>
  <p:clrMapOvr>
    <a:masterClrMapping/>
  </p:clrMapOvr>
  <mc:AlternateContent xmlns:mc="http://schemas.openxmlformats.org/markup-compatibility/2006" xmlns:p14="http://schemas.microsoft.com/office/powerpoint/2010/main">
    <mc:Choice Requires="p14">
      <p:transition spd="slow" p14:dur="2000" advTm="33160"/>
    </mc:Choice>
    <mc:Fallback xmlns="">
      <p:transition spd="slow" advTm="3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237C54-1C9B-59B6-DD4A-0906C0381E4A}"/>
              </a:ext>
            </a:extLst>
          </p:cNvPr>
          <p:cNvSpPr>
            <a:spLocks noGrp="1"/>
          </p:cNvSpPr>
          <p:nvPr>
            <p:ph type="title"/>
          </p:nvPr>
        </p:nvSpPr>
        <p:spPr/>
        <p:txBody>
          <a:bodyPr/>
          <a:lstStyle/>
          <a:p>
            <a:r>
              <a:rPr kumimoji="1" lang="en-US" altLang="ja-JP" dirty="0"/>
              <a:t>Discussion</a:t>
            </a:r>
            <a:r>
              <a:rPr kumimoji="1" lang="ja-JP" altLang="en-US" dirty="0"/>
              <a:t>　</a:t>
            </a:r>
          </a:p>
        </p:txBody>
      </p:sp>
      <p:sp>
        <p:nvSpPr>
          <p:cNvPr id="3" name="コンテンツ プレースホルダー 2">
            <a:extLst>
              <a:ext uri="{FF2B5EF4-FFF2-40B4-BE49-F238E27FC236}">
                <a16:creationId xmlns:a16="http://schemas.microsoft.com/office/drawing/2014/main" xmlns="" id="{4FBE041E-5807-009B-85F8-625FAE851EAA}"/>
              </a:ext>
            </a:extLst>
          </p:cNvPr>
          <p:cNvSpPr>
            <a:spLocks noGrp="1"/>
          </p:cNvSpPr>
          <p:nvPr>
            <p:ph idx="1"/>
          </p:nvPr>
        </p:nvSpPr>
        <p:spPr>
          <a:xfrm>
            <a:off x="79900" y="1825624"/>
            <a:ext cx="6657536" cy="4317723"/>
          </a:xfrm>
        </p:spPr>
        <p:txBody>
          <a:bodyPr>
            <a:normAutofit/>
          </a:bodyPr>
          <a:lstStyle/>
          <a:p>
            <a:pPr marL="0" indent="0" algn="just">
              <a:buNone/>
            </a:pPr>
            <a:r>
              <a:rPr lang="en-US" sz="2400" dirty="0">
                <a:effectLst/>
                <a:latin typeface="Source Sans Pro" panose="020B0503030403020204" pitchFamily="34" charset="0"/>
                <a:ea typeface="Source Sans Pro" panose="020B0503030403020204" pitchFamily="34" charset="0"/>
              </a:rPr>
              <a:t>In both populations :</a:t>
            </a:r>
            <a:endParaRPr lang="fr-FR" sz="2400" dirty="0">
              <a:effectLst/>
              <a:latin typeface="Source Sans Pro" panose="020B0503030403020204" pitchFamily="34" charset="0"/>
              <a:ea typeface="Source Sans Pro" panose="020B0503030403020204" pitchFamily="34" charset="0"/>
            </a:endParaRPr>
          </a:p>
          <a:p>
            <a:pPr marL="342900" indent="-342900" algn="just">
              <a:buFont typeface="Symbol" panose="05050102010706020507" pitchFamily="18" charset="2"/>
              <a:buChar char=""/>
            </a:pPr>
            <a:r>
              <a:rPr lang="en-US" sz="2400" dirty="0">
                <a:latin typeface="Source Sans Pro" panose="020B0503030403020204" pitchFamily="34" charset="0"/>
                <a:ea typeface="Source Sans Pro" panose="020B0503030403020204" pitchFamily="34" charset="0"/>
              </a:rPr>
              <a:t>B</a:t>
            </a:r>
            <a:r>
              <a:rPr lang="en-US" sz="2400" dirty="0">
                <a:effectLst/>
                <a:latin typeface="Source Sans Pro" panose="020B0503030403020204" pitchFamily="34" charset="0"/>
                <a:ea typeface="Source Sans Pro" panose="020B0503030403020204" pitchFamily="34" charset="0"/>
              </a:rPr>
              <a:t>roadband increase of EEG activity in touch vs. non touch condition. Could be a correlate of improved emotional regulation. </a:t>
            </a:r>
            <a:endParaRPr lang="fr-FR" sz="2400" dirty="0">
              <a:effectLst/>
              <a:latin typeface="Source Sans Pro" panose="020B0503030403020204" pitchFamily="34" charset="0"/>
              <a:ea typeface="Source Sans Pro" panose="020B0503030403020204" pitchFamily="34" charset="0"/>
            </a:endParaRPr>
          </a:p>
          <a:p>
            <a:pPr marL="342900" indent="-342900" algn="just">
              <a:buFont typeface="Symbol" panose="05050102010706020507" pitchFamily="18" charset="2"/>
              <a:buChar char=""/>
            </a:pPr>
            <a:r>
              <a:rPr lang="en-US" sz="2400" dirty="0">
                <a:effectLst/>
                <a:latin typeface="Source Sans Pro" panose="020B0503030403020204" pitchFamily="34" charset="0"/>
                <a:ea typeface="Source Sans Pro" panose="020B0503030403020204" pitchFamily="34" charset="0"/>
              </a:rPr>
              <a:t>Significant δ range activity increase in the frontal and central areas (known correlate of emotional regulation) in touch condition, during the horror video (most fearful stimulus).</a:t>
            </a:r>
          </a:p>
          <a:p>
            <a:pPr marL="342900" indent="-342900" algn="just">
              <a:buFont typeface="Symbol" panose="05050102010706020507" pitchFamily="18" charset="2"/>
              <a:buChar char=""/>
            </a:pPr>
            <a:endParaRPr lang="fr-FR" sz="2400" dirty="0">
              <a:effectLst/>
              <a:latin typeface="Source Sans Pro" panose="020B0503030403020204" pitchFamily="34" charset="0"/>
              <a:ea typeface="Source Sans Pro" panose="020B0503030403020204" pitchFamily="34" charset="0"/>
            </a:endParaRPr>
          </a:p>
          <a:p>
            <a:pPr marL="0" indent="0">
              <a:buNone/>
            </a:pPr>
            <a:r>
              <a:rPr lang="en-US" sz="2400" dirty="0">
                <a:latin typeface="Source Sans Pro" panose="020B0503030403020204" pitchFamily="34" charset="0"/>
                <a:ea typeface="Source Sans Pro" panose="020B0503030403020204" pitchFamily="34" charset="0"/>
                <a:sym typeface="Wingdings" panose="05000000000000000000" pitchFamily="2" charset="2"/>
              </a:rPr>
              <a:t> </a:t>
            </a:r>
            <a:r>
              <a:rPr lang="en-US" sz="2400" dirty="0">
                <a:effectLst/>
                <a:latin typeface="Source Sans Pro" panose="020B0503030403020204" pitchFamily="34" charset="0"/>
                <a:ea typeface="Source Sans Pro" panose="020B0503030403020204" pitchFamily="34" charset="0"/>
              </a:rPr>
              <a:t>cross-cultural positive effect of touching care on emotional regulation</a:t>
            </a:r>
            <a:endParaRPr kumimoji="1" lang="ja-JP" altLang="en-US" sz="2400" dirty="0">
              <a:latin typeface="Source Sans Pro" panose="020B0503030403020204" pitchFamily="34" charset="0"/>
            </a:endParaRPr>
          </a:p>
        </p:txBody>
      </p:sp>
      <p:pic>
        <p:nvPicPr>
          <p:cNvPr id="5122" name="Picture 2" descr="Équilibre, Silhouette, Justice, Balance">
            <a:extLst>
              <a:ext uri="{FF2B5EF4-FFF2-40B4-BE49-F238E27FC236}">
                <a16:creationId xmlns:a16="http://schemas.microsoft.com/office/drawing/2014/main" xmlns="" id="{0A1E5878-E14D-B1B3-DBFB-A9818F860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643" y="1470518"/>
            <a:ext cx="4972212" cy="4490529"/>
          </a:xfrm>
          <a:prstGeom prst="rect">
            <a:avLst/>
          </a:prstGeom>
          <a:noFill/>
          <a:extLst>
            <a:ext uri="{909E8E84-426E-40DD-AFC4-6F175D3DCCD1}">
              <a14:hiddenFill xmlns:a14="http://schemas.microsoft.com/office/drawing/2010/main">
                <a:solidFill>
                  <a:srgbClr val="FFFFFF"/>
                </a:solidFill>
              </a14:hiddenFill>
            </a:ext>
          </a:extLst>
        </p:spPr>
      </p:pic>
      <p:pic>
        <p:nvPicPr>
          <p:cNvPr id="9" name="オーディオ 8">
            <a:hlinkClick r:id="" action="ppaction://media"/>
            <a:extLst>
              <a:ext uri="{FF2B5EF4-FFF2-40B4-BE49-F238E27FC236}">
                <a16:creationId xmlns:a16="http://schemas.microsoft.com/office/drawing/2014/main" xmlns="" id="{3252ACA7-D29E-4963-AD17-D76705363F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7752514"/>
      </p:ext>
    </p:extLst>
  </p:cSld>
  <p:clrMapOvr>
    <a:masterClrMapping/>
  </p:clrMapOvr>
  <mc:AlternateContent xmlns:mc="http://schemas.openxmlformats.org/markup-compatibility/2006" xmlns:p14="http://schemas.microsoft.com/office/powerpoint/2010/main">
    <mc:Choice Requires="p14">
      <p:transition spd="slow" p14:dur="2000" advTm="45438"/>
    </mc:Choice>
    <mc:Fallback xmlns="">
      <p:transition spd="slow" advTm="4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Psy">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1295</Words>
  <Application>Microsoft Office PowerPoint</Application>
  <PresentationFormat>Custom</PresentationFormat>
  <Paragraphs>356</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テーマ</vt:lpstr>
      <vt:lpstr>Effect of Touching Care on Fear  in French and Japanese Subjects </vt:lpstr>
      <vt:lpstr>Introduction</vt:lpstr>
      <vt:lpstr>Introduction</vt:lpstr>
      <vt:lpstr>Aim</vt:lpstr>
      <vt:lpstr>Method</vt:lpstr>
      <vt:lpstr>Method　</vt:lpstr>
      <vt:lpstr>Result　</vt:lpstr>
      <vt:lpstr>PowerPoint Presentation</vt:lpstr>
      <vt:lpstr>Discussion　</vt:lpstr>
      <vt:lpstr>Discussion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谷口 和子</dc:creator>
  <cp:lastModifiedBy>owner</cp:lastModifiedBy>
  <cp:revision>30</cp:revision>
  <cp:lastPrinted>2023-11-21T05:24:49Z</cp:lastPrinted>
  <dcterms:created xsi:type="dcterms:W3CDTF">2023-06-21T08:47:36Z</dcterms:created>
  <dcterms:modified xsi:type="dcterms:W3CDTF">2023-11-21T05:25:36Z</dcterms:modified>
</cp:coreProperties>
</file>