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66" r:id="rId6"/>
    <p:sldId id="260" r:id="rId7"/>
    <p:sldId id="259" r:id="rId8"/>
    <p:sldId id="261"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91" d="100"/>
          <a:sy n="91" d="100"/>
        </p:scale>
        <p:origin x="-341"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79BFB-7A3B-84B1-B20C-3F4B093162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88C86DB7-6013-F4D8-8D3A-62158C2AF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D41B877-085B-9E04-1ABA-1D633125B4BC}"/>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5" name="Footer Placeholder 4">
            <a:extLst>
              <a:ext uri="{FF2B5EF4-FFF2-40B4-BE49-F238E27FC236}">
                <a16:creationId xmlns:a16="http://schemas.microsoft.com/office/drawing/2014/main" xmlns="" id="{7715409A-DD92-7F25-DD35-D48593C58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C5905E-6CE7-B885-093B-EB49DEF1F3B9}"/>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269770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E12C2-6A2E-7EA6-8F57-05E0C5CF01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9004E3C-D7F4-3500-739F-3A2B703BD4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A36BD69-3B23-684D-6BAA-275FC90EE2AC}"/>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5" name="Footer Placeholder 4">
            <a:extLst>
              <a:ext uri="{FF2B5EF4-FFF2-40B4-BE49-F238E27FC236}">
                <a16:creationId xmlns:a16="http://schemas.microsoft.com/office/drawing/2014/main" xmlns="" id="{682A63D5-656D-54C3-7D8F-3CE6B982D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76A795-0542-8CBF-03CE-C28DE3AD5932}"/>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322862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90CB57-97A7-7968-EDEB-EA63C0D76B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5D4DAA7C-517E-2F20-3953-49697F191E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2E1C760-04B1-F909-62A6-2D2DB9FC9110}"/>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5" name="Footer Placeholder 4">
            <a:extLst>
              <a:ext uri="{FF2B5EF4-FFF2-40B4-BE49-F238E27FC236}">
                <a16:creationId xmlns:a16="http://schemas.microsoft.com/office/drawing/2014/main" xmlns="" id="{00C0C071-2863-9071-0DDB-0E0041E6B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0B8D13-A0A4-0C9D-09DE-ACFA396DB7A1}"/>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245535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97914-85A1-262C-FDAA-2B755CF26C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32C37D3-E7C9-8E0D-9DAB-7E5851049D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77A10E7-3538-532C-4EA3-E210789684EC}"/>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5" name="Footer Placeholder 4">
            <a:extLst>
              <a:ext uri="{FF2B5EF4-FFF2-40B4-BE49-F238E27FC236}">
                <a16:creationId xmlns:a16="http://schemas.microsoft.com/office/drawing/2014/main" xmlns="" id="{3617B489-AA70-AEBA-0775-08DD175BF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877BAE-3DAA-C0B4-AC54-21E155924694}"/>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230341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7823B-F142-73DB-EE48-3134A233C3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5CCFEAC-68F7-FC28-1F39-6CF335629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2A53823-BE00-11B8-01E2-94FD3CADFA64}"/>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5" name="Footer Placeholder 4">
            <a:extLst>
              <a:ext uri="{FF2B5EF4-FFF2-40B4-BE49-F238E27FC236}">
                <a16:creationId xmlns:a16="http://schemas.microsoft.com/office/drawing/2014/main" xmlns="" id="{3E88354B-3FAA-28BE-8C3B-852FFEC6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2862D7-DB65-91C2-1F48-C6A9885DA919}"/>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264137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7D7A7-E4D6-EA24-C3FA-6A850F7FBE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6BBC4C0-3F61-18C0-409B-DCF064E6FB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A1B5924E-8DDE-235E-80C8-A8815BA14B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24ED0B41-F318-F114-1696-D56F1B377F24}"/>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6" name="Footer Placeholder 5">
            <a:extLst>
              <a:ext uri="{FF2B5EF4-FFF2-40B4-BE49-F238E27FC236}">
                <a16:creationId xmlns:a16="http://schemas.microsoft.com/office/drawing/2014/main" xmlns="" id="{9433ABFD-77B4-2320-2E71-086EB8D48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AFF0B5-90BF-4471-4ABE-842825F9B2C4}"/>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22449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18A91-08FB-D656-5ADC-BB65BC135C3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9DFCFE1A-440E-6807-2047-BB68B71CF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1E9F3DF-DFC9-7ECA-520C-B7943C04B5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46354DBA-4B97-5302-289D-6E1F3F7B7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647B3E48-6079-C785-E789-BBBC8FDDEB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DC680459-50DA-5FD1-22A6-4636858BD88E}"/>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8" name="Footer Placeholder 7">
            <a:extLst>
              <a:ext uri="{FF2B5EF4-FFF2-40B4-BE49-F238E27FC236}">
                <a16:creationId xmlns:a16="http://schemas.microsoft.com/office/drawing/2014/main" xmlns="" id="{0E84C55F-5171-6391-7EE8-A13F0D0DC3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0D1F81B-6A9E-3A6E-0252-B510646EF67C}"/>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10132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59C46-A0F6-F7A1-C84C-97B5264FB2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11A2BC7-1685-71DD-7583-02344179F130}"/>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4" name="Footer Placeholder 3">
            <a:extLst>
              <a:ext uri="{FF2B5EF4-FFF2-40B4-BE49-F238E27FC236}">
                <a16:creationId xmlns:a16="http://schemas.microsoft.com/office/drawing/2014/main" xmlns="" id="{192A4166-1478-690C-598E-9CCCF2DE52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C0DCA13-4BB8-8F9D-ED24-FCB65C5C5E12}"/>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172731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B63224-F3D7-18C1-47E6-B6508E0F70E8}"/>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3" name="Footer Placeholder 2">
            <a:extLst>
              <a:ext uri="{FF2B5EF4-FFF2-40B4-BE49-F238E27FC236}">
                <a16:creationId xmlns:a16="http://schemas.microsoft.com/office/drawing/2014/main" xmlns="" id="{F1C79904-C552-D00A-FD42-D49ED241C8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31E75D-DEC8-F91B-E63B-41BA57B7087F}"/>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261792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F8E25-A72E-AB72-FE3D-CC545D7FF7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03E3E449-5634-9E1F-4D4D-14106908A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4E56088B-A1DD-FE1F-765E-EDEC507F2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7C0EDC4C-6E47-8054-3731-924E96B6743C}"/>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6" name="Footer Placeholder 5">
            <a:extLst>
              <a:ext uri="{FF2B5EF4-FFF2-40B4-BE49-F238E27FC236}">
                <a16:creationId xmlns:a16="http://schemas.microsoft.com/office/drawing/2014/main" xmlns="" id="{B36A4BB8-FDF7-8F8A-4523-0412B8F93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E78848-3137-EE2D-0D89-EED103FB309F}"/>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312752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E44F1-A73B-BCF1-C806-DF51A2D45C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B94C85D6-C229-6755-7945-9C691264E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C0AD65A-48E2-FD90-1A16-7654EE080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393BD2E-8DF7-E6B5-27E1-9D7D3F518292}"/>
              </a:ext>
            </a:extLst>
          </p:cNvPr>
          <p:cNvSpPr>
            <a:spLocks noGrp="1"/>
          </p:cNvSpPr>
          <p:nvPr>
            <p:ph type="dt" sz="half" idx="10"/>
          </p:nvPr>
        </p:nvSpPr>
        <p:spPr/>
        <p:txBody>
          <a:bodyPr/>
          <a:lstStyle/>
          <a:p>
            <a:fld id="{6DBD08F9-17E1-E142-B114-ABCE56E1F568}" type="datetimeFigureOut">
              <a:rPr lang="en-US" smtClean="0"/>
              <a:t>9/22/2023</a:t>
            </a:fld>
            <a:endParaRPr lang="en-US"/>
          </a:p>
        </p:txBody>
      </p:sp>
      <p:sp>
        <p:nvSpPr>
          <p:cNvPr id="6" name="Footer Placeholder 5">
            <a:extLst>
              <a:ext uri="{FF2B5EF4-FFF2-40B4-BE49-F238E27FC236}">
                <a16:creationId xmlns:a16="http://schemas.microsoft.com/office/drawing/2014/main" xmlns="" id="{BE4186F7-E66C-C4A0-12C5-D7AB04555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A37644-CEEA-2A17-F30A-3D0B47E12CD2}"/>
              </a:ext>
            </a:extLst>
          </p:cNvPr>
          <p:cNvSpPr>
            <a:spLocks noGrp="1"/>
          </p:cNvSpPr>
          <p:nvPr>
            <p:ph type="sldNum" sz="quarter" idx="12"/>
          </p:nvPr>
        </p:nvSpPr>
        <p:spPr/>
        <p:txBody>
          <a:bodyPr/>
          <a:lstStyle/>
          <a:p>
            <a:fld id="{3F92B80A-1F76-104C-92A1-08CCD8D966A1}" type="slidenum">
              <a:rPr lang="en-US" smtClean="0"/>
              <a:t>‹#›</a:t>
            </a:fld>
            <a:endParaRPr lang="en-US"/>
          </a:p>
        </p:txBody>
      </p:sp>
    </p:spTree>
    <p:extLst>
      <p:ext uri="{BB962C8B-B14F-4D97-AF65-F5344CB8AC3E}">
        <p14:creationId xmlns:p14="http://schemas.microsoft.com/office/powerpoint/2010/main" val="346756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302919-5376-D82D-6383-ADDE56E71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098B923-CE6A-ACFD-5E08-981AA5F7B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FC4DFD8-54BA-E1EC-65B4-8715416D1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08F9-17E1-E142-B114-ABCE56E1F568}" type="datetimeFigureOut">
              <a:rPr lang="en-US" smtClean="0"/>
              <a:t>9/22/2023</a:t>
            </a:fld>
            <a:endParaRPr lang="en-US"/>
          </a:p>
        </p:txBody>
      </p:sp>
      <p:sp>
        <p:nvSpPr>
          <p:cNvPr id="5" name="Footer Placeholder 4">
            <a:extLst>
              <a:ext uri="{FF2B5EF4-FFF2-40B4-BE49-F238E27FC236}">
                <a16:creationId xmlns:a16="http://schemas.microsoft.com/office/drawing/2014/main" xmlns="" id="{CC2C980E-1B49-D2F7-22A1-574CEA568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6F5A93A-82C6-0861-3485-27C7C95F9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B80A-1F76-104C-92A1-08CCD8D966A1}" type="slidenum">
              <a:rPr lang="en-US" smtClean="0"/>
              <a:t>‹#›</a:t>
            </a:fld>
            <a:endParaRPr lang="en-US"/>
          </a:p>
        </p:txBody>
      </p:sp>
    </p:spTree>
    <p:extLst>
      <p:ext uri="{BB962C8B-B14F-4D97-AF65-F5344CB8AC3E}">
        <p14:creationId xmlns:p14="http://schemas.microsoft.com/office/powerpoint/2010/main" val="88382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825D9-8336-FAC7-6573-04B500DAA0D5}"/>
              </a:ext>
            </a:extLst>
          </p:cNvPr>
          <p:cNvSpPr>
            <a:spLocks noGrp="1"/>
          </p:cNvSpPr>
          <p:nvPr>
            <p:ph type="ctrTitle"/>
          </p:nvPr>
        </p:nvSpPr>
        <p:spPr>
          <a:xfrm>
            <a:off x="304800" y="240617"/>
            <a:ext cx="10545710" cy="727458"/>
          </a:xfrm>
        </p:spPr>
        <p:txBody>
          <a:bodyPr>
            <a:noAutofit/>
          </a:bodyPr>
          <a:lstStyle/>
          <a:p>
            <a:r>
              <a:rPr lang="en-IN" sz="3200" b="1" dirty="0">
                <a:effectLst/>
              </a:rPr>
              <a:t>Use of Augmented Reality and Virtual Reality in E-Commerce</a:t>
            </a:r>
            <a:endParaRPr lang="en-US" sz="3200" b="1" dirty="0"/>
          </a:p>
        </p:txBody>
      </p:sp>
      <p:sp>
        <p:nvSpPr>
          <p:cNvPr id="3" name="Subtitle 2">
            <a:extLst>
              <a:ext uri="{FF2B5EF4-FFF2-40B4-BE49-F238E27FC236}">
                <a16:creationId xmlns:a16="http://schemas.microsoft.com/office/drawing/2014/main" xmlns="" id="{95BD9C4C-1C6E-3FD1-5A23-53C5E29F8A59}"/>
              </a:ext>
            </a:extLst>
          </p:cNvPr>
          <p:cNvSpPr>
            <a:spLocks noGrp="1"/>
          </p:cNvSpPr>
          <p:nvPr>
            <p:ph type="subTitle" idx="1"/>
          </p:nvPr>
        </p:nvSpPr>
        <p:spPr>
          <a:xfrm>
            <a:off x="1618593" y="1689153"/>
            <a:ext cx="9144000" cy="4928230"/>
          </a:xfrm>
        </p:spPr>
        <p:txBody>
          <a:bodyPr>
            <a:normAutofit fontScale="92500" lnSpcReduction="10000"/>
          </a:bodyPr>
          <a:lstStyle/>
          <a:p>
            <a:endParaRPr lang="en-US" dirty="0"/>
          </a:p>
          <a:p>
            <a:endParaRPr lang="en-US" dirty="0"/>
          </a:p>
          <a:p>
            <a:r>
              <a:rPr lang="en-US" dirty="0"/>
              <a:t>Saurabh Kumar*</a:t>
            </a:r>
          </a:p>
          <a:p>
            <a:r>
              <a:rPr lang="en-US" dirty="0"/>
              <a:t>Indian Institute of Management Indore</a:t>
            </a:r>
          </a:p>
          <a:p>
            <a:endParaRPr lang="en-US" dirty="0"/>
          </a:p>
          <a:p>
            <a:r>
              <a:rPr lang="en-US" dirty="0"/>
              <a:t>Aarushi Jain</a:t>
            </a:r>
          </a:p>
          <a:p>
            <a:r>
              <a:rPr lang="en-US" dirty="0"/>
              <a:t>Indian Institute of Management Amritsar</a:t>
            </a:r>
          </a:p>
          <a:p>
            <a:endParaRPr lang="en-US" dirty="0"/>
          </a:p>
          <a:p>
            <a:endParaRPr lang="en-US" dirty="0"/>
          </a:p>
          <a:p>
            <a:endParaRPr lang="en-US" dirty="0"/>
          </a:p>
          <a:p>
            <a:pPr algn="l"/>
            <a:r>
              <a:rPr lang="en-US" dirty="0"/>
              <a:t>				</a:t>
            </a:r>
            <a:r>
              <a:rPr lang="en-US" sz="1900" i="1" dirty="0"/>
              <a:t>*Presenter</a:t>
            </a:r>
          </a:p>
          <a:p>
            <a:pPr algn="l"/>
            <a:r>
              <a:rPr lang="en-US" sz="1900" i="1" dirty="0"/>
              <a:t>			Email: </a:t>
            </a:r>
            <a:r>
              <a:rPr lang="en-US" sz="1900" i="1" dirty="0" err="1"/>
              <a:t>saurabhkumar@iimidr.ac.in</a:t>
            </a:r>
            <a:endParaRPr lang="en-US" sz="1900" i="1" dirty="0"/>
          </a:p>
          <a:p>
            <a:endParaRPr lang="en-US" dirty="0"/>
          </a:p>
          <a:p>
            <a:endParaRPr lang="en-US" dirty="0"/>
          </a:p>
        </p:txBody>
      </p:sp>
      <p:pic>
        <p:nvPicPr>
          <p:cNvPr id="5" name="Picture 4" descr="A blue triangle with red text&#10;&#10;Description automatically generated">
            <a:extLst>
              <a:ext uri="{FF2B5EF4-FFF2-40B4-BE49-F238E27FC236}">
                <a16:creationId xmlns:a16="http://schemas.microsoft.com/office/drawing/2014/main" xmlns="" id="{2924BF17-5891-A972-3B5E-489B2F3900D0}"/>
              </a:ext>
            </a:extLst>
          </p:cNvPr>
          <p:cNvPicPr>
            <a:picLocks noChangeAspect="1"/>
          </p:cNvPicPr>
          <p:nvPr/>
        </p:nvPicPr>
        <p:blipFill>
          <a:blip r:embed="rId2"/>
          <a:stretch>
            <a:fillRect/>
          </a:stretch>
        </p:blipFill>
        <p:spPr>
          <a:xfrm>
            <a:off x="10850510" y="156149"/>
            <a:ext cx="1219200" cy="1219200"/>
          </a:xfrm>
          <a:prstGeom prst="rect">
            <a:avLst/>
          </a:prstGeom>
        </p:spPr>
      </p:pic>
      <p:pic>
        <p:nvPicPr>
          <p:cNvPr id="7" name="Picture 6" descr="A logo with a blue circle and a white cross&#10;&#10;Description automatically generated">
            <a:extLst>
              <a:ext uri="{FF2B5EF4-FFF2-40B4-BE49-F238E27FC236}">
                <a16:creationId xmlns:a16="http://schemas.microsoft.com/office/drawing/2014/main" xmlns="" id="{CCB8CA2A-88FD-A2B2-2848-AF17B7FD79A3}"/>
              </a:ext>
            </a:extLst>
          </p:cNvPr>
          <p:cNvPicPr>
            <a:picLocks noChangeAspect="1"/>
          </p:cNvPicPr>
          <p:nvPr/>
        </p:nvPicPr>
        <p:blipFill>
          <a:blip r:embed="rId3"/>
          <a:stretch>
            <a:fillRect/>
          </a:stretch>
        </p:blipFill>
        <p:spPr>
          <a:xfrm>
            <a:off x="311807" y="4687277"/>
            <a:ext cx="1117600" cy="1803400"/>
          </a:xfrm>
          <a:prstGeom prst="rect">
            <a:avLst/>
          </a:prstGeom>
        </p:spPr>
      </p:pic>
      <p:pic>
        <p:nvPicPr>
          <p:cNvPr id="9" name="Picture 8" descr="A logo with a flower&#10;&#10;Description automatically generated">
            <a:extLst>
              <a:ext uri="{FF2B5EF4-FFF2-40B4-BE49-F238E27FC236}">
                <a16:creationId xmlns:a16="http://schemas.microsoft.com/office/drawing/2014/main" xmlns="" id="{E0E7A38B-4CD0-A284-89D3-0A2BF45CAEB1}"/>
              </a:ext>
            </a:extLst>
          </p:cNvPr>
          <p:cNvPicPr>
            <a:picLocks noChangeAspect="1"/>
          </p:cNvPicPr>
          <p:nvPr/>
        </p:nvPicPr>
        <p:blipFill>
          <a:blip r:embed="rId4"/>
          <a:stretch>
            <a:fillRect/>
          </a:stretch>
        </p:blipFill>
        <p:spPr>
          <a:xfrm>
            <a:off x="10253610" y="4687277"/>
            <a:ext cx="1193800" cy="1689100"/>
          </a:xfrm>
          <a:prstGeom prst="rect">
            <a:avLst/>
          </a:prstGeom>
        </p:spPr>
      </p:pic>
    </p:spTree>
    <p:extLst>
      <p:ext uri="{BB962C8B-B14F-4D97-AF65-F5344CB8AC3E}">
        <p14:creationId xmlns:p14="http://schemas.microsoft.com/office/powerpoint/2010/main" val="45962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7EA770-04AE-A548-C4E3-4671D2D2270F}"/>
              </a:ext>
            </a:extLst>
          </p:cNvPr>
          <p:cNvSpPr>
            <a:spLocks noGrp="1"/>
          </p:cNvSpPr>
          <p:nvPr>
            <p:ph type="title"/>
          </p:nvPr>
        </p:nvSpPr>
        <p:spPr>
          <a:xfrm>
            <a:off x="148683" y="-35996"/>
            <a:ext cx="10515600" cy="847892"/>
          </a:xfrm>
        </p:spPr>
        <p:txBody>
          <a:bodyPr/>
          <a:lstStyle/>
          <a:p>
            <a:r>
              <a:rPr lang="en-US" dirty="0"/>
              <a:t>Short Profile</a:t>
            </a:r>
          </a:p>
        </p:txBody>
      </p:sp>
      <p:sp>
        <p:nvSpPr>
          <p:cNvPr id="5" name="Content Placeholder 4">
            <a:extLst>
              <a:ext uri="{FF2B5EF4-FFF2-40B4-BE49-F238E27FC236}">
                <a16:creationId xmlns:a16="http://schemas.microsoft.com/office/drawing/2014/main" xmlns="" id="{C0DD6765-886B-4F90-8D03-EF3C444A1370}"/>
              </a:ext>
            </a:extLst>
          </p:cNvPr>
          <p:cNvSpPr>
            <a:spLocks noGrp="1"/>
          </p:cNvSpPr>
          <p:nvPr>
            <p:ph idx="1"/>
          </p:nvPr>
        </p:nvSpPr>
        <p:spPr>
          <a:xfrm>
            <a:off x="186558" y="811896"/>
            <a:ext cx="10309558" cy="6046103"/>
          </a:xfrm>
        </p:spPr>
        <p:txBody>
          <a:bodyPr>
            <a:normAutofit fontScale="92500" lnSpcReduction="20000"/>
          </a:bodyPr>
          <a:lstStyle/>
          <a:p>
            <a:pPr marL="0" indent="0">
              <a:buNone/>
            </a:pPr>
            <a:r>
              <a:rPr lang="en-US" b="1" dirty="0"/>
              <a:t>Saurabh Kumar</a:t>
            </a:r>
            <a:r>
              <a:rPr lang="en-IN" b="1" dirty="0"/>
              <a:t> </a:t>
            </a:r>
            <a:r>
              <a:rPr lang="en-IN" dirty="0"/>
              <a:t>is currently working as Assistant Professor at Indian Institute of Management Indore in Information Systems area. He is working in the field of data mining and business analytics.</a:t>
            </a:r>
            <a:br>
              <a:rPr lang="en-IN" dirty="0"/>
            </a:br>
            <a:r>
              <a:rPr lang="en-IN" dirty="0"/>
              <a:t>Have worked earlier as a Visiting Research Scholar at </a:t>
            </a:r>
            <a:r>
              <a:rPr lang="en-IN" dirty="0" err="1"/>
              <a:t>Beedie</a:t>
            </a:r>
            <a:r>
              <a:rPr lang="en-IN" dirty="0"/>
              <a:t> School of Business (Simon Fraser University), Canada. Undergone Doctoral Studies in IT&amp; Systems area of IIM Lucknow. Have publications in reputed journals like Industrial Marketing Management (ABDC-A*), IEEE Transactions on Engineering Management (ABDC-A), Behaviour and Information Technology (ABDC-A), Journal of Enterprise Information Management (ABDC-A) and so on.</a:t>
            </a:r>
          </a:p>
          <a:p>
            <a:pPr marL="0" indent="0">
              <a:buNone/>
            </a:pPr>
            <a:r>
              <a:rPr lang="en-IN" b="1" dirty="0"/>
              <a:t>Aarushi Jain </a:t>
            </a:r>
            <a:r>
              <a:rPr lang="en-IN" dirty="0"/>
              <a:t>holds her Ph.D. in Management Information Systems (MIS) from the Indian Institute of Management (IIM), Indore. Prior to this, she completed her </a:t>
            </a:r>
            <a:r>
              <a:rPr lang="en-IN" dirty="0" err="1"/>
              <a:t>B.Tech</a:t>
            </a:r>
            <a:r>
              <a:rPr lang="en-IN" dirty="0"/>
              <a:t> from Krishna Institute of Engineering &amp; Technology (KIET), Ghaziabad. She has also worked as Software Development Engineer (SDE) at Fiserv India </a:t>
            </a:r>
            <a:r>
              <a:rPr lang="en-IN" dirty="0" err="1"/>
              <a:t>Pvt.</a:t>
            </a:r>
            <a:r>
              <a:rPr lang="en-IN" dirty="0"/>
              <a:t> Ltd, Noida. She has published her research paper in Journal of Retailing and Consumer Services. She has presented research papers in several reputed national and international conferences in the MIS domain. She has also published a book chapter published in Elsevier, Netherlands. Her research interests include online word of mouth, business analytics &amp; machine learning. </a:t>
            </a:r>
            <a:endParaRPr lang="en-US" dirty="0"/>
          </a:p>
          <a:p>
            <a:endParaRPr lang="en-US" dirty="0"/>
          </a:p>
          <a:p>
            <a:endParaRPr lang="en-US" dirty="0"/>
          </a:p>
          <a:p>
            <a:endParaRPr lang="en-US" dirty="0"/>
          </a:p>
          <a:p>
            <a:endParaRPr lang="en-US" dirty="0"/>
          </a:p>
        </p:txBody>
      </p:sp>
      <p:pic>
        <p:nvPicPr>
          <p:cNvPr id="10" name="Picture 9" descr="A person in a suit and tie&#10;&#10;Description automatically generated">
            <a:extLst>
              <a:ext uri="{FF2B5EF4-FFF2-40B4-BE49-F238E27FC236}">
                <a16:creationId xmlns:a16="http://schemas.microsoft.com/office/drawing/2014/main" xmlns="" id="{266BE21D-4F5B-E053-C4C7-A7CA674810C3}"/>
              </a:ext>
            </a:extLst>
          </p:cNvPr>
          <p:cNvPicPr>
            <a:picLocks noChangeAspect="1"/>
          </p:cNvPicPr>
          <p:nvPr/>
        </p:nvPicPr>
        <p:blipFill>
          <a:blip r:embed="rId2"/>
          <a:stretch>
            <a:fillRect/>
          </a:stretch>
        </p:blipFill>
        <p:spPr>
          <a:xfrm>
            <a:off x="10496116" y="994018"/>
            <a:ext cx="1547201" cy="2323070"/>
          </a:xfrm>
          <a:prstGeom prst="rect">
            <a:avLst/>
          </a:prstGeom>
        </p:spPr>
      </p:pic>
      <p:pic>
        <p:nvPicPr>
          <p:cNvPr id="12" name="Picture 11" descr="A close-up of a person&#10;&#10;Description automatically generated">
            <a:extLst>
              <a:ext uri="{FF2B5EF4-FFF2-40B4-BE49-F238E27FC236}">
                <a16:creationId xmlns:a16="http://schemas.microsoft.com/office/drawing/2014/main" xmlns="" id="{D12997AF-E007-56E0-40AC-C711BA87799A}"/>
              </a:ext>
            </a:extLst>
          </p:cNvPr>
          <p:cNvPicPr>
            <a:picLocks noChangeAspect="1"/>
          </p:cNvPicPr>
          <p:nvPr/>
        </p:nvPicPr>
        <p:blipFill>
          <a:blip r:embed="rId3"/>
          <a:stretch>
            <a:fillRect/>
          </a:stretch>
        </p:blipFill>
        <p:spPr>
          <a:xfrm>
            <a:off x="10496116" y="3723035"/>
            <a:ext cx="1587500" cy="2478025"/>
          </a:xfrm>
          <a:prstGeom prst="rect">
            <a:avLst/>
          </a:prstGeom>
        </p:spPr>
      </p:pic>
    </p:spTree>
    <p:extLst>
      <p:ext uri="{BB962C8B-B14F-4D97-AF65-F5344CB8AC3E}">
        <p14:creationId xmlns:p14="http://schemas.microsoft.com/office/powerpoint/2010/main" val="182996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79F08-CE1B-3D26-6BEE-8163F280A1F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EFE0CDBA-DDCC-EA92-61D5-F42898BC7727}"/>
              </a:ext>
            </a:extLst>
          </p:cNvPr>
          <p:cNvSpPr>
            <a:spLocks noGrp="1"/>
          </p:cNvSpPr>
          <p:nvPr>
            <p:ph idx="1"/>
          </p:nvPr>
        </p:nvSpPr>
        <p:spPr/>
        <p:txBody>
          <a:bodyPr/>
          <a:lstStyle/>
          <a:p>
            <a:r>
              <a:rPr lang="en-US" dirty="0"/>
              <a:t>Introduction</a:t>
            </a:r>
          </a:p>
          <a:p>
            <a:r>
              <a:rPr lang="en-US" dirty="0"/>
              <a:t>Literature Review</a:t>
            </a:r>
          </a:p>
          <a:p>
            <a:r>
              <a:rPr lang="en-US" dirty="0"/>
              <a:t>Research Gap</a:t>
            </a:r>
          </a:p>
          <a:p>
            <a:r>
              <a:rPr lang="en-US" dirty="0"/>
              <a:t>Contribution</a:t>
            </a:r>
          </a:p>
          <a:p>
            <a:r>
              <a:rPr lang="en-US" dirty="0"/>
              <a:t>A Case Study of Clothing Industry</a:t>
            </a:r>
          </a:p>
          <a:p>
            <a:r>
              <a:rPr lang="en-US" dirty="0"/>
              <a:t>Implications</a:t>
            </a:r>
          </a:p>
        </p:txBody>
      </p:sp>
    </p:spTree>
    <p:extLst>
      <p:ext uri="{BB962C8B-B14F-4D97-AF65-F5344CB8AC3E}">
        <p14:creationId xmlns:p14="http://schemas.microsoft.com/office/powerpoint/2010/main" val="112859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B0129-90DE-3289-3143-F7E62005290D}"/>
              </a:ext>
            </a:extLst>
          </p:cNvPr>
          <p:cNvSpPr>
            <a:spLocks noGrp="1"/>
          </p:cNvSpPr>
          <p:nvPr>
            <p:ph type="title"/>
          </p:nvPr>
        </p:nvSpPr>
        <p:spPr/>
        <p:txBody>
          <a:bodyPr/>
          <a:lstStyle/>
          <a:p>
            <a:r>
              <a:rPr lang="en-US" dirty="0"/>
              <a:t>Augmented Reality</a:t>
            </a:r>
          </a:p>
        </p:txBody>
      </p:sp>
      <p:sp>
        <p:nvSpPr>
          <p:cNvPr id="3" name="Content Placeholder 2">
            <a:extLst>
              <a:ext uri="{FF2B5EF4-FFF2-40B4-BE49-F238E27FC236}">
                <a16:creationId xmlns:a16="http://schemas.microsoft.com/office/drawing/2014/main" xmlns="" id="{C8412BF6-90D7-3FFE-C931-FAA7EF73358F}"/>
              </a:ext>
            </a:extLst>
          </p:cNvPr>
          <p:cNvSpPr>
            <a:spLocks noGrp="1"/>
          </p:cNvSpPr>
          <p:nvPr>
            <p:ph idx="1"/>
          </p:nvPr>
        </p:nvSpPr>
        <p:spPr>
          <a:xfrm>
            <a:off x="557048" y="1545021"/>
            <a:ext cx="10796752" cy="4631942"/>
          </a:xfrm>
        </p:spPr>
        <p:txBody>
          <a:bodyPr>
            <a:normAutofit fontScale="85000" lnSpcReduction="20000"/>
          </a:bodyPr>
          <a:lstStyle/>
          <a:p>
            <a:r>
              <a:rPr lang="en-IN" dirty="0"/>
              <a:t>Augmented reality (AR) is a technology that allows users to experience a computer-generated virtual environment that is overlaid on top of the real world.</a:t>
            </a:r>
          </a:p>
          <a:p>
            <a:r>
              <a:rPr lang="en-IN" dirty="0"/>
              <a:t>It is achieved by using a combination of hardware and software, such as cameras, sensors, and display devices, to superimpose digital information onto the user's view of the physical world. </a:t>
            </a:r>
          </a:p>
          <a:p>
            <a:r>
              <a:rPr lang="en-IN" dirty="0"/>
              <a:t>AR can be experienced through a variety of devices, including smartphones, tablets, smart glasses, and headsets.</a:t>
            </a:r>
          </a:p>
          <a:p>
            <a:r>
              <a:rPr lang="en-IN" dirty="0"/>
              <a:t>AR enhances the user's perception of reality by adding digital objects, images, or information to the real-world environment. </a:t>
            </a:r>
          </a:p>
          <a:p>
            <a:r>
              <a:rPr lang="en-IN" dirty="0"/>
              <a:t>AR can be used in various applications, such as gaming, education, entertainment, and retail. </a:t>
            </a:r>
          </a:p>
          <a:p>
            <a:r>
              <a:rPr lang="en-IN" dirty="0"/>
              <a:t>In retail, AR technology can be used to create immersive shopping experiences for customers, allowing them to preview products in a virtual environment, try on clothes or accessories, and see how furniture or decor items will look in their homes.</a:t>
            </a:r>
            <a:endParaRPr lang="en-US" dirty="0"/>
          </a:p>
        </p:txBody>
      </p:sp>
    </p:spTree>
    <p:extLst>
      <p:ext uri="{BB962C8B-B14F-4D97-AF65-F5344CB8AC3E}">
        <p14:creationId xmlns:p14="http://schemas.microsoft.com/office/powerpoint/2010/main" val="71190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59FC8-693F-876A-16EC-CEAF3FE4BB1A}"/>
              </a:ext>
            </a:extLst>
          </p:cNvPr>
          <p:cNvSpPr>
            <a:spLocks noGrp="1"/>
          </p:cNvSpPr>
          <p:nvPr>
            <p:ph type="title"/>
          </p:nvPr>
        </p:nvSpPr>
        <p:spPr/>
        <p:txBody>
          <a:bodyPr/>
          <a:lstStyle/>
          <a:p>
            <a:r>
              <a:rPr lang="en-US" dirty="0"/>
              <a:t>Research Gap</a:t>
            </a:r>
          </a:p>
        </p:txBody>
      </p:sp>
      <p:sp>
        <p:nvSpPr>
          <p:cNvPr id="3" name="Content Placeholder 2">
            <a:extLst>
              <a:ext uri="{FF2B5EF4-FFF2-40B4-BE49-F238E27FC236}">
                <a16:creationId xmlns:a16="http://schemas.microsoft.com/office/drawing/2014/main" xmlns="" id="{E342D731-F1C9-34A4-26E9-4566D63D730C}"/>
              </a:ext>
            </a:extLst>
          </p:cNvPr>
          <p:cNvSpPr>
            <a:spLocks noGrp="1"/>
          </p:cNvSpPr>
          <p:nvPr>
            <p:ph idx="1"/>
          </p:nvPr>
        </p:nvSpPr>
        <p:spPr/>
        <p:txBody>
          <a:bodyPr/>
          <a:lstStyle/>
          <a:p>
            <a:r>
              <a:rPr lang="en-US" dirty="0"/>
              <a:t>The existing studies </a:t>
            </a:r>
            <a:r>
              <a:rPr lang="en-IN" dirty="0"/>
              <a:t>cover a range of AR applications, including education and training, cultural heritage, design and manufacturing, retail and marketing, maintenance and repair, healthcare, remote collaboration, training and simulation.</a:t>
            </a:r>
          </a:p>
          <a:p>
            <a:r>
              <a:rPr lang="en-IN" dirty="0"/>
              <a:t>However, there are not many studies which talks about the applications of Augmented reality in retail settings and that too in mobile devices.</a:t>
            </a:r>
            <a:endParaRPr lang="en-US" dirty="0"/>
          </a:p>
        </p:txBody>
      </p:sp>
    </p:spTree>
    <p:extLst>
      <p:ext uri="{BB962C8B-B14F-4D97-AF65-F5344CB8AC3E}">
        <p14:creationId xmlns:p14="http://schemas.microsoft.com/office/powerpoint/2010/main" val="265245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B0129-90DE-3289-3143-F7E62005290D}"/>
              </a:ext>
            </a:extLst>
          </p:cNvPr>
          <p:cNvSpPr>
            <a:spLocks noGrp="1"/>
          </p:cNvSpPr>
          <p:nvPr>
            <p:ph type="title"/>
          </p:nvPr>
        </p:nvSpPr>
        <p:spPr/>
        <p:txBody>
          <a:bodyPr/>
          <a:lstStyle/>
          <a:p>
            <a:r>
              <a:rPr lang="en-US" dirty="0"/>
              <a:t>Contribution</a:t>
            </a:r>
          </a:p>
        </p:txBody>
      </p:sp>
      <p:sp>
        <p:nvSpPr>
          <p:cNvPr id="3" name="Content Placeholder 2">
            <a:extLst>
              <a:ext uri="{FF2B5EF4-FFF2-40B4-BE49-F238E27FC236}">
                <a16:creationId xmlns:a16="http://schemas.microsoft.com/office/drawing/2014/main" xmlns="" id="{C8412BF6-90D7-3FFE-C931-FAA7EF73358F}"/>
              </a:ext>
            </a:extLst>
          </p:cNvPr>
          <p:cNvSpPr>
            <a:spLocks noGrp="1"/>
          </p:cNvSpPr>
          <p:nvPr>
            <p:ph idx="1"/>
          </p:nvPr>
        </p:nvSpPr>
        <p:spPr/>
        <p:txBody>
          <a:bodyPr>
            <a:normAutofit lnSpcReduction="10000"/>
          </a:bodyPr>
          <a:lstStyle/>
          <a:p>
            <a:r>
              <a:rPr lang="en-IN" dirty="0"/>
              <a:t>The current study attempts to bridge the gap and proposes a tool for customers in e-commerce domain.</a:t>
            </a:r>
          </a:p>
          <a:p>
            <a:r>
              <a:rPr lang="en-IN" dirty="0"/>
              <a:t> Customers are required to enter the details, including their size, colour preferences and design preferences. </a:t>
            </a:r>
          </a:p>
          <a:p>
            <a:r>
              <a:rPr lang="en-IN" dirty="0"/>
              <a:t>The automated recommender tool will then provide the best-fit recommendations for the customers. The customers can also provide the images, which will be used to recommend a specific product to the customer. </a:t>
            </a:r>
          </a:p>
          <a:p>
            <a:r>
              <a:rPr lang="en-IN" dirty="0"/>
              <a:t>The 3-D mapping technology is used to display the look and feel of the product on the image provided. These tools can change how shopping for clothing is done on the e-commerce platform.</a:t>
            </a:r>
            <a:endParaRPr lang="en-US" dirty="0"/>
          </a:p>
        </p:txBody>
      </p:sp>
    </p:spTree>
    <p:extLst>
      <p:ext uri="{BB962C8B-B14F-4D97-AF65-F5344CB8AC3E}">
        <p14:creationId xmlns:p14="http://schemas.microsoft.com/office/powerpoint/2010/main" val="350660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B0129-90DE-3289-3143-F7E62005290D}"/>
              </a:ext>
            </a:extLst>
          </p:cNvPr>
          <p:cNvSpPr>
            <a:spLocks noGrp="1"/>
          </p:cNvSpPr>
          <p:nvPr>
            <p:ph type="title"/>
          </p:nvPr>
        </p:nvSpPr>
        <p:spPr/>
        <p:txBody>
          <a:bodyPr/>
          <a:lstStyle/>
          <a:p>
            <a:r>
              <a:rPr lang="en-US" dirty="0"/>
              <a:t>Practical Application in Clothing Industry</a:t>
            </a:r>
          </a:p>
        </p:txBody>
      </p:sp>
      <p:sp>
        <p:nvSpPr>
          <p:cNvPr id="3" name="Content Placeholder 2">
            <a:extLst>
              <a:ext uri="{FF2B5EF4-FFF2-40B4-BE49-F238E27FC236}">
                <a16:creationId xmlns:a16="http://schemas.microsoft.com/office/drawing/2014/main" xmlns="" id="{C8412BF6-90D7-3FFE-C931-FAA7EF73358F}"/>
              </a:ext>
            </a:extLst>
          </p:cNvPr>
          <p:cNvSpPr>
            <a:spLocks noGrp="1"/>
          </p:cNvSpPr>
          <p:nvPr>
            <p:ph idx="1"/>
          </p:nvPr>
        </p:nvSpPr>
        <p:spPr/>
        <p:txBody>
          <a:bodyPr>
            <a:normAutofit fontScale="92500" lnSpcReduction="10000"/>
          </a:bodyPr>
          <a:lstStyle/>
          <a:p>
            <a:r>
              <a:rPr lang="en-IN" dirty="0"/>
              <a:t>The fashion retailer ASOS has implemented an AR tool on its mobile app that uses 3-D mapping technology to enable customers to virtually try on clothes before making a purchase. </a:t>
            </a:r>
          </a:p>
          <a:p>
            <a:r>
              <a:rPr lang="en-IN" dirty="0"/>
              <a:t>The tool, called "See My Fit," allows customers to enter their height, weight, and body shape, and it generates a 3-D model of the customer that can be used to show how the clothes will fit and look on them.</a:t>
            </a:r>
          </a:p>
          <a:p>
            <a:r>
              <a:rPr lang="en-IN" dirty="0"/>
              <a:t>Customers can also see how the clothes will move and adjust as they move, giving them a more realistic and immersive shopping experience. </a:t>
            </a:r>
          </a:p>
          <a:p>
            <a:r>
              <a:rPr lang="en-IN" dirty="0"/>
              <a:t>The tool has been well-received by customers, with many reporting that it has helped them make more informed purchase decisions and reduced the need for returns.</a:t>
            </a:r>
          </a:p>
        </p:txBody>
      </p:sp>
    </p:spTree>
    <p:extLst>
      <p:ext uri="{BB962C8B-B14F-4D97-AF65-F5344CB8AC3E}">
        <p14:creationId xmlns:p14="http://schemas.microsoft.com/office/powerpoint/2010/main" val="187900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C37D6-55B1-CA1C-9886-583E7D425581}"/>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xmlns="" id="{6654A77E-F598-D90F-970A-9A8A592907D6}"/>
              </a:ext>
            </a:extLst>
          </p:cNvPr>
          <p:cNvSpPr>
            <a:spLocks noGrp="1"/>
          </p:cNvSpPr>
          <p:nvPr>
            <p:ph idx="1"/>
          </p:nvPr>
        </p:nvSpPr>
        <p:spPr/>
        <p:txBody>
          <a:bodyPr/>
          <a:lstStyle/>
          <a:p>
            <a:r>
              <a:rPr lang="en-IN" dirty="0"/>
              <a:t>The study has important implications for category managers on e-commerce platforms. </a:t>
            </a:r>
          </a:p>
          <a:p>
            <a:r>
              <a:rPr lang="en-IN" dirty="0"/>
              <a:t>The tool can help category managers identify customer preferences and tailor their product offerings accordingly. </a:t>
            </a:r>
          </a:p>
          <a:p>
            <a:r>
              <a:rPr lang="en-IN" dirty="0"/>
              <a:t>It can also help managers optimize their inventory management by tracking customer preferences and stocking products accordingly.</a:t>
            </a:r>
          </a:p>
          <a:p>
            <a:r>
              <a:rPr lang="en-IN" dirty="0"/>
              <a:t>Additionally, the tool can help managers track customer satisfaction and make improvements to their offerings based on customer feedback.</a:t>
            </a:r>
            <a:endParaRPr lang="en-US" dirty="0"/>
          </a:p>
        </p:txBody>
      </p:sp>
    </p:spTree>
    <p:extLst>
      <p:ext uri="{BB962C8B-B14F-4D97-AF65-F5344CB8AC3E}">
        <p14:creationId xmlns:p14="http://schemas.microsoft.com/office/powerpoint/2010/main" val="352394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Video 5" descr="Text Bubble">
            <a:extLst>
              <a:ext uri="{FF2B5EF4-FFF2-40B4-BE49-F238E27FC236}">
                <a16:creationId xmlns:a16="http://schemas.microsoft.com/office/drawing/2014/main" xmlns="" id="{2D123954-03B5-0A0F-EA66-A70EB3CB4EF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7107EAFC-8DAD-D277-F03C-A7EAC71B711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Thank You!</a:t>
            </a:r>
            <a:br>
              <a:rPr lang="en-US" sz="5200" dirty="0">
                <a:solidFill>
                  <a:srgbClr val="FFFFFF"/>
                </a:solidFill>
              </a:rPr>
            </a:br>
            <a:r>
              <a:rPr lang="en-US" sz="5200" dirty="0">
                <a:solidFill>
                  <a:srgbClr val="FFFFFF"/>
                </a:solidFill>
              </a:rPr>
              <a:t/>
            </a:r>
            <a:br>
              <a:rPr lang="en-US" sz="5200" dirty="0">
                <a:solidFill>
                  <a:srgbClr val="FFFFFF"/>
                </a:solidFill>
              </a:rPr>
            </a:br>
            <a:r>
              <a:rPr lang="en-US" sz="5200" dirty="0">
                <a:solidFill>
                  <a:srgbClr val="FFFFFF"/>
                </a:solidFill>
              </a:rPr>
              <a:t/>
            </a:r>
            <a:br>
              <a:rPr lang="en-US" sz="5200" dirty="0">
                <a:solidFill>
                  <a:srgbClr val="FFFFFF"/>
                </a:solidFill>
              </a:rPr>
            </a:br>
            <a:r>
              <a:rPr lang="en-US" sz="5200" dirty="0">
                <a:solidFill>
                  <a:srgbClr val="FFFFFF"/>
                </a:solidFill>
              </a:rPr>
              <a:t>Questions</a:t>
            </a:r>
          </a:p>
        </p:txBody>
      </p:sp>
    </p:spTree>
    <p:extLst>
      <p:ext uri="{BB962C8B-B14F-4D97-AF65-F5344CB8AC3E}">
        <p14:creationId xmlns:p14="http://schemas.microsoft.com/office/powerpoint/2010/main" val="32116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3930</TotalTime>
  <Words>623</Words>
  <Application>Microsoft Office PowerPoint</Application>
  <PresentationFormat>Custom</PresentationFormat>
  <Paragraphs>51</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Use of Augmented Reality and Virtual Reality in E-Commerce</vt:lpstr>
      <vt:lpstr>Short Profile</vt:lpstr>
      <vt:lpstr>Agenda</vt:lpstr>
      <vt:lpstr>Augmented Reality</vt:lpstr>
      <vt:lpstr>Research Gap</vt:lpstr>
      <vt:lpstr>Contribution</vt:lpstr>
      <vt:lpstr>Practical Application in Clothing Industry</vt:lpstr>
      <vt:lpstr>Implications</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Augmented Reality in E-Commerce: A Case of the Clothing Industry</dc:title>
  <dc:creator>Saurabh Kumar</dc:creator>
  <cp:lastModifiedBy>owner</cp:lastModifiedBy>
  <cp:revision>25</cp:revision>
  <dcterms:created xsi:type="dcterms:W3CDTF">2023-02-28T18:20:56Z</dcterms:created>
  <dcterms:modified xsi:type="dcterms:W3CDTF">2023-09-22T20:42:23Z</dcterms:modified>
</cp:coreProperties>
</file>