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7"/>
  </p:notesMasterIdLst>
  <p:sldIdLst>
    <p:sldId id="257" r:id="rId2"/>
    <p:sldId id="274" r:id="rId3"/>
    <p:sldId id="258" r:id="rId4"/>
    <p:sldId id="260" r:id="rId5"/>
    <p:sldId id="269" r:id="rId6"/>
    <p:sldId id="273" r:id="rId7"/>
    <p:sldId id="262" r:id="rId8"/>
    <p:sldId id="270" r:id="rId9"/>
    <p:sldId id="263" r:id="rId10"/>
    <p:sldId id="271" r:id="rId11"/>
    <p:sldId id="264" r:id="rId12"/>
    <p:sldId id="265" r:id="rId13"/>
    <p:sldId id="266" r:id="rId14"/>
    <p:sldId id="275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CB228-7C47-4F45-8957-28E7744BD4AC}" v="44" dt="2022-11-01T17:48:40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63985" autoAdjust="0"/>
  </p:normalViewPr>
  <p:slideViewPr>
    <p:cSldViewPr snapToGrid="0">
      <p:cViewPr varScale="1">
        <p:scale>
          <a:sx n="44" d="100"/>
          <a:sy n="44" d="100"/>
        </p:scale>
        <p:origin x="1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9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432F7-3F1F-4EAD-B848-BC1FE059DB73}" type="datetimeFigureOut"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B49F2-2D85-4531-8A91-9F2975196E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6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0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0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71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77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18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6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628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941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6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 Disk by </a:t>
            </a:r>
            <a:r>
              <a:rPr lang="en-US" dirty="0" err="1"/>
              <a:t>lastspark</a:t>
            </a:r>
            <a:r>
              <a:rPr lang="en-US" dirty="0"/>
              <a:t> from NounProject.com</a:t>
            </a:r>
          </a:p>
          <a:p>
            <a:r>
              <a:rPr lang="en-US" dirty="0"/>
              <a:t>Storage by </a:t>
            </a:r>
            <a:r>
              <a:rPr lang="en-US" dirty="0" err="1"/>
              <a:t>Vectorstall</a:t>
            </a:r>
            <a:r>
              <a:rPr lang="en-US" dirty="0"/>
              <a:t> from NounProject.com</a:t>
            </a:r>
            <a:endParaRPr lang="en-US" dirty="0">
              <a:cs typeface="Calibri"/>
            </a:endParaRPr>
          </a:p>
          <a:p>
            <a:r>
              <a:rPr lang="en-US" dirty="0"/>
              <a:t>Share by </a:t>
            </a:r>
            <a:r>
              <a:rPr lang="en-US" dirty="0" err="1"/>
              <a:t>iconixar</a:t>
            </a:r>
            <a:r>
              <a:rPr lang="en-US" dirty="0"/>
              <a:t> from NounProject.com</a:t>
            </a:r>
            <a:endParaRPr lang="en-US" dirty="0">
              <a:cs typeface="Calibri"/>
            </a:endParaRPr>
          </a:p>
          <a:p>
            <a:r>
              <a:rPr lang="en-US" dirty="0"/>
              <a:t>System Unit by Arthur </a:t>
            </a:r>
            <a:r>
              <a:rPr lang="en-US" dirty="0" err="1"/>
              <a:t>Shlain</a:t>
            </a:r>
            <a:r>
              <a:rPr lang="en-US" dirty="0"/>
              <a:t> from NounProject.com</a:t>
            </a:r>
            <a:endParaRPr lang="en-US" dirty="0">
              <a:cs typeface="Calibri"/>
            </a:endParaRPr>
          </a:p>
          <a:p>
            <a:r>
              <a:rPr lang="en-US" dirty="0"/>
              <a:t>Power Supply by Mas Dhimas from NounProject.com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8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It was reported that 78% of these incidents were motivated by financial gain, 9% by grudge, 8% by espionage, and 6% by convenience.</a:t>
            </a:r>
            <a:endParaRPr lang="en-US" sz="1200" dirty="0">
              <a:ea typeface="Calibri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2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5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08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69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B49F2-2D85-4531-8A91-9F2975196EBF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0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E1B06A-C104-4773-8D3B-6797B8749F5B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8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707FC6-0C6D-4C9C-AF35-222BBF3E926F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D60F9A-E49A-4DB1-A432-1C63C8E03A04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9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D65BB-F2C6-4C75-AFFC-CDE5774F5AD4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7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391574-97E7-4449-B1FA-44A77C58D3C0}" type="datetime1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70F0B2-31BA-40BF-A69F-D2A1E4F040F6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55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325D43-601E-4AE1-90D4-69DDEA73AA2E}" type="datetime1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9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A5387-506F-4CF4-8C77-03DBDF1E8476}" type="datetime1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5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FD2453-C9F0-4A04-B3AC-A3B6892AA664}" type="datetime1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3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17212F-CB80-427D-9753-25532094D2D6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63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9E7ADB-CF83-45E3-96BB-E822594E459A}" type="datetime1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9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of Plymouth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2050" y="6505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30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A816F5-3F97-27EB-233B-DF41EA175626}"/>
              </a:ext>
            </a:extLst>
          </p:cNvPr>
          <p:cNvSpPr txBox="1"/>
          <p:nvPr/>
        </p:nvSpPr>
        <p:spPr>
          <a:xfrm>
            <a:off x="562927" y="818878"/>
            <a:ext cx="11099388" cy="184889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B0F0"/>
                </a:solidFill>
              </a:rPr>
              <a:t>Investigating the Security and Accessibility of Voyage Data Recorder Data using a USB attack</a:t>
            </a:r>
            <a:endParaRPr lang="en-US" sz="4400" b="1" dirty="0">
              <a:solidFill>
                <a:srgbClr val="00B0F0"/>
              </a:solidFill>
              <a:cs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99CBA7A-734D-41DD-E950-E06B35B61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85" y="5625053"/>
            <a:ext cx="3347049" cy="109730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4450EB-66F4-4686-B256-682D7FB04159}"/>
              </a:ext>
            </a:extLst>
          </p:cNvPr>
          <p:cNvGrpSpPr/>
          <p:nvPr/>
        </p:nvGrpSpPr>
        <p:grpSpPr>
          <a:xfrm>
            <a:off x="2707980" y="2815913"/>
            <a:ext cx="7027651" cy="778850"/>
            <a:chOff x="2897577" y="1847131"/>
            <a:chExt cx="7027651" cy="7788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0CA07B-7454-2AD0-8EB0-E37495A6198C}"/>
                </a:ext>
              </a:extLst>
            </p:cNvPr>
            <p:cNvSpPr txBox="1"/>
            <p:nvPr/>
          </p:nvSpPr>
          <p:spPr>
            <a:xfrm>
              <a:off x="2897577" y="1979650"/>
              <a:ext cx="7027651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1600" dirty="0">
                <a:cs typeface="Calibri"/>
              </a:endParaRPr>
            </a:p>
            <a:p>
              <a:pPr algn="ctr"/>
              <a:r>
                <a:rPr lang="en-US" sz="2000" dirty="0">
                  <a:cs typeface="Calibri"/>
                </a:rPr>
                <a:t>Avanthika Vineetha Harish, Kimberly Tam, Kevin Jones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2B5065-41BF-A1E4-CDD2-A39EADDF77BD}"/>
                </a:ext>
              </a:extLst>
            </p:cNvPr>
            <p:cNvSpPr txBox="1"/>
            <p:nvPr/>
          </p:nvSpPr>
          <p:spPr>
            <a:xfrm>
              <a:off x="5527735" y="1847131"/>
              <a:ext cx="156425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ea typeface="+mn-lt"/>
                  <a:cs typeface="+mn-lt"/>
                </a:rPr>
                <a:t>Authors:</a:t>
              </a:r>
              <a:endParaRPr lang="en-US" sz="2000" dirty="0">
                <a:cs typeface="Calibri"/>
              </a:endParaRPr>
            </a:p>
          </p:txBody>
        </p:sp>
      </p:grp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E2B066D3-A343-AB70-D13F-98E6652B8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938" y="5319479"/>
            <a:ext cx="4730132" cy="1700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6D2D5-7599-C9DD-8CFD-2537CD1EC425}"/>
              </a:ext>
            </a:extLst>
          </p:cNvPr>
          <p:cNvSpPr txBox="1"/>
          <p:nvPr/>
        </p:nvSpPr>
        <p:spPr>
          <a:xfrm>
            <a:off x="2489502" y="4427498"/>
            <a:ext cx="702765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cs typeface="Calibri"/>
              </a:rPr>
              <a:t>Presenter : Avanthika Vineetha Harish</a:t>
            </a:r>
            <a:endParaRPr lang="en-US" dirty="0">
              <a:solidFill>
                <a:srgbClr val="00B0F0"/>
              </a:solidFill>
              <a:cs typeface="Calibri"/>
            </a:endParaRPr>
          </a:p>
          <a:p>
            <a:pPr algn="ctr"/>
            <a:r>
              <a:rPr lang="en-US" dirty="0">
                <a:cs typeface="Calibri"/>
              </a:rPr>
              <a:t>University of Plymouth, United Kingdom</a:t>
            </a:r>
          </a:p>
          <a:p>
            <a:pPr algn="ctr"/>
            <a:r>
              <a:rPr lang="en-US" dirty="0">
                <a:cs typeface="Calibri"/>
              </a:rPr>
              <a:t>avanthika.vineethaharish@plymouth.ac.uk</a:t>
            </a:r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B1F48B13-64A1-C94A-0F67-26AAB6C4E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4100" y="5404192"/>
            <a:ext cx="1262332" cy="1288686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86FF7F-5D10-4EB3-92C1-37B053810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0807" y="11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0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5"/>
    </mc:Choice>
    <mc:Fallback>
      <p:transition spd="slow" advTm="16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8">
            <a:extLst>
              <a:ext uri="{FF2B5EF4-FFF2-40B4-BE49-F238E27FC236}">
                <a16:creationId xmlns:a16="http://schemas.microsoft.com/office/drawing/2014/main" id="{71F6FCE1-8678-40F4-9644-79CD5333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57D3C00-5571-2E08-0E43-C8F3D4028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86"/>
          <a:stretch/>
        </p:blipFill>
        <p:spPr>
          <a:xfrm>
            <a:off x="396823" y="697403"/>
            <a:ext cx="2601367" cy="2429255"/>
          </a:xfrm>
          <a:prstGeom prst="rect">
            <a:avLst/>
          </a:prstGeom>
        </p:spPr>
      </p:pic>
      <p:pic>
        <p:nvPicPr>
          <p:cNvPr id="12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6B2568-AF36-B6B4-A568-479780985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493" y="697402"/>
            <a:ext cx="2805787" cy="2429255"/>
          </a:xfrm>
          <a:prstGeom prst="rect">
            <a:avLst/>
          </a:prstGeom>
        </p:spPr>
      </p:pic>
      <p:pic>
        <p:nvPicPr>
          <p:cNvPr id="11" name="Picture 1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ECA74EE-CE34-4203-CD30-75D93C5622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83"/>
          <a:stretch/>
        </p:blipFill>
        <p:spPr>
          <a:xfrm>
            <a:off x="396823" y="3429000"/>
            <a:ext cx="5593457" cy="27701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714B-19BC-9A9F-5EEE-4CD433000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831" y="2498166"/>
            <a:ext cx="5001569" cy="370094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dirty="0">
                <a:ea typeface="+mn-lt"/>
                <a:cs typeface="+mn-lt"/>
              </a:rPr>
              <a:t>Payload created for </a:t>
            </a:r>
            <a:r>
              <a:rPr lang="en-US" sz="2400" dirty="0" err="1">
                <a:ea typeface="+mn-lt"/>
                <a:cs typeface="+mn-lt"/>
              </a:rPr>
              <a:t>png</a:t>
            </a:r>
            <a:r>
              <a:rPr lang="en-US" sz="2400" dirty="0">
                <a:ea typeface="+mn-lt"/>
                <a:cs typeface="+mn-lt"/>
              </a:rPr>
              <a:t>, jpeg, ppt, txt file types.</a:t>
            </a:r>
          </a:p>
          <a:p>
            <a:r>
              <a:rPr lang="en-US" sz="2400" dirty="0">
                <a:ea typeface="+mn-lt"/>
                <a:cs typeface="+mn-lt"/>
              </a:rPr>
              <a:t>Ducky script was written to download the payload on to the VDR PC.</a:t>
            </a:r>
          </a:p>
          <a:p>
            <a:r>
              <a:rPr lang="en-US" sz="2400" dirty="0">
                <a:ea typeface="+mn-lt"/>
                <a:cs typeface="+mn-lt"/>
              </a:rPr>
              <a:t>When USB with ducky script was  plugged in to the VDR system, the ransomware started encrypting the files of the previously mentioned file types.</a:t>
            </a:r>
          </a:p>
          <a:p>
            <a:r>
              <a:rPr lang="en-US" sz="2400" dirty="0">
                <a:ea typeface="+mn-lt"/>
                <a:cs typeface="+mn-lt"/>
              </a:rPr>
              <a:t>Affecting the </a:t>
            </a:r>
            <a:r>
              <a:rPr lang="en-US" sz="2400" b="1" i="1" dirty="0">
                <a:solidFill>
                  <a:srgbClr val="FF0000"/>
                </a:solidFill>
                <a:ea typeface="+mn-lt"/>
                <a:cs typeface="+mn-lt"/>
              </a:rPr>
              <a:t>Availability</a:t>
            </a:r>
            <a:r>
              <a:rPr lang="en-US" sz="2400" dirty="0">
                <a:ea typeface="+mn-lt"/>
                <a:cs typeface="+mn-lt"/>
              </a:rPr>
              <a:t> of data.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818FA-3E02-46D6-B871-59DD6C0E1394}"/>
              </a:ext>
            </a:extLst>
          </p:cNvPr>
          <p:cNvSpPr txBox="1"/>
          <p:nvPr/>
        </p:nvSpPr>
        <p:spPr>
          <a:xfrm>
            <a:off x="6588831" y="463970"/>
            <a:ext cx="51509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  <a:ea typeface="Calibri"/>
                <a:cs typeface="Calibri"/>
              </a:rPr>
              <a:t>ShinoLocker ransomware :</a:t>
            </a:r>
            <a:r>
              <a:rPr lang="en-US" sz="2400" dirty="0">
                <a:solidFill>
                  <a:srgbClr val="00B0F0"/>
                </a:solidFill>
                <a:ea typeface="Calibri"/>
                <a:cs typeface="Calibri"/>
              </a:rPr>
              <a:t>  </a:t>
            </a:r>
            <a:r>
              <a:rPr lang="en-US" sz="2400" dirty="0">
                <a:ea typeface="Calibri"/>
                <a:cs typeface="Calibri"/>
              </a:rPr>
              <a:t>Tool used for </a:t>
            </a:r>
            <a:r>
              <a:rPr lang="en-US" sz="2400" dirty="0">
                <a:ea typeface="+mn-lt"/>
                <a:cs typeface="+mn-lt"/>
              </a:rPr>
              <a:t>training and teaching purposes; appeared to be the most practical option without causing damage to the VDR.</a:t>
            </a:r>
            <a:endParaRPr lang="en-US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CC1048-1C20-442D-9F16-D397BC0E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F1927-D9AF-40AD-B1B6-B0FAF006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CB2D2A-58FE-4A61-9442-C5700EB86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0399" y="127752"/>
            <a:ext cx="470965" cy="47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5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79"/>
    </mc:Choice>
    <mc:Fallback>
      <p:transition spd="slow" advTm="16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38AC7-1629-4C71-6A53-EDA1587BD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3. Hard drive erasure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F9C2F-060B-96FD-88D6-6218BE803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dirty="0">
                <a:ea typeface="Calibri"/>
                <a:cs typeface="Calibri"/>
              </a:rPr>
              <a:t>Can be accomplished by few lines of ducky scripting.</a:t>
            </a:r>
          </a:p>
          <a:p>
            <a:r>
              <a:rPr lang="en-US" sz="2400" dirty="0">
                <a:ea typeface="Calibri"/>
                <a:cs typeface="Calibri"/>
              </a:rPr>
              <a:t>Denial of service.</a:t>
            </a:r>
          </a:p>
          <a:p>
            <a:r>
              <a:rPr lang="en-US" sz="2400" dirty="0">
                <a:ea typeface="Calibri"/>
                <a:cs typeface="Calibri"/>
              </a:rPr>
              <a:t>Affecting the </a:t>
            </a:r>
            <a:r>
              <a:rPr lang="en-US" sz="2400" b="1" i="1" dirty="0">
                <a:solidFill>
                  <a:srgbClr val="FF0000"/>
                </a:solidFill>
                <a:ea typeface="Calibri"/>
                <a:cs typeface="Calibri"/>
              </a:rPr>
              <a:t>Availability</a:t>
            </a:r>
            <a:r>
              <a:rPr lang="en-US" sz="2400" b="1" i="1" dirty="0">
                <a:ea typeface="Calibri"/>
                <a:cs typeface="Calibri"/>
              </a:rPr>
              <a:t> </a:t>
            </a:r>
            <a:r>
              <a:rPr lang="en-US" sz="2400" dirty="0">
                <a:ea typeface="Calibri"/>
                <a:cs typeface="Calibri"/>
              </a:rPr>
              <a:t>of data.</a:t>
            </a:r>
          </a:p>
          <a:p>
            <a:r>
              <a:rPr lang="en-US" sz="2400" dirty="0">
                <a:ea typeface="Calibri"/>
                <a:cs typeface="Calibri"/>
              </a:rPr>
              <a:t>Could be catastrophic and can lead to investigation dead ends.</a:t>
            </a:r>
          </a:p>
          <a:p>
            <a:pPr marL="0" indent="0">
              <a:buNone/>
            </a:pPr>
            <a:endParaRPr lang="en-US" sz="2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B0F0"/>
                </a:solidFill>
                <a:ea typeface="Calibri"/>
                <a:cs typeface="Calibri"/>
              </a:rPr>
              <a:t>Enrica Lexi case: </a:t>
            </a:r>
            <a:r>
              <a:rPr lang="en-US" sz="2400" dirty="0">
                <a:ea typeface="+mn-lt"/>
                <a:cs typeface="+mn-lt"/>
              </a:rPr>
              <a:t>In 2012, </a:t>
            </a:r>
            <a:r>
              <a:rPr lang="en-GB" sz="2400" dirty="0"/>
              <a:t>two Indian fishermen on a fishing boat ‘St.Anthony’ were killed off the coast of Kerala, India in a shooting incident mistaking the fishermen as pirates and India detained two Italian mariners on board the ship ‘Enrica Lexie’, an oil tanker, owned by a Milan-based company. </a:t>
            </a:r>
            <a:r>
              <a:rPr lang="en-US" sz="2400" dirty="0">
                <a:ea typeface="Calibri"/>
                <a:cs typeface="Calibri"/>
              </a:rPr>
              <a:t>VDR was retrieved, however, </a:t>
            </a:r>
            <a:r>
              <a:rPr lang="en-GB" sz="2400" dirty="0"/>
              <a:t>captain </a:t>
            </a:r>
            <a:r>
              <a:rPr lang="en-GB" sz="2400" dirty="0">
                <a:solidFill>
                  <a:srgbClr val="FF0000"/>
                </a:solidFill>
              </a:rPr>
              <a:t>failed to preserve </a:t>
            </a:r>
            <a:r>
              <a:rPr lang="en-GB" sz="2400" dirty="0"/>
              <a:t>VDR data after the incident and the second officer of ‘Enrica Lexie’ stated that he did not press the VDR for recording</a:t>
            </a:r>
            <a:r>
              <a:rPr lang="en-US" sz="2400" dirty="0">
                <a:ea typeface="Calibri"/>
                <a:cs typeface="Calibri"/>
              </a:rPr>
              <a:t>[14].</a:t>
            </a:r>
          </a:p>
          <a:p>
            <a:endParaRPr lang="en-US" sz="2400" dirty="0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55FC3-D038-4D1A-AA72-96F5F6E8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FC3FC-A6A4-4FD1-937E-4CA2C82E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C97CCB-8699-4257-AED6-96950A9C9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9991" y="32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3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97"/>
    </mc:Choice>
    <mc:Fallback>
      <p:transition spd="slow" advTm="2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CFD01-BE1E-A040-5164-6801A6CC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4. Eternal Blue vulnerability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65D34-9908-72B7-C1A7-17E0B4DD7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437"/>
            <a:ext cx="10515600" cy="43012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Calibri"/>
                <a:cs typeface="Calibri"/>
              </a:rPr>
              <a:t>Windows 7 Embedded standard OS on VDR found to be vulnerable with Eternal Blue exploit.</a:t>
            </a:r>
          </a:p>
          <a:p>
            <a:r>
              <a:rPr lang="en-US" sz="2400" dirty="0">
                <a:ea typeface="+mn-lt"/>
                <a:cs typeface="+mn-lt"/>
              </a:rPr>
              <a:t>Remote code execution vulnerability in Microsoft SMBv1 Servers with vulnerability entry of </a:t>
            </a:r>
            <a:r>
              <a:rPr lang="en-US" sz="2400" b="1" dirty="0">
                <a:solidFill>
                  <a:srgbClr val="FF0000"/>
                </a:solidFill>
                <a:ea typeface="+mn-lt"/>
                <a:cs typeface="+mn-lt"/>
              </a:rPr>
              <a:t>CVE-2017-0143</a:t>
            </a:r>
            <a:r>
              <a:rPr lang="en-US" sz="2400" dirty="0">
                <a:ea typeface="+mn-lt"/>
                <a:cs typeface="+mn-lt"/>
              </a:rPr>
              <a:t> [12].</a:t>
            </a:r>
          </a:p>
          <a:p>
            <a:r>
              <a:rPr lang="en-US" sz="2400" dirty="0">
                <a:ea typeface="+mn-lt"/>
                <a:cs typeface="+mn-lt"/>
              </a:rPr>
              <a:t> CVSS (Common Vulnerability Scoring System) score of</a:t>
            </a:r>
            <a:r>
              <a:rPr lang="en-US" sz="2400" b="1" dirty="0">
                <a:ea typeface="+mn-lt"/>
                <a:cs typeface="+mn-lt"/>
              </a:rPr>
              <a:t> </a:t>
            </a:r>
            <a:r>
              <a:rPr lang="en-US" sz="2400" b="1" dirty="0">
                <a:solidFill>
                  <a:srgbClr val="FF0000"/>
                </a:solidFill>
                <a:ea typeface="+mn-lt"/>
                <a:cs typeface="+mn-lt"/>
              </a:rPr>
              <a:t>8.1(HIGH) </a:t>
            </a:r>
            <a:r>
              <a:rPr lang="en-US" sz="2400" dirty="0">
                <a:ea typeface="+mn-lt"/>
                <a:cs typeface="+mn-lt"/>
              </a:rPr>
              <a:t>and the famous WannaCry attack used this exploit to spread infection.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The session was not opened, however, </a:t>
            </a:r>
            <a:r>
              <a:rPr lang="en-US" sz="2400" b="1" dirty="0">
                <a:solidFill>
                  <a:srgbClr val="FF0000"/>
                </a:solidFill>
                <a:ea typeface="+mn-lt"/>
                <a:cs typeface="+mn-lt"/>
              </a:rPr>
              <a:t>VDR crashed </a:t>
            </a:r>
            <a:r>
              <a:rPr lang="en-US" sz="2400" dirty="0">
                <a:ea typeface="+mn-lt"/>
                <a:cs typeface="+mn-lt"/>
              </a:rPr>
              <a:t>with a blue screen of death and the machine needed to be manually rebooted.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ea typeface="Calibri"/>
                <a:cs typeface="Calibri"/>
              </a:rPr>
              <a:t>Denial of service (Affecting the </a:t>
            </a:r>
            <a:r>
              <a:rPr lang="en-US" sz="2400" b="1" i="1" dirty="0">
                <a:solidFill>
                  <a:srgbClr val="FF0000"/>
                </a:solidFill>
                <a:ea typeface="Calibri"/>
                <a:cs typeface="Calibri"/>
              </a:rPr>
              <a:t>Availability</a:t>
            </a:r>
            <a:r>
              <a:rPr lang="en-US" sz="2400" b="1" i="1" dirty="0">
                <a:ea typeface="Calibri"/>
                <a:cs typeface="Calibri"/>
              </a:rPr>
              <a:t> </a:t>
            </a:r>
            <a:r>
              <a:rPr lang="en-US" sz="2400" dirty="0">
                <a:ea typeface="Calibri"/>
                <a:cs typeface="Calibri"/>
              </a:rPr>
              <a:t>of data and system).</a:t>
            </a:r>
          </a:p>
          <a:p>
            <a:r>
              <a:rPr lang="en-US" sz="2400" dirty="0">
                <a:ea typeface="Calibri"/>
                <a:cs typeface="Calibri"/>
              </a:rPr>
              <a:t>Keeping the systems up-to-date.</a:t>
            </a:r>
          </a:p>
          <a:p>
            <a:endParaRPr lang="en-US" sz="2400" dirty="0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2DF3D-E0F6-49E8-8434-51699BEEC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ADB26-41C5-4D79-8F1D-38A7E66B7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E87A22-C2EF-40A7-8742-21362BFA6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395" y="54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8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43"/>
    </mc:Choice>
    <mc:Fallback>
      <p:transition spd="slow" advTm="38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502CF-CA6F-E90D-702F-F26868CB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  <a:ea typeface="Calibri Light"/>
                <a:cs typeface="Calibri Light"/>
              </a:rPr>
              <a:t>Discussions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C3792-7A1E-0671-40D5-A31C6467A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ea typeface="Calibri"/>
                <a:cs typeface="Calibri"/>
              </a:rPr>
              <a:t>Improving information security of VDR data</a:t>
            </a:r>
          </a:p>
          <a:p>
            <a:pPr lvl="1"/>
            <a:r>
              <a:rPr lang="en-US" sz="3200" dirty="0">
                <a:ea typeface="Calibri"/>
                <a:cs typeface="Calibri"/>
              </a:rPr>
              <a:t>Raising the standards</a:t>
            </a:r>
          </a:p>
          <a:p>
            <a:pPr lvl="1"/>
            <a:r>
              <a:rPr lang="en-US" sz="3200" dirty="0">
                <a:ea typeface="Calibri"/>
                <a:cs typeface="Calibri"/>
              </a:rPr>
              <a:t>Automation and sector specific tools for testing</a:t>
            </a:r>
          </a:p>
          <a:p>
            <a:pPr lvl="1"/>
            <a:r>
              <a:rPr lang="en-US" sz="3200" dirty="0">
                <a:ea typeface="Calibri"/>
                <a:cs typeface="Calibri"/>
              </a:rPr>
              <a:t>Best operational practices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6A018-68F0-4FCE-AA52-EE62BA6A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444C4-42F9-4262-AEBE-705DB5B63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DF8C4C-F867-4938-A566-B5D2A20B6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1758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9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90"/>
    </mc:Choice>
    <mc:Fallback>
      <p:transition spd="slow" advTm="8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D89BA-BC76-49B8-ACEB-5E6DF5AD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8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939B3-F381-42F8-AFEF-B26CD1F8E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872" y="3887282"/>
            <a:ext cx="7225779" cy="710839"/>
          </a:xfr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For any questions contact: avanthika.vineethaharish@plymouth.ac.uk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24D3F-219F-4F78-AA76-56F54CE4A790}"/>
              </a:ext>
            </a:extLst>
          </p:cNvPr>
          <p:cNvSpPr txBox="1"/>
          <p:nvPr/>
        </p:nvSpPr>
        <p:spPr>
          <a:xfrm>
            <a:off x="1585527" y="4804731"/>
            <a:ext cx="902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Avanthika Vineetha Harish, Industrial Researcher and PhD student, </a:t>
            </a:r>
          </a:p>
          <a:p>
            <a:pPr algn="ctr"/>
            <a:r>
              <a:rPr lang="en-GB" dirty="0"/>
              <a:t>CyberSHIP Lab, University of Plymouth, United Kingdom</a:t>
            </a:r>
          </a:p>
          <a:p>
            <a:pPr algn="ctr"/>
            <a:r>
              <a:rPr lang="en-GB" dirty="0"/>
              <a:t>For more details, visit: https://www.plymouth.ac.uk/research/cyber-ship-lab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DC41F-2535-4793-856A-19E927B3C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Plymouth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C2A66-69F4-49C9-8D51-1062B684C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6C4869-A8FB-4EE6-8134-3592AED9E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045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2"/>
    </mc:Choice>
    <mc:Fallback>
      <p:transition spd="slow" advTm="10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B581-89B2-CF28-2A2F-D308F7DF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96" y="35304"/>
            <a:ext cx="10515600" cy="89424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4A90A-38EB-44DD-2470-69073EFB5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96" y="803006"/>
            <a:ext cx="11433339" cy="56862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200" dirty="0">
                <a:cs typeface="Calibri"/>
              </a:rPr>
              <a:t>[1] </a:t>
            </a:r>
            <a:r>
              <a:rPr lang="en-GB" sz="1200" dirty="0"/>
              <a:t>National Transportation Safety Board, “Sinking of the US Cargo Vessel El Faro,” 2015, [Online]. Available: https://www.ntsb.gov/investigations/AccidentReports/Reports /SPC1801.pdf (accessed 2022.10.21) </a:t>
            </a:r>
            <a:r>
              <a:rPr lang="en-US" sz="1200" dirty="0">
                <a:ea typeface="+mn-lt"/>
                <a:cs typeface="+mn-lt"/>
              </a:rPr>
              <a:t>[2] </a:t>
            </a:r>
            <a:r>
              <a:rPr lang="en-GB" sz="1200" dirty="0"/>
              <a:t>M. </a:t>
            </a:r>
            <a:r>
              <a:rPr lang="en-GB" sz="1200" dirty="0" err="1"/>
              <a:t>Piccinelli</a:t>
            </a:r>
            <a:r>
              <a:rPr lang="en-GB" sz="1200" dirty="0"/>
              <a:t> and P. </a:t>
            </a:r>
            <a:r>
              <a:rPr lang="en-GB" sz="1200" dirty="0" err="1"/>
              <a:t>Gubian</a:t>
            </a:r>
            <a:r>
              <a:rPr lang="en-GB" sz="1200" dirty="0"/>
              <a:t>, “Modern ships voyage data recorders: A forensics perspective on the Costa Concordia shipwreck,” Proc. Digit. Forensic Res. Conf. DFRWS 2013 USA, pp. S41–S49, 2013, </a:t>
            </a:r>
            <a:r>
              <a:rPr lang="en-GB" sz="1200" dirty="0" err="1"/>
              <a:t>doi</a:t>
            </a:r>
            <a:r>
              <a:rPr lang="en-GB" sz="1200" dirty="0"/>
              <a:t>: 10.1016/j.diin.2013.06.005.</a:t>
            </a:r>
            <a:endParaRPr lang="en-US" sz="1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200" dirty="0">
                <a:ea typeface="+mn-lt"/>
                <a:cs typeface="+mn-lt"/>
              </a:rPr>
              <a:t>[3]</a:t>
            </a:r>
            <a:r>
              <a:rPr lang="en-US" sz="1200" dirty="0"/>
              <a:t> </a:t>
            </a:r>
            <a:r>
              <a:rPr lang="en-GB" sz="1200" dirty="0"/>
              <a:t>Honeywell, “Industrial </a:t>
            </a:r>
            <a:r>
              <a:rPr lang="en-GB" sz="1200" dirty="0" err="1"/>
              <a:t>Usb</a:t>
            </a:r>
            <a:r>
              <a:rPr lang="en-GB" sz="1200" dirty="0"/>
              <a:t> Threat Report 2021,” 2021. Accessed:2022.10.21. [Online]. Available: https://www.honeywellforge.ai/content/dam/forge/en/docume </a:t>
            </a:r>
            <a:r>
              <a:rPr lang="en-GB" sz="1200" dirty="0" err="1"/>
              <a:t>nts</a:t>
            </a:r>
            <a:r>
              <a:rPr lang="en-GB" sz="1200" dirty="0"/>
              <a:t>/cybersecurity/Industrial-Cybersecurity-USB-ThreatReport-2022.pdf</a:t>
            </a:r>
          </a:p>
          <a:p>
            <a:pPr marL="0" indent="0">
              <a:buNone/>
            </a:pPr>
            <a:r>
              <a:rPr lang="en-US" sz="1200" dirty="0"/>
              <a:t>[4] </a:t>
            </a:r>
            <a:r>
              <a:rPr lang="en-GB" sz="1200" dirty="0"/>
              <a:t>G. Bassett, D. </a:t>
            </a:r>
            <a:r>
              <a:rPr lang="en-GB" sz="1200" dirty="0" err="1"/>
              <a:t>Hylender</a:t>
            </a:r>
            <a:r>
              <a:rPr lang="en-GB" sz="1200" dirty="0"/>
              <a:t>, P. Langlois, A. Pinto, and S. </a:t>
            </a:r>
            <a:r>
              <a:rPr lang="en-GB" sz="1200" dirty="0" err="1"/>
              <a:t>Widup</a:t>
            </a:r>
            <a:r>
              <a:rPr lang="en-GB" sz="1200" dirty="0"/>
              <a:t>, “DBIR Data Breach Investigations Report,” 2022 [Online]. Available: https://www.verizon.com/business/resources/reports/dbir/ (accessed 2022.10.21).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ea typeface="+mn-lt"/>
                <a:cs typeface="+mn-lt"/>
              </a:rPr>
              <a:t>[5]</a:t>
            </a:r>
            <a:r>
              <a:rPr lang="en-GB" sz="1200" dirty="0"/>
              <a:t> Hak5, “USB Rubber Ducky - Hak5,” 2022. https://shop.hak5.org/products/usb-rubber-ducky-deluxe (accessed 2022.10.21). </a:t>
            </a:r>
          </a:p>
          <a:p>
            <a:pPr marL="0" indent="0">
              <a:buNone/>
            </a:pPr>
            <a:r>
              <a:rPr lang="en-GB" sz="1200" dirty="0"/>
              <a:t>[6] Rapid7 Inc., “Metasploit | Penetration Testing Software, Pen Testing Security | Metasploit,” </a:t>
            </a:r>
            <a:r>
              <a:rPr lang="en-GB" sz="1200" dirty="0" err="1"/>
              <a:t>Metasploit.Com</a:t>
            </a:r>
            <a:r>
              <a:rPr lang="en-GB" sz="1200" dirty="0"/>
              <a:t>, 2019. https://www.metasploit.com/ (accessed 2022.10.21).</a:t>
            </a:r>
          </a:p>
          <a:p>
            <a:pPr marL="0" indent="0">
              <a:buNone/>
            </a:pPr>
            <a:r>
              <a:rPr lang="en-GB" sz="1200" dirty="0"/>
              <a:t>[7] “ShinoLocker - The Ransomware Simulator-.” https://shinolocker.com/ (accessed 2022.10.21).</a:t>
            </a:r>
          </a:p>
          <a:p>
            <a:pPr marL="0" indent="0">
              <a:buNone/>
            </a:pPr>
            <a:r>
              <a:rPr lang="en-GB" sz="1200" dirty="0"/>
              <a:t>[8] nmap.org, “Nmap: the Network Mapper - Free Security Scanner,” Https://Nmap.Org/, 2021. https://nmap.org/ (accessed 2022.10.21).</a:t>
            </a:r>
          </a:p>
          <a:p>
            <a:pPr marL="0" indent="0">
              <a:buNone/>
            </a:pPr>
            <a:r>
              <a:rPr lang="en-GB" sz="1200" dirty="0"/>
              <a:t>[9] Offensive Security, “</a:t>
            </a:r>
            <a:r>
              <a:rPr lang="en-GB" sz="1200" dirty="0" err="1"/>
              <a:t>Msfvenom</a:t>
            </a:r>
            <a:r>
              <a:rPr lang="en-GB" sz="1200" dirty="0"/>
              <a:t> - Metasploit Unleashed,” 2016. https://www.offensive-security.com/metasploitunleashed/Msfvenom/ (accessed 2022.10.21).</a:t>
            </a:r>
          </a:p>
          <a:p>
            <a:pPr marL="0" indent="0">
              <a:buNone/>
            </a:pPr>
            <a:r>
              <a:rPr lang="en-GB" sz="1200" dirty="0"/>
              <a:t>[10] Jones Walker, “Ports and Terminals Cybersecurity Survey,” 2022.Available:https://sitescommunications.joneswalker.com/38/1936/</a:t>
            </a:r>
            <a:r>
              <a:rPr lang="en-GB" sz="1200" dirty="0" err="1"/>
              <a:t>landingpages</a:t>
            </a:r>
            <a:r>
              <a:rPr lang="en-GB" sz="1200" dirty="0"/>
              <a:t>/2022-cybersecurity-survey---lp.asp (accessed 2022.10.21).</a:t>
            </a:r>
          </a:p>
          <a:p>
            <a:pPr marL="0" indent="0">
              <a:buNone/>
            </a:pPr>
            <a:r>
              <a:rPr lang="en-GB" sz="1200" dirty="0"/>
              <a:t>[11] C. </a:t>
            </a:r>
            <a:r>
              <a:rPr lang="en-GB" sz="1200" dirty="0" err="1"/>
              <a:t>Cimpanu</a:t>
            </a:r>
            <a:r>
              <a:rPr lang="en-GB" sz="1200" dirty="0"/>
              <a:t>, “All four of the world’s largest shipping companies have now been hit by cyber-attacks | ZDNet,” ZDNet, 2020. https://www.zdnet.com/article/all-four-of-theworlds-largest-shipping-companies-have-now-been-hit-bycyber-attacks/ (accessed 2022.10.21).</a:t>
            </a:r>
          </a:p>
          <a:p>
            <a:pPr marL="0" indent="0">
              <a:buNone/>
            </a:pPr>
            <a:r>
              <a:rPr lang="en-GB" sz="1200" dirty="0"/>
              <a:t>[12] Maritime </a:t>
            </a:r>
            <a:r>
              <a:rPr lang="en-GB" sz="1200" dirty="0" err="1"/>
              <a:t>Execuritve</a:t>
            </a:r>
            <a:r>
              <a:rPr lang="en-GB" sz="1200" dirty="0"/>
              <a:t>, “Ransomware Attack on Swire Pacific Offshore Breaches Personnel Data.”2021. https://www.maritime-executive.com/article/ransomwareattack-on-swire-pacific-offshore-breaches-personnel-data (accessed 2022.10.21).</a:t>
            </a:r>
          </a:p>
          <a:p>
            <a:pPr marL="0" indent="0">
              <a:buNone/>
            </a:pPr>
            <a:r>
              <a:rPr lang="en-GB" sz="1200" dirty="0"/>
              <a:t>[13] </a:t>
            </a:r>
            <a:r>
              <a:rPr lang="en-GB" sz="1200" dirty="0" err="1"/>
              <a:t>A.Greenberg,“Why</a:t>
            </a:r>
            <a:r>
              <a:rPr lang="en-GB" sz="1200" dirty="0"/>
              <a:t> the Belarus Railways Hack Marks a First for Ransomware | WIRED ” 2022. https://www.wired.com/story/belarus-railways-ransomwarehack-cyber-partisans/ (accessed 2022.10.21).</a:t>
            </a:r>
          </a:p>
          <a:p>
            <a:pPr marL="0" indent="0">
              <a:buNone/>
            </a:pPr>
            <a:r>
              <a:rPr lang="en-GB" sz="1200" dirty="0"/>
              <a:t>[14] H. H. Judge Vladimir </a:t>
            </a:r>
            <a:r>
              <a:rPr lang="en-GB" sz="1200" dirty="0" err="1"/>
              <a:t>Golitsyn</a:t>
            </a:r>
            <a:r>
              <a:rPr lang="en-GB" sz="1200" dirty="0"/>
              <a:t> Judge </a:t>
            </a:r>
            <a:r>
              <a:rPr lang="en-GB" sz="1200" dirty="0" err="1"/>
              <a:t>Jin</a:t>
            </a:r>
            <a:r>
              <a:rPr lang="en-GB" sz="1200" dirty="0"/>
              <a:t>-Hyun Paik He Judge Patrick Robinson Professor Francesco </a:t>
            </a:r>
            <a:r>
              <a:rPr lang="en-GB" sz="1200" dirty="0" err="1"/>
              <a:t>Francioni</a:t>
            </a:r>
            <a:r>
              <a:rPr lang="en-GB" sz="1200" dirty="0"/>
              <a:t> Pemmaraju </a:t>
            </a:r>
            <a:r>
              <a:rPr lang="en-GB" sz="1200" dirty="0" err="1"/>
              <a:t>Sreenivasa</a:t>
            </a:r>
            <a:r>
              <a:rPr lang="en-GB" sz="1200" dirty="0"/>
              <a:t> Rao Registry, “</a:t>
            </a:r>
            <a:r>
              <a:rPr lang="en-GB" sz="1200" dirty="0" err="1"/>
              <a:t>Pca</a:t>
            </a:r>
            <a:r>
              <a:rPr lang="en-GB" sz="1200" dirty="0"/>
              <a:t> Case No. 2015-28 In The Matter Of An Arbitration-Before-An Arbitral Tribunal Constituted Under Annex </a:t>
            </a:r>
            <a:r>
              <a:rPr lang="en-GB" sz="1200" dirty="0" err="1"/>
              <a:t>Vii</a:t>
            </a:r>
            <a:r>
              <a:rPr lang="en-GB" sz="1200" dirty="0"/>
              <a:t> To The 1982 United Nations Convention On The Law Of The Sea The Italian Republic-V.- The Republic Of India-Concerning-The ‘</a:t>
            </a:r>
            <a:r>
              <a:rPr lang="en-GB" sz="1200" dirty="0" err="1"/>
              <a:t>Enrica</a:t>
            </a:r>
            <a:r>
              <a:rPr lang="en-GB" sz="1200" dirty="0"/>
              <a:t> Lexie’ Incident,” 2020</a:t>
            </a:r>
          </a:p>
          <a:p>
            <a:pPr marL="0" indent="0">
              <a:buNone/>
            </a:pPr>
            <a:r>
              <a:rPr lang="en-GB" sz="1200" dirty="0"/>
              <a:t>[15] NIST, “</a:t>
            </a:r>
            <a:r>
              <a:rPr lang="en-GB" sz="1200" dirty="0" err="1"/>
              <a:t>Nvd</a:t>
            </a:r>
            <a:r>
              <a:rPr lang="en-GB" sz="1200" dirty="0"/>
              <a:t> - Cve-2017-0144,” National Vulnerability Database, 2017. https://nvd.nist.gov/vuln/detail/CVE-2017- 0144 (accessed 2022.10.21).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6A181-D5FA-4525-8939-493A01C8D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5067" y="645757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41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7F951A-955C-4697-8E19-D5D6B47B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292462"/>
            <a:ext cx="4209884" cy="542499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Avanthika Vineetha Harish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A7BCF9-A6F3-4EBB-B2AA-FC0ED9928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2728312"/>
            <a:ext cx="10518776" cy="2852382"/>
          </a:xfrm>
        </p:spPr>
        <p:txBody>
          <a:bodyPr>
            <a:normAutofit/>
          </a:bodyPr>
          <a:lstStyle/>
          <a:p>
            <a:r>
              <a:rPr lang="en-GB" sz="2000" dirty="0"/>
              <a:t>Industrial Researcher at Cyber SHIP lab and a PhD candidate at the University of Plymouth, UK. </a:t>
            </a:r>
          </a:p>
          <a:p>
            <a:r>
              <a:rPr lang="en-GB" sz="2000" dirty="0"/>
              <a:t>Focused on vulnerability assessment and security testing for maritime systems.</a:t>
            </a:r>
          </a:p>
          <a:p>
            <a:r>
              <a:rPr lang="en-GB" sz="2000" dirty="0"/>
              <a:t>Masters in Cyber Security from Lancaster University, UK, with full scholarship from the British Council.</a:t>
            </a:r>
          </a:p>
          <a:p>
            <a:r>
              <a:rPr lang="en-GB" sz="2000" dirty="0"/>
              <a:t>Bachelor’s degree in Computer Science and Engineering from Mahatma Gandhi University, India.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34AD65-9B71-47F8-AEC9-D13BC685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6F2B6-5A06-44E6-80DF-96708A1F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0D956D-8B6D-4048-8079-E336F1E69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8269" y="47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63"/>
    </mc:Choice>
    <mc:Fallback>
      <p:transition spd="slow" advTm="2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703F30-6BA5-4928-B853-E3ABDC2E10F1}"/>
              </a:ext>
            </a:extLst>
          </p:cNvPr>
          <p:cNvSpPr/>
          <p:nvPr/>
        </p:nvSpPr>
        <p:spPr>
          <a:xfrm>
            <a:off x="618423" y="378761"/>
            <a:ext cx="5303119" cy="3101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3117" name="Rectangle 3116">
            <a:extLst>
              <a:ext uri="{FF2B5EF4-FFF2-40B4-BE49-F238E27FC236}">
                <a16:creationId xmlns:a16="http://schemas.microsoft.com/office/drawing/2014/main" id="{6D24BC9E-AC6A-42EE-AFD8-B290720B8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19" name="Rectangle 3118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107624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B6158-A856-2DBA-DA80-1290F0F39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29321"/>
            <a:ext cx="3657600" cy="164592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F0"/>
                </a:solidFill>
                <a:ea typeface="Calibri Light"/>
                <a:cs typeface="Calibri Light"/>
              </a:rPr>
              <a:t>Introduction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2574163-2A4D-E042-99A9-B2A2FFA0BD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</a:blip>
          <a:srcRect r="10771" b="3"/>
          <a:stretch/>
        </p:blipFill>
        <p:spPr>
          <a:xfrm>
            <a:off x="6315858" y="378761"/>
            <a:ext cx="5406005" cy="310088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FE7D542-1B0F-4B60-BD64-49A64029D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29"/>
          <a:stretch/>
        </p:blipFill>
        <p:spPr bwMode="auto">
          <a:xfrm>
            <a:off x="618424" y="378761"/>
            <a:ext cx="5303120" cy="310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1" name="Rectangle 3120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80023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23" name="Rectangle 3122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143137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13DAC-976B-66DB-65A1-3BE0058D7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0962" y="4386893"/>
            <a:ext cx="6106742" cy="164592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ea typeface="Calibri"/>
                <a:cs typeface="Calibri"/>
              </a:rPr>
              <a:t>Voyage Data Recorder (VDR) - 'black box' for ships</a:t>
            </a:r>
          </a:p>
          <a:p>
            <a:r>
              <a:rPr lang="en-US" sz="2400" dirty="0">
                <a:ea typeface="Calibri"/>
                <a:cs typeface="Calibri"/>
              </a:rPr>
              <a:t>Critical role in accident investigations.</a:t>
            </a:r>
          </a:p>
          <a:p>
            <a:r>
              <a:rPr lang="en-US" sz="2400" dirty="0">
                <a:ea typeface="Calibri"/>
                <a:cs typeface="Calibri"/>
              </a:rPr>
              <a:t>Data need to be secure and tamper proof.</a:t>
            </a:r>
          </a:p>
          <a:p>
            <a:r>
              <a:rPr lang="en-US" sz="2400" dirty="0">
                <a:ea typeface="Calibri"/>
                <a:cs typeface="Calibri"/>
              </a:rPr>
              <a:t>Past cases where evidence data disappeared.</a:t>
            </a:r>
          </a:p>
          <a:p>
            <a:pPr marL="0" indent="0">
              <a:buNone/>
            </a:pPr>
            <a:endParaRPr lang="en-US" sz="2400" dirty="0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E5FD6-7752-4DDF-BB69-BC3D3561A034}"/>
              </a:ext>
            </a:extLst>
          </p:cNvPr>
          <p:cNvSpPr txBox="1"/>
          <p:nvPr/>
        </p:nvSpPr>
        <p:spPr>
          <a:xfrm>
            <a:off x="4266937" y="6635048"/>
            <a:ext cx="5943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Image source: https://www.marineinsight.com/guidelines/voyage-data-recorder-on-a-ship-explained/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2B7E3-346E-43BC-A205-F0F3C5BC5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9772-B425-43F6-AF46-A36EF94D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119221-AD35-496A-A09C-65E5ACEAB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8217" y="163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0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89"/>
    </mc:Choice>
    <mc:Fallback>
      <p:transition spd="slow" advTm="45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116E49A-CA4D-4983-969D-19FE3C55F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3041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51CB59-AD12-B7FB-FE73-D7FCD165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513" y="962561"/>
            <a:ext cx="3404594" cy="110642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F0"/>
                </a:solidFill>
                <a:ea typeface="Calibri Light"/>
                <a:cs typeface="Calibri Light"/>
              </a:rPr>
              <a:t>Background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EB1F27E-D728-4DA8-8D60-F280FB521B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8" b="-2"/>
          <a:stretch/>
        </p:blipFill>
        <p:spPr>
          <a:xfrm>
            <a:off x="411480" y="1335575"/>
            <a:ext cx="6647688" cy="408626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9033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1E2DF8-F6D8-4E5C-B76E-E082FD8C1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5691" y="2095174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041E89-1C6F-29CD-F546-26AB3C67D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9836" y="2338423"/>
            <a:ext cx="3841988" cy="355701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dirty="0">
                <a:ea typeface="Calibri"/>
                <a:cs typeface="Calibri"/>
              </a:rPr>
              <a:t>VDR components and features.</a:t>
            </a:r>
          </a:p>
          <a:p>
            <a:r>
              <a:rPr lang="en-US" sz="2400" dirty="0">
                <a:ea typeface="Calibri"/>
                <a:cs typeface="Calibri"/>
              </a:rPr>
              <a:t>International Maritime Organization regulations.</a:t>
            </a:r>
          </a:p>
          <a:p>
            <a:r>
              <a:rPr lang="en-US" sz="2400" dirty="0">
                <a:ea typeface="Calibri"/>
                <a:cs typeface="Calibri"/>
              </a:rPr>
              <a:t>Investigating authorities used VDRs extensively – popular cases like: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Sinking of El Faro [1]</a:t>
            </a:r>
          </a:p>
          <a:p>
            <a:pPr lvl="1"/>
            <a:r>
              <a:rPr lang="en-US" dirty="0">
                <a:ea typeface="Calibri"/>
                <a:cs typeface="Calibri"/>
              </a:rPr>
              <a:t>Grounding of Costa Concordia [2]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E25658-E9DC-BCE7-0DB3-83CEF1BD469E}"/>
              </a:ext>
            </a:extLst>
          </p:cNvPr>
          <p:cNvSpPr txBox="1"/>
          <p:nvPr/>
        </p:nvSpPr>
        <p:spPr>
          <a:xfrm>
            <a:off x="5867580" y="6627168"/>
            <a:ext cx="399403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 dirty="0"/>
              <a:t>*All icons from nounproject.com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539558-BEBC-4ABD-92CC-79EFED7B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9233D2-B2FD-49B5-B12E-46954F29E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2ECA9E-157A-4641-B598-CB55BCC86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1135" y="97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0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32"/>
    </mc:Choice>
    <mc:Fallback>
      <p:transition spd="slow" advTm="75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9283C-64CB-FE9D-6729-E991E0B0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79" y="124308"/>
            <a:ext cx="10515600" cy="10630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  <a:latin typeface="+mn-lt"/>
                <a:cs typeface="Calibri Light"/>
              </a:rPr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BF214-961D-DB4D-D2B0-8303EA0E8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49" y="1187356"/>
            <a:ext cx="3859610" cy="3871762"/>
          </a:xfrm>
          <a:solidFill>
            <a:schemeClr val="tx1">
              <a:lumMod val="9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ea typeface="+mn-lt"/>
                <a:cs typeface="+mn-lt"/>
              </a:rPr>
              <a:t>Testing</a:t>
            </a:r>
          </a:p>
          <a:p>
            <a:r>
              <a:rPr lang="en-US" sz="2000" b="1" dirty="0">
                <a:solidFill>
                  <a:schemeClr val="bg1"/>
                </a:solidFill>
                <a:ea typeface="+mn-lt"/>
                <a:cs typeface="+mn-lt"/>
              </a:rPr>
              <a:t>Data tampering :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Manipulating accident investigation data can lead to loosen ends.</a:t>
            </a:r>
            <a:endParaRPr lang="en-US" sz="2000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2000" b="1" dirty="0">
                <a:solidFill>
                  <a:schemeClr val="bg1"/>
                </a:solidFill>
                <a:ea typeface="Calibri"/>
                <a:cs typeface="Calibri"/>
              </a:rPr>
              <a:t>Testing on real hardware to see real effects.</a:t>
            </a:r>
            <a:endParaRPr lang="en-US" sz="2000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2000" b="1" dirty="0">
                <a:solidFill>
                  <a:schemeClr val="bg1"/>
                </a:solidFill>
                <a:ea typeface="Calibri"/>
                <a:cs typeface="Calibri"/>
              </a:rPr>
              <a:t>Automation of tests.</a:t>
            </a:r>
          </a:p>
          <a:p>
            <a:endParaRPr lang="en-US" sz="200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20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4751EF-77BC-4334-84C3-9CED98FA1E21}"/>
              </a:ext>
            </a:extLst>
          </p:cNvPr>
          <p:cNvSpPr txBox="1">
            <a:spLocks/>
          </p:cNvSpPr>
          <p:nvPr/>
        </p:nvSpPr>
        <p:spPr>
          <a:xfrm>
            <a:off x="4220356" y="1187356"/>
            <a:ext cx="3751288" cy="38717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ea typeface="Calibri"/>
                <a:cs typeface="Calibri"/>
              </a:rPr>
              <a:t>Threat</a:t>
            </a:r>
          </a:p>
          <a:p>
            <a:r>
              <a:rPr lang="en-US" sz="2000" b="1" dirty="0">
                <a:solidFill>
                  <a:schemeClr val="bg1"/>
                </a:solidFill>
                <a:ea typeface="Calibri"/>
                <a:cs typeface="Calibri"/>
              </a:rPr>
              <a:t>Insider threat : </a:t>
            </a:r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Critical evidence stored in VDRs are at sea for months and prone to insider access.</a:t>
            </a:r>
          </a:p>
          <a:p>
            <a:r>
              <a:rPr lang="en-GB" sz="2000" dirty="0">
                <a:solidFill>
                  <a:schemeClr val="bg1"/>
                </a:solidFill>
              </a:rPr>
              <a:t>According to a recent data breach report, there were 275 incidents related to data breach by privilege misuse from 2020 to 2021, and all these incidents were caused by insiders [4].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F4757E-7749-4386-8D97-67060EC0E3F9}"/>
              </a:ext>
            </a:extLst>
          </p:cNvPr>
          <p:cNvSpPr txBox="1">
            <a:spLocks/>
          </p:cNvSpPr>
          <p:nvPr/>
        </p:nvSpPr>
        <p:spPr>
          <a:xfrm>
            <a:off x="8150941" y="1187356"/>
            <a:ext cx="3859610" cy="387176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ea typeface="Calibri"/>
                <a:cs typeface="Calibri"/>
              </a:rPr>
              <a:t>Attack Vector</a:t>
            </a:r>
          </a:p>
          <a:p>
            <a:r>
              <a:rPr lang="en-US" sz="2000" b="1" dirty="0">
                <a:solidFill>
                  <a:schemeClr val="bg1"/>
                </a:solidFill>
                <a:ea typeface="Calibri"/>
                <a:cs typeface="Calibri"/>
              </a:rPr>
              <a:t>USB :</a:t>
            </a:r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 Top cyber security attack vector, most VDRs use this port for updating, does not need much skill set.</a:t>
            </a:r>
          </a:p>
          <a:p>
            <a:r>
              <a:rPr lang="en-GB" sz="2000" dirty="0">
                <a:solidFill>
                  <a:schemeClr val="bg1"/>
                </a:solidFill>
              </a:rPr>
              <a:t>The number of USB threats rose to </a:t>
            </a:r>
            <a:r>
              <a:rPr lang="en-GB" sz="2000" b="1" dirty="0">
                <a:solidFill>
                  <a:srgbClr val="FF0000"/>
                </a:solidFill>
              </a:rPr>
              <a:t>52%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in 2022 from 37% in 2021 [3].</a:t>
            </a:r>
          </a:p>
          <a:p>
            <a:endParaRPr lang="en-US" sz="200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20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43BC0-8B4D-40EE-AC06-FFA11F810B29}"/>
              </a:ext>
            </a:extLst>
          </p:cNvPr>
          <p:cNvSpPr txBox="1"/>
          <p:nvPr/>
        </p:nvSpPr>
        <p:spPr>
          <a:xfrm flipH="1">
            <a:off x="206254" y="5279132"/>
            <a:ext cx="11779492" cy="107721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cs typeface="Calibri"/>
              </a:rPr>
              <a:t>Aim:</a:t>
            </a:r>
            <a:endParaRPr lang="en-US" b="1" dirty="0">
              <a:solidFill>
                <a:schemeClr val="bg1"/>
              </a:solidFill>
              <a:cs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Calibri"/>
              </a:rPr>
              <a:t>To investigate the possibility of VDR data manipulation by someone with limited technical skills and knowledge and to automate the attacks using USB device.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76117-EB35-446F-BA35-F7ACF3D2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54" y="6484289"/>
            <a:ext cx="4114800" cy="365125"/>
          </a:xfrm>
        </p:spPr>
        <p:txBody>
          <a:bodyPr/>
          <a:lstStyle/>
          <a:p>
            <a:r>
              <a:rPr lang="en-US" dirty="0"/>
              <a:t>University of Plymouth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4345B6-D8CA-4D45-AFAF-B44DCCB0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9146" y="644207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1C4A13-3ECF-44FA-9BE1-9B3537456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4679" y="185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6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97"/>
    </mc:Choice>
    <mc:Fallback>
      <p:transition spd="slow" advTm="5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4102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FC0EE03-D117-D83E-E490-FCA8B16FEF6B}"/>
              </a:ext>
            </a:extLst>
          </p:cNvPr>
          <p:cNvSpPr>
            <a:spLocks noGrp="1"/>
          </p:cNvSpPr>
          <p:nvPr/>
        </p:nvSpPr>
        <p:spPr>
          <a:xfrm>
            <a:off x="429768" y="411480"/>
            <a:ext cx="11131298" cy="110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Tools used</a:t>
            </a:r>
          </a:p>
        </p:txBody>
      </p:sp>
      <p:sp>
        <p:nvSpPr>
          <p:cNvPr id="4101" name="Rectangle 4104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7767EF9-39C6-446E-9DFD-C97D2CD2F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4"/>
          <a:stretch/>
        </p:blipFill>
        <p:spPr bwMode="auto">
          <a:xfrm>
            <a:off x="4311635" y="1721922"/>
            <a:ext cx="3189678" cy="45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FFF7FE3-3342-DD53-4F50-108290DF19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82"/>
          <a:stretch/>
        </p:blipFill>
        <p:spPr>
          <a:xfrm rot="16200000">
            <a:off x="-104462" y="2290202"/>
            <a:ext cx="4520560" cy="3420596"/>
          </a:xfrm>
          <a:prstGeom prst="rect">
            <a:avLst/>
          </a:prstGeom>
        </p:spPr>
      </p:pic>
      <p:sp useBgFill="1">
        <p:nvSpPr>
          <p:cNvPr id="4102" name="Rectangle 4106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9306C3-AF31-9A47-F4B2-F6CB8E82A203}"/>
              </a:ext>
            </a:extLst>
          </p:cNvPr>
          <p:cNvSpPr>
            <a:spLocks noGrp="1"/>
          </p:cNvSpPr>
          <p:nvPr/>
        </p:nvSpPr>
        <p:spPr>
          <a:xfrm>
            <a:off x="8024648" y="1740220"/>
            <a:ext cx="3609143" cy="4502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B0F0"/>
                </a:solidFill>
              </a:rPr>
              <a:t>System Under Test :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/>
              <a:t>Off-the-shelf VDR from a global shipping equipment manufacturer – taken off from a ship – with data from the year 2018.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USB rubber ducky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/>
              <a:t>[5] : Injects keystrokes.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Metasploit framework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/>
              <a:t>[6]: Powerful pen-testing tool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ShinoLocker</a:t>
            </a:r>
            <a:r>
              <a:rPr lang="en-US" sz="1800" b="1" dirty="0"/>
              <a:t> </a:t>
            </a:r>
            <a:r>
              <a:rPr lang="en-US" sz="1800" dirty="0"/>
              <a:t>[7] : Ransomware simulator developed by a security researcher, Shota Shinogi, for education and training purposes.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Nmap</a:t>
            </a:r>
            <a:r>
              <a:rPr lang="en-US" sz="1800" dirty="0"/>
              <a:t> [8]: Network scanning and auditing tool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50E565-B8A9-4C96-AC33-D7EC9A75A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B1C6C-5096-4872-A11A-EDBABB4A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A6A877-E532-4771-BDBD-25503BF58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8221" y="32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8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75"/>
    </mc:Choice>
    <mc:Fallback>
      <p:transition spd="slow" advTm="47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17DC-7F5F-5B18-1E44-DA19063AF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67" y="818049"/>
            <a:ext cx="10515600" cy="686479"/>
          </a:xfrm>
        </p:spPr>
        <p:txBody>
          <a:bodyPr>
            <a:normAutofit/>
          </a:bodyPr>
          <a:lstStyle/>
          <a:p>
            <a:r>
              <a:rPr lang="en-US" sz="3200" dirty="0">
                <a:ea typeface="Calibri Light"/>
                <a:cs typeface="Calibri Light"/>
              </a:rPr>
              <a:t>1. Reverse shell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7AB52-9F04-A3D6-C80A-E15F5B0B30CA}"/>
              </a:ext>
            </a:extLst>
          </p:cNvPr>
          <p:cNvSpPr txBox="1"/>
          <p:nvPr/>
        </p:nvSpPr>
        <p:spPr>
          <a:xfrm>
            <a:off x="8275608" y="2212644"/>
            <a:ext cx="3620218" cy="3693319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(1) Payload generated (using Msfvenom [9]) and hosted in HTTP server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(2) Ducky Script written with commands to download payload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(3) Once USB blipped in, command to download payload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(4) Payload downloaded from server to VDR PC and executed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(5) Meterpreter listener receives connection from the VDR, and a session is opened.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68FA0C-DAEE-47A1-BDB9-DA50096C2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7" y="2212644"/>
            <a:ext cx="7462507" cy="36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5CB1998-0270-4D20-AC84-9B0BD4E80935}"/>
              </a:ext>
            </a:extLst>
          </p:cNvPr>
          <p:cNvSpPr txBox="1">
            <a:spLocks/>
          </p:cNvSpPr>
          <p:nvPr/>
        </p:nvSpPr>
        <p:spPr>
          <a:xfrm>
            <a:off x="599267" y="164620"/>
            <a:ext cx="10515600" cy="631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ea typeface="Calibri Light"/>
                <a:cs typeface="Calibri Light"/>
              </a:rPr>
              <a:t>Highlights of the testing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85FD2C-F738-4FD9-9809-99CA3E6182D9}"/>
              </a:ext>
            </a:extLst>
          </p:cNvPr>
          <p:cNvSpPr txBox="1"/>
          <p:nvPr/>
        </p:nvSpPr>
        <p:spPr>
          <a:xfrm flipH="1">
            <a:off x="944397" y="1335266"/>
            <a:ext cx="654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ea typeface="Calibri"/>
                <a:cs typeface="Calibri"/>
              </a:rPr>
              <a:t> Interactive shell connection from target machine to attack machine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E1A8A-1993-4618-B159-283393525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1656A-AD30-4FA7-BC02-5FCC6EC4F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E174E6-E876-4C1B-8E63-72ABADF72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4677" y="76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9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70"/>
    </mc:Choice>
    <mc:Fallback>
      <p:transition spd="slow" advTm="36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EE73C-B61C-1DCD-B15E-30385D46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58" y="593066"/>
            <a:ext cx="10716883" cy="53238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>
                <a:cs typeface="Calibri"/>
              </a:rPr>
              <a:t>Results :</a:t>
            </a:r>
            <a:r>
              <a:rPr lang="en-US" sz="2400" dirty="0">
                <a:cs typeface="Calibri"/>
              </a:rPr>
              <a:t> </a:t>
            </a:r>
            <a:endParaRPr lang="en-US" sz="2400" dirty="0">
              <a:ea typeface="+mn-lt"/>
              <a:cs typeface="+mn-lt"/>
            </a:endParaRPr>
          </a:p>
          <a:p>
            <a:pPr lvl="1"/>
            <a:r>
              <a:rPr lang="en-US" dirty="0">
                <a:cs typeface="Calibri"/>
              </a:rPr>
              <a:t>Reverse shell session obtained on the attack machine.</a:t>
            </a:r>
          </a:p>
          <a:p>
            <a:pPr lvl="1"/>
            <a:r>
              <a:rPr lang="en-US" dirty="0">
                <a:cs typeface="Calibri"/>
              </a:rPr>
              <a:t>VDR system running on Windows embedded standard 7 OS</a:t>
            </a:r>
          </a:p>
          <a:p>
            <a:pPr lvl="1"/>
            <a:r>
              <a:rPr lang="en-US" dirty="0">
                <a:cs typeface="Calibri"/>
              </a:rPr>
              <a:t>Privilege escalation.</a:t>
            </a:r>
          </a:p>
          <a:p>
            <a:pPr lvl="1"/>
            <a:r>
              <a:rPr lang="en-US" dirty="0">
                <a:cs typeface="Calibri"/>
              </a:rPr>
              <a:t>Retrieved  5 password hashes including that of administrator, captain and engineer accounts.</a:t>
            </a:r>
          </a:p>
          <a:p>
            <a:pPr lvl="1"/>
            <a:r>
              <a:rPr lang="en-US" dirty="0">
                <a:cs typeface="Calibri"/>
              </a:rPr>
              <a:t>Three blank passwords and the other two were simple ones.</a:t>
            </a:r>
          </a:p>
          <a:p>
            <a:pPr lvl="1"/>
            <a:r>
              <a:rPr lang="en-US" dirty="0">
                <a:cs typeface="Calibri"/>
              </a:rPr>
              <a:t>View, access and tamper files and folders.</a:t>
            </a:r>
          </a:p>
          <a:p>
            <a:pPr lvl="1"/>
            <a:r>
              <a:rPr lang="en-US" dirty="0">
                <a:cs typeface="Calibri"/>
              </a:rPr>
              <a:t>View, access and tamper logs and hiding the trace of manipulation.</a:t>
            </a:r>
          </a:p>
          <a:p>
            <a:pPr lvl="1"/>
            <a:r>
              <a:rPr lang="en-US" dirty="0">
                <a:cs typeface="Calibri"/>
              </a:rPr>
              <a:t>Affecting the </a:t>
            </a:r>
            <a:r>
              <a:rPr lang="en-US" b="1" i="1" dirty="0">
                <a:solidFill>
                  <a:srgbClr val="FF0000"/>
                </a:solidFill>
                <a:cs typeface="Calibri"/>
              </a:rPr>
              <a:t>Confidentiality, Integrity</a:t>
            </a:r>
            <a:r>
              <a:rPr lang="en-US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dirty="0">
                <a:cs typeface="Calibri"/>
              </a:rPr>
              <a:t>and</a:t>
            </a:r>
            <a:r>
              <a:rPr lang="en-US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b="1" i="1" dirty="0">
                <a:solidFill>
                  <a:srgbClr val="FF0000"/>
                </a:solidFill>
                <a:cs typeface="Calibri"/>
              </a:rPr>
              <a:t>Availability</a:t>
            </a:r>
            <a:r>
              <a:rPr lang="en-US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dirty="0">
                <a:cs typeface="Calibri"/>
              </a:rPr>
              <a:t>of data.</a:t>
            </a:r>
          </a:p>
          <a:p>
            <a:pPr marL="0" indent="0">
              <a:buNone/>
            </a:pPr>
            <a:r>
              <a:rPr lang="en-US" sz="2400" b="1" dirty="0">
                <a:cs typeface="Calibri"/>
              </a:rPr>
              <a:t>Suggestions:</a:t>
            </a:r>
            <a:r>
              <a:rPr lang="en-US" sz="2400" dirty="0">
                <a:cs typeface="Calibri"/>
              </a:rPr>
              <a:t> </a:t>
            </a:r>
          </a:p>
          <a:p>
            <a:pPr lvl="1"/>
            <a:r>
              <a:rPr lang="en-US" dirty="0">
                <a:cs typeface="Calibri"/>
              </a:rPr>
              <a:t>Strong password policy </a:t>
            </a:r>
            <a:r>
              <a:rPr lang="en-US" dirty="0">
                <a:ea typeface="+mn-lt"/>
                <a:cs typeface="+mn-lt"/>
              </a:rPr>
              <a:t>as suggested by Cyber security guidelines onboard vessels document.</a:t>
            </a:r>
          </a:p>
          <a:p>
            <a:pPr lvl="1"/>
            <a:r>
              <a:rPr lang="en-US" dirty="0">
                <a:cs typeface="Calibri"/>
              </a:rPr>
              <a:t>Integrity checking mechanism.</a:t>
            </a:r>
          </a:p>
          <a:p>
            <a:pPr marL="914400" lvl="1" indent="-457200"/>
            <a:endParaRPr lang="en-US" dirty="0">
              <a:cs typeface="Calibri"/>
            </a:endParaRPr>
          </a:p>
          <a:p>
            <a:pPr marL="914400" lvl="1" indent="-457200"/>
            <a:endParaRPr lang="en-US" sz="1700" dirty="0">
              <a:cs typeface="Calibri"/>
            </a:endParaRPr>
          </a:p>
          <a:p>
            <a:pPr marL="457200" lvl="1" indent="0">
              <a:buNone/>
            </a:pPr>
            <a:endParaRPr lang="en-US" sz="1700" dirty="0">
              <a:cs typeface="Calibri"/>
            </a:endParaRPr>
          </a:p>
          <a:p>
            <a:pPr lvl="1"/>
            <a:endParaRPr lang="en-US" sz="1700" dirty="0">
              <a:cs typeface="Calibri"/>
            </a:endParaRPr>
          </a:p>
          <a:p>
            <a:endParaRPr lang="en-US" sz="1700" dirty="0"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5F4B2C-6731-4225-8164-695F5F7BF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EBBE9-08B0-4D38-B0B6-DB9DD23C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5FB7DC-EF66-4C42-98FE-3B461B703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9356" y="54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4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01"/>
    </mc:Choice>
    <mc:Fallback>
      <p:transition spd="slow" advTm="8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C7CE-3066-165B-B3C8-058C6CD1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2. Ransomware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714B-19BC-9A9F-5EEE-4CD433000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13055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ea typeface="Calibri"/>
                <a:cs typeface="Calibri"/>
              </a:rPr>
              <a:t>Most common cyberattack these days.</a:t>
            </a:r>
          </a:p>
          <a:p>
            <a:r>
              <a:rPr lang="en-GB" sz="2400" dirty="0"/>
              <a:t>Leading source of cybersecurity threat risk to US ports and terminals [10].</a:t>
            </a:r>
          </a:p>
          <a:p>
            <a:r>
              <a:rPr lang="en-GB" sz="2400" dirty="0"/>
              <a:t>In the last five years, four major global shipping companies (CMA CGM, APM-Maersk, MSC and COSTCO) have been negatively affected by ransomware and their operations have been halted for weeks [11].</a:t>
            </a:r>
          </a:p>
          <a:p>
            <a:r>
              <a:rPr lang="en-GB" sz="2400" dirty="0"/>
              <a:t>Recently, a Singapore-based offshore operator - Swift Pacific Offshore has reported a data breach that experts believe to be a ransomware attack [12].</a:t>
            </a:r>
            <a:endParaRPr lang="en-US" sz="2400" dirty="0"/>
          </a:p>
          <a:p>
            <a:pPr marL="0" indent="0">
              <a:buNone/>
            </a:pPr>
            <a:endParaRPr lang="en-US" sz="2400" b="1" dirty="0">
              <a:solidFill>
                <a:srgbClr val="00B0F0"/>
              </a:solidFill>
              <a:ea typeface="+mn-lt"/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  <a:ea typeface="+mn-lt"/>
                <a:cs typeface="Calibri"/>
              </a:rPr>
              <a:t>Changing ransomware motives :</a:t>
            </a:r>
            <a:r>
              <a:rPr lang="en-US" sz="2400" dirty="0">
                <a:solidFill>
                  <a:srgbClr val="00B0F0"/>
                </a:solidFill>
                <a:ea typeface="+mn-lt"/>
                <a:cs typeface="+mn-lt"/>
              </a:rPr>
              <a:t> </a:t>
            </a:r>
            <a:r>
              <a:rPr lang="en-US" sz="2400" dirty="0">
                <a:ea typeface="+mn-lt"/>
                <a:cs typeface="+mn-lt"/>
              </a:rPr>
              <a:t>Attack on Belarus Railway systems to release fifty 50 high-risk political prisoners in addition to banning Russian soldiers from using Belarusian trains as the ransom [13].</a:t>
            </a:r>
          </a:p>
          <a:p>
            <a:endParaRPr lang="en-US" sz="2400" dirty="0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6AC4E-B2F0-41FF-BBC4-AFE7B4DFC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Plymouth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789BE-D695-4114-95DB-3ACF8678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B03385-ACB0-4BB4-B9EA-DDBCC7B9C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4685" y="141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6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20"/>
    </mc:Choice>
    <mc:Fallback>
      <p:transition spd="slow" advTm="47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F56F0B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</TotalTime>
  <Words>1892</Words>
  <Application>Microsoft Office PowerPoint</Application>
  <PresentationFormat>Widescreen</PresentationFormat>
  <Paragraphs>166</Paragraphs>
  <Slides>15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Avanthika Vineetha Harish</vt:lpstr>
      <vt:lpstr>Introduction</vt:lpstr>
      <vt:lpstr>Background</vt:lpstr>
      <vt:lpstr>Testing</vt:lpstr>
      <vt:lpstr>PowerPoint Presentation</vt:lpstr>
      <vt:lpstr>1. Reverse shell</vt:lpstr>
      <vt:lpstr>PowerPoint Presentation</vt:lpstr>
      <vt:lpstr>2. Ransomware</vt:lpstr>
      <vt:lpstr>PowerPoint Presentation</vt:lpstr>
      <vt:lpstr>3. Hard drive erasure</vt:lpstr>
      <vt:lpstr>4. Eternal Blue vulnerability</vt:lpstr>
      <vt:lpstr>Discussions</vt:lpstr>
      <vt:lpstr>Thank you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Avanthika Vineetha Harish</dc:creator>
  <cp:lastModifiedBy>Avanthika Vineetha Harish</cp:lastModifiedBy>
  <cp:revision>1643</cp:revision>
  <dcterms:created xsi:type="dcterms:W3CDTF">2022-05-17T10:55:14Z</dcterms:created>
  <dcterms:modified xsi:type="dcterms:W3CDTF">2022-11-01T17:57:49Z</dcterms:modified>
</cp:coreProperties>
</file>