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sldIdLst>
    <p:sldId id="256" r:id="rId2"/>
    <p:sldId id="270" r:id="rId3"/>
    <p:sldId id="271" r:id="rId4"/>
    <p:sldId id="287" r:id="rId5"/>
    <p:sldId id="288" r:id="rId6"/>
    <p:sldId id="272" r:id="rId7"/>
    <p:sldId id="273" r:id="rId8"/>
    <p:sldId id="274" r:id="rId9"/>
    <p:sldId id="275" r:id="rId10"/>
    <p:sldId id="276" r:id="rId11"/>
    <p:sldId id="277" r:id="rId12"/>
    <p:sldId id="283" r:id="rId13"/>
    <p:sldId id="285" r:id="rId14"/>
    <p:sldId id="290" r:id="rId15"/>
    <p:sldId id="291" r:id="rId16"/>
    <p:sldId id="292" r:id="rId17"/>
    <p:sldId id="293" r:id="rId18"/>
    <p:sldId id="294" r:id="rId19"/>
    <p:sldId id="286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1B3B3"/>
    <a:srgbClr val="2C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4" autoAdjust="0"/>
    <p:restoredTop sz="94660"/>
  </p:normalViewPr>
  <p:slideViewPr>
    <p:cSldViewPr>
      <p:cViewPr varScale="1">
        <p:scale>
          <a:sx n="77" d="100"/>
          <a:sy n="7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07198-C646-4740-8A01-B3113DE25228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77BB-602A-4124-BBA3-1C4AA1910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7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45CDC8-4A79-4472-924B-DCC859171F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0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8600" y="0"/>
            <a:ext cx="81534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72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E5A424-D7E1-468C-8698-15E31BEDD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2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uro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7918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F7E232-B65B-4C66-B30C-FF8BF4461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53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ston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6000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652932-D49F-4984-8868-A024D281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01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Estonia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1060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652932-D49F-4984-8868-A024D281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14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ogo, 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274C6-6DEF-4034-9153-8BD150C35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6F4B8-096A-4247-9A01-EA890DCAA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-3111" y="2169735"/>
            <a:ext cx="3203511" cy="4687597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511" h="4687597">
                <a:moveTo>
                  <a:pt x="4381" y="4687597"/>
                </a:moveTo>
                <a:cubicBezTo>
                  <a:pt x="370" y="3099428"/>
                  <a:pt x="4011" y="1588169"/>
                  <a:pt x="0" y="0"/>
                </a:cubicBezTo>
                <a:lnTo>
                  <a:pt x="3203511" y="1848812"/>
                </a:lnTo>
                <a:lnTo>
                  <a:pt x="1553982" y="4686259"/>
                </a:lnTo>
                <a:lnTo>
                  <a:pt x="4381" y="4687597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6ADEAE-AF39-4D6C-A4BC-5EE14E027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2E3809-E520-4AAD-BCF6-17A9D91547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ext on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793CB-F237-45BF-8F67-B555E6BD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800600"/>
            <a:ext cx="6858000" cy="1600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7076630-4D03-480B-AB4E-CAE8943BA3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-6116"/>
            <a:ext cx="12204467" cy="6868301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  <a:gd name="connsiteX0" fmla="*/ 4381 w 12203820"/>
              <a:gd name="connsiteY0" fmla="*/ 4693711 h 4693711"/>
              <a:gd name="connsiteX1" fmla="*/ 0 w 12203820"/>
              <a:gd name="connsiteY1" fmla="*/ 6114 h 4693711"/>
              <a:gd name="connsiteX2" fmla="*/ 12203820 w 12203820"/>
              <a:gd name="connsiteY2" fmla="*/ 0 h 4693711"/>
              <a:gd name="connsiteX3" fmla="*/ 1553982 w 12203820"/>
              <a:gd name="connsiteY3" fmla="*/ 4692373 h 4693711"/>
              <a:gd name="connsiteX4" fmla="*/ 4381 w 12203820"/>
              <a:gd name="connsiteY4" fmla="*/ 4693711 h 4693711"/>
              <a:gd name="connsiteX0" fmla="*/ 4381 w 12213274"/>
              <a:gd name="connsiteY0" fmla="*/ 4693711 h 6860807"/>
              <a:gd name="connsiteX1" fmla="*/ 0 w 12213274"/>
              <a:gd name="connsiteY1" fmla="*/ 6114 h 6860807"/>
              <a:gd name="connsiteX2" fmla="*/ 12203820 w 12213274"/>
              <a:gd name="connsiteY2" fmla="*/ 0 h 6860807"/>
              <a:gd name="connsiteX3" fmla="*/ 12213274 w 12213274"/>
              <a:gd name="connsiteY3" fmla="*/ 6860807 h 6860807"/>
              <a:gd name="connsiteX4" fmla="*/ 4381 w 12213274"/>
              <a:gd name="connsiteY4" fmla="*/ 4693711 h 6860807"/>
              <a:gd name="connsiteX0" fmla="*/ 4381 w 12213274"/>
              <a:gd name="connsiteY0" fmla="*/ 4693711 h 7224963"/>
              <a:gd name="connsiteX1" fmla="*/ 0 w 12213274"/>
              <a:gd name="connsiteY1" fmla="*/ 6114 h 7224963"/>
              <a:gd name="connsiteX2" fmla="*/ 12203820 w 12213274"/>
              <a:gd name="connsiteY2" fmla="*/ 0 h 7224963"/>
              <a:gd name="connsiteX3" fmla="*/ 12213274 w 12213274"/>
              <a:gd name="connsiteY3" fmla="*/ 6860807 h 7224963"/>
              <a:gd name="connsiteX4" fmla="*/ 9444445 w 12213274"/>
              <a:gd name="connsiteY4" fmla="*/ 7203748 h 7224963"/>
              <a:gd name="connsiteX5" fmla="*/ 4381 w 12213274"/>
              <a:gd name="connsiteY5" fmla="*/ 4693711 h 7224963"/>
              <a:gd name="connsiteX0" fmla="*/ 4381 w 12213274"/>
              <a:gd name="connsiteY0" fmla="*/ 4693711 h 7207198"/>
              <a:gd name="connsiteX1" fmla="*/ 0 w 12213274"/>
              <a:gd name="connsiteY1" fmla="*/ 6114 h 7207198"/>
              <a:gd name="connsiteX2" fmla="*/ 12203820 w 12213274"/>
              <a:gd name="connsiteY2" fmla="*/ 0 h 7207198"/>
              <a:gd name="connsiteX3" fmla="*/ 12213274 w 12213274"/>
              <a:gd name="connsiteY3" fmla="*/ 6860807 h 7207198"/>
              <a:gd name="connsiteX4" fmla="*/ 9444445 w 12213274"/>
              <a:gd name="connsiteY4" fmla="*/ 7203748 h 7207198"/>
              <a:gd name="connsiteX5" fmla="*/ 4381 w 12213274"/>
              <a:gd name="connsiteY5" fmla="*/ 4693711 h 7207198"/>
              <a:gd name="connsiteX0" fmla="*/ 4381 w 12213274"/>
              <a:gd name="connsiteY0" fmla="*/ 4693711 h 6885393"/>
              <a:gd name="connsiteX1" fmla="*/ 0 w 12213274"/>
              <a:gd name="connsiteY1" fmla="*/ 6114 h 6885393"/>
              <a:gd name="connsiteX2" fmla="*/ 12203820 w 12213274"/>
              <a:gd name="connsiteY2" fmla="*/ 0 h 6885393"/>
              <a:gd name="connsiteX3" fmla="*/ 12213274 w 12213274"/>
              <a:gd name="connsiteY3" fmla="*/ 6860807 h 6885393"/>
              <a:gd name="connsiteX4" fmla="*/ 9679576 w 12213274"/>
              <a:gd name="connsiteY4" fmla="*/ 6877176 h 6885393"/>
              <a:gd name="connsiteX5" fmla="*/ 4381 w 12213274"/>
              <a:gd name="connsiteY5" fmla="*/ 4693711 h 6885393"/>
              <a:gd name="connsiteX0" fmla="*/ 4381 w 12213274"/>
              <a:gd name="connsiteY0" fmla="*/ 4693711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4693711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42843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68969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84162 w 12213274"/>
              <a:gd name="connsiteY5" fmla="*/ 5375312 h 6901759"/>
              <a:gd name="connsiteX6" fmla="*/ 4381 w 12213274"/>
              <a:gd name="connsiteY6" fmla="*/ 2668969 h 6901759"/>
              <a:gd name="connsiteX0" fmla="*/ 4381 w 12213274"/>
              <a:gd name="connsiteY0" fmla="*/ 2668969 h 6884913"/>
              <a:gd name="connsiteX1" fmla="*/ 0 w 12213274"/>
              <a:gd name="connsiteY1" fmla="*/ 6114 h 6884913"/>
              <a:gd name="connsiteX2" fmla="*/ 12203820 w 12213274"/>
              <a:gd name="connsiteY2" fmla="*/ 0 h 6884913"/>
              <a:gd name="connsiteX3" fmla="*/ 12213274 w 12213274"/>
              <a:gd name="connsiteY3" fmla="*/ 6860807 h 6884913"/>
              <a:gd name="connsiteX4" fmla="*/ 9679576 w 12213274"/>
              <a:gd name="connsiteY4" fmla="*/ 6877176 h 6884913"/>
              <a:gd name="connsiteX5" fmla="*/ 10084162 w 12213274"/>
              <a:gd name="connsiteY5" fmla="*/ 5375312 h 6884913"/>
              <a:gd name="connsiteX6" fmla="*/ 4381 w 12213274"/>
              <a:gd name="connsiteY6" fmla="*/ 2668969 h 6884913"/>
              <a:gd name="connsiteX0" fmla="*/ 4381 w 12204467"/>
              <a:gd name="connsiteY0" fmla="*/ 2668969 h 6881968"/>
              <a:gd name="connsiteX1" fmla="*/ 0 w 12204467"/>
              <a:gd name="connsiteY1" fmla="*/ 6114 h 6881968"/>
              <a:gd name="connsiteX2" fmla="*/ 12203820 w 12204467"/>
              <a:gd name="connsiteY2" fmla="*/ 0 h 6881968"/>
              <a:gd name="connsiteX3" fmla="*/ 12200574 w 12204467"/>
              <a:gd name="connsiteY3" fmla="*/ 6848107 h 6881968"/>
              <a:gd name="connsiteX4" fmla="*/ 9679576 w 12204467"/>
              <a:gd name="connsiteY4" fmla="*/ 6877176 h 6881968"/>
              <a:gd name="connsiteX5" fmla="*/ 10084162 w 12204467"/>
              <a:gd name="connsiteY5" fmla="*/ 5375312 h 6881968"/>
              <a:gd name="connsiteX6" fmla="*/ 4381 w 12204467"/>
              <a:gd name="connsiteY6" fmla="*/ 2668969 h 6881968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467" h="6868301">
                <a:moveTo>
                  <a:pt x="4381" y="2668969"/>
                </a:moveTo>
                <a:cubicBezTo>
                  <a:pt x="370" y="1080800"/>
                  <a:pt x="4011" y="1594283"/>
                  <a:pt x="0" y="6114"/>
                </a:cubicBezTo>
                <a:lnTo>
                  <a:pt x="12203820" y="0"/>
                </a:lnTo>
                <a:cubicBezTo>
                  <a:pt x="12206971" y="2286936"/>
                  <a:pt x="12197423" y="4561171"/>
                  <a:pt x="12200574" y="6848107"/>
                </a:cubicBezTo>
                <a:cubicBezTo>
                  <a:pt x="12200739" y="6875336"/>
                  <a:pt x="9679048" y="6871175"/>
                  <a:pt x="9679576" y="6858126"/>
                </a:cubicBezTo>
                <a:cubicBezTo>
                  <a:pt x="10086883" y="5381479"/>
                  <a:pt x="10092870" y="5370957"/>
                  <a:pt x="10084162" y="5375312"/>
                </a:cubicBezTo>
                <a:lnTo>
                  <a:pt x="4381" y="26689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74452C-DBBF-4359-803E-2F40B78AD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0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T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D480-F122-4955-9B52-236025FB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0FBA-AA3D-43AC-89B6-682CCF13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2B9E6-A1AE-4A2C-AE29-BAD7B313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CA2C7C-6300-43A0-911F-AB2B01E44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19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41C7-5902-4D75-A40E-9BA38149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3437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E6582D-1D00-43AE-9DF6-EBDF057D0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8C5731-8583-43BD-A5E4-1F1635B03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88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Cooper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7344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977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White_Logo on Big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7FF3CF-7261-4C31-BA96-1D26E5283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45CDC8-4A79-4472-924B-DCC859171F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2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White_Logo o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21B0BF1-218E-4EF1-B1B4-D0D81484165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18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ha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1371600"/>
            <a:ext cx="3276000" cy="27432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155C1-9AF9-4F62-88B2-05094D420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256633-C23F-472E-A91B-4D9A1DFA26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2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hanks_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155C1-9AF9-4F62-88B2-05094D420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256633-C23F-472E-A91B-4D9A1DFA26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E0EEA24-B3BC-43F7-8BEE-0C484B779F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2766218"/>
            <a:ext cx="5486400" cy="2034382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23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145CDC8-4A79-4472-924B-DCC859171F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2C500CC-43BC-4E3D-AB37-ABA8E51DD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0" y="457200"/>
            <a:ext cx="6858000" cy="2693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AD5E3E-F81E-4B39-B414-83E7012B3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399" y="3243600"/>
            <a:ext cx="6858000" cy="22428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A3874ED-D425-4FC7-9A25-B3D036F4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279424"/>
            <a:ext cx="4127715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1E844B-CEEB-4C36-BD37-A5FFB8F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0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338130"/>
            <a:ext cx="7543799" cy="181267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243600"/>
            <a:ext cx="75438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597" y="6279425"/>
            <a:ext cx="2070318" cy="349976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598" y="5029199"/>
            <a:ext cx="7543800" cy="371246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597" y="5507669"/>
            <a:ext cx="7543801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58E1C34A-6EC6-4BCF-BEAC-BE1AAFCC30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84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2E460E-E06F-4758-B53F-7F3D23D19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99B437-8886-493D-816D-595C5C2453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5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599" y="847725"/>
            <a:ext cx="7543801" cy="287019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810000"/>
            <a:ext cx="7543802" cy="2362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A916E9-F087-4FBE-94E2-5BBEA79EE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08E4F0-8FD4-431E-B5E0-F7173E346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200" y="847725"/>
            <a:ext cx="7479901" cy="2870199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200" y="3810000"/>
            <a:ext cx="7479902" cy="2362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EA9CA-D5C2-41E8-AC9B-30436F44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2B689A-9D75-4C3A-B151-1732DBF8A4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580D0-7F73-4FC7-B0B1-6F83E479C5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Imag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81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F442F-6A44-4B33-8CF9-CAAB41F3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F442F-6A44-4B33-8CF9-CAAB41F3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99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itle and Content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EE96BF-B884-414B-8D90-BCBCCEB2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A666D5-2455-4C9C-A088-2915FA416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6696AE-CD0B-4693-ABFF-D6DFD14FD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3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8A841E-D890-4E99-9E1F-0DB70974B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639F06-EA6C-4DE7-9585-BB74C1D86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BB18-A9BE-4E26-AEF0-685B460B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685-CBD5-44D1-8549-850B27C75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EBC4-24A6-4347-B47E-79B2708B9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DBB38E-37F0-4099-9E14-30415241E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6" r:id="rId2"/>
    <p:sldLayoutId id="2147483727" r:id="rId3"/>
    <p:sldLayoutId id="2147483713" r:id="rId4"/>
    <p:sldLayoutId id="2147483712" r:id="rId5"/>
    <p:sldLayoutId id="2147483714" r:id="rId6"/>
    <p:sldLayoutId id="2147483703" r:id="rId7"/>
    <p:sldLayoutId id="2147483724" r:id="rId8"/>
    <p:sldLayoutId id="2147483728" r:id="rId9"/>
    <p:sldLayoutId id="2147483716" r:id="rId10"/>
    <p:sldLayoutId id="2147483719" r:id="rId11"/>
    <p:sldLayoutId id="2147483720" r:id="rId12"/>
    <p:sldLayoutId id="2147483723" r:id="rId13"/>
    <p:sldLayoutId id="2147483715" r:id="rId14"/>
    <p:sldLayoutId id="2147483704" r:id="rId15"/>
    <p:sldLayoutId id="2147483705" r:id="rId16"/>
    <p:sldLayoutId id="2147483707" r:id="rId17"/>
    <p:sldLayoutId id="2147483722" r:id="rId18"/>
    <p:sldLayoutId id="2147483717" r:id="rId19"/>
    <p:sldLayoutId id="2147483725" r:id="rId20"/>
    <p:sldLayoutId id="2147483721" r:id="rId21"/>
    <p:sldLayoutId id="2147483729" r:id="rId22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7.png"/><Relationship Id="rId4" Type="http://schemas.openxmlformats.org/officeDocument/2006/relationships/hyperlink" Target="http://keeleressursid.e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D2DCB0B-5AA7-48CC-BA52-4DF6BBBE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847256"/>
            <a:ext cx="5486400" cy="2387600"/>
          </a:xfrm>
        </p:spPr>
        <p:txBody>
          <a:bodyPr/>
          <a:lstStyle/>
          <a:p>
            <a:r>
              <a:rPr lang="en-US" sz="4800" b="1" dirty="0"/>
              <a:t>Reasoning and Arguments in </a:t>
            </a:r>
            <a:r>
              <a:rPr lang="en-US" sz="4800" b="1" dirty="0" smtClean="0"/>
              <a:t>Negotiation</a:t>
            </a:r>
            <a:r>
              <a:rPr lang="et-EE" sz="4800" b="1" dirty="0" smtClean="0"/>
              <a:t>.</a:t>
            </a:r>
            <a:endParaRPr lang="en-US" sz="4800" dirty="0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3D8284BB-255B-470B-A5C5-EBF9EDA3CD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dirty="0"/>
              <a:t>Developing a </a:t>
            </a:r>
            <a:r>
              <a:rPr lang="et-EE" sz="4400" dirty="0" smtClean="0"/>
              <a:t>F</a:t>
            </a:r>
            <a:r>
              <a:rPr lang="en-US" sz="4400" dirty="0" err="1" smtClean="0"/>
              <a:t>ormal</a:t>
            </a:r>
            <a:r>
              <a:rPr lang="en-US" sz="4400" dirty="0" smtClean="0"/>
              <a:t> </a:t>
            </a:r>
            <a:r>
              <a:rPr lang="et-EE" sz="4400" dirty="0" smtClean="0"/>
              <a:t>M</a:t>
            </a:r>
            <a:r>
              <a:rPr lang="en-US" sz="4400" dirty="0" err="1" smtClean="0"/>
              <a:t>odel</a:t>
            </a:r>
            <a:endParaRPr lang="en-US" sz="4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B4278F-2789-4086-864B-97EC652BBC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 smtClean="0"/>
              <a:t>Mare Koit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30F86C-2F0F-4536-B78F-516E99E85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ldi kohatäide 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10298"/>
          <a:stretch>
            <a:fillRect/>
          </a:stretch>
        </p:blipFill>
        <p:spPr/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45A9847-12F6-4C3E-84AA-5C61C6B10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0528" y="6279423"/>
            <a:ext cx="1371600" cy="365125"/>
          </a:xfrm>
        </p:spPr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E77F1-36FB-414B-92EA-4F46364C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t-EE" dirty="0" err="1" smtClean="0"/>
              <a:t>Cognitive</a:t>
            </a:r>
            <a:r>
              <a:rPr lang="et-EE" dirty="0"/>
              <a:t> </a:t>
            </a:r>
            <a:r>
              <a:rPr lang="et-EE" dirty="0" smtClean="0"/>
              <a:t>2022, </a:t>
            </a:r>
            <a:r>
              <a:rPr lang="et-EE" dirty="0" err="1" smtClean="0"/>
              <a:t>April</a:t>
            </a:r>
            <a:r>
              <a:rPr lang="et-EE" smtClean="0"/>
              <a:t> </a:t>
            </a:r>
            <a:r>
              <a:rPr lang="et-EE" smtClean="0"/>
              <a:t>24-28</a:t>
            </a:r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18" y="234819"/>
            <a:ext cx="1668619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2"/>
    </mc:Choice>
    <mc:Fallback xmlns="">
      <p:transition spd="slow" advTm="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sz="3600" dirty="0" smtClean="0"/>
              <a:t>3B. </a:t>
            </a:r>
            <a:r>
              <a:rPr lang="et-EE" altLang="et-EE" sz="3600" dirty="0" err="1" smtClean="0"/>
              <a:t>Example</a:t>
            </a:r>
            <a:r>
              <a:rPr lang="et-EE" altLang="et-EE" sz="3600" dirty="0" smtClean="0"/>
              <a:t>: </a:t>
            </a:r>
            <a:r>
              <a:rPr lang="et-EE" altLang="et-EE" sz="3600" dirty="0" err="1" smtClean="0"/>
              <a:t>Communicative</a:t>
            </a:r>
            <a:r>
              <a:rPr lang="et-EE" altLang="et-EE" sz="3600" dirty="0" smtClean="0"/>
              <a:t> </a:t>
            </a:r>
            <a:r>
              <a:rPr lang="et-EE" altLang="et-EE" sz="3600" dirty="0" err="1"/>
              <a:t>strategy</a:t>
            </a:r>
            <a:r>
              <a:rPr lang="et-EE" altLang="et-EE" sz="3600" dirty="0"/>
              <a:t> </a:t>
            </a:r>
            <a:r>
              <a:rPr lang="et-EE" altLang="et-EE" sz="3600" dirty="0" err="1"/>
              <a:t>for</a:t>
            </a:r>
            <a:r>
              <a:rPr lang="et-EE" altLang="et-EE" sz="3600" dirty="0"/>
              <a:t> </a:t>
            </a:r>
            <a:r>
              <a:rPr lang="et-EE" altLang="et-EE" sz="3600" i="1" dirty="0" smtClean="0"/>
              <a:t>A                     </a:t>
            </a:r>
            <a:r>
              <a:rPr lang="en-US" altLang="et-EE" sz="2000" i="1" dirty="0" smtClean="0"/>
              <a:t>Presumption</a:t>
            </a:r>
            <a:r>
              <a:rPr lang="en-US" altLang="et-EE" sz="2000" i="1" dirty="0"/>
              <a:t>: </a:t>
            </a:r>
            <a:r>
              <a:rPr lang="en-US" altLang="et-EE" sz="2000" i="1" dirty="0" smtClean="0"/>
              <a:t>G</a:t>
            </a:r>
            <a:r>
              <a:rPr lang="et-EE" altLang="et-EE" sz="2000" i="1" baseline="30000" dirty="0" smtClean="0"/>
              <a:t>A</a:t>
            </a:r>
            <a:r>
              <a:rPr lang="en-US" altLang="et-EE" sz="2000" i="1" dirty="0" smtClean="0"/>
              <a:t>= </a:t>
            </a:r>
            <a:r>
              <a:rPr lang="en-US" altLang="et-EE" sz="2000" i="1" dirty="0"/>
              <a:t>“B decides to do D”</a:t>
            </a:r>
            <a:br>
              <a:rPr lang="en-US" altLang="et-EE" sz="2000" i="1" dirty="0"/>
            </a:br>
            <a:endParaRPr lang="et-EE" sz="20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t-EE" sz="1600" kern="0" dirty="0" smtClean="0">
                <a:solidFill>
                  <a:srgbClr val="004974"/>
                </a:solidFill>
              </a:rPr>
              <a:t>Choose </a:t>
            </a:r>
            <a:r>
              <a:rPr lang="en-US" altLang="et-EE" sz="1600" kern="0" dirty="0">
                <a:solidFill>
                  <a:srgbClr val="004974"/>
                </a:solidFill>
              </a:rPr>
              <a:t>an input determinant (WISH, NEEDED, or MUST) which determines a reasoning procedure depending on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 </a:t>
            </a:r>
            <a:endParaRPr lang="et-EE" altLang="et-EE" sz="1600" i="1" kern="0" baseline="30000" dirty="0">
              <a:solidFill>
                <a:srgbClr val="004974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t-EE" sz="1600" kern="0" dirty="0">
                <a:solidFill>
                  <a:srgbClr val="004974"/>
                </a:solidFill>
              </a:rPr>
              <a:t>Choose the communicative tactics with the title aspect t (respectively, pleasantness, usefulness or punishment for not doing </a:t>
            </a:r>
            <a:r>
              <a:rPr lang="en-US" altLang="et-EE" sz="1600" i="1" kern="0" dirty="0">
                <a:solidFill>
                  <a:srgbClr val="004974"/>
                </a:solidFill>
              </a:rPr>
              <a:t>D</a:t>
            </a:r>
            <a:r>
              <a:rPr lang="en-US" altLang="et-EE" sz="1600" kern="0" dirty="0">
                <a:solidFill>
                  <a:srgbClr val="004974"/>
                </a:solidFill>
              </a:rPr>
              <a:t> if it is obligatory for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)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t-EE" sz="1600" kern="0" dirty="0">
                <a:solidFill>
                  <a:srgbClr val="004974"/>
                </a:solidFill>
              </a:rPr>
              <a:t>Implement the tactics to generate a proposal to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to do </a:t>
            </a:r>
            <a:r>
              <a:rPr lang="en-US" altLang="et-EE" sz="1600" i="1" kern="0" dirty="0">
                <a:solidFill>
                  <a:srgbClr val="004974"/>
                </a:solidFill>
              </a:rPr>
              <a:t>D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b="1" kern="0" dirty="0">
                <a:solidFill>
                  <a:srgbClr val="004974"/>
                </a:solidFill>
              </a:rPr>
              <a:t>REPEAT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Analyze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’s utterance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- - (1) </a:t>
            </a:r>
            <a:r>
              <a:rPr lang="et-EE" altLang="et-EE" sz="1600" kern="0" dirty="0" smtClean="0">
                <a:solidFill>
                  <a:srgbClr val="004974"/>
                </a:solidFill>
              </a:rPr>
              <a:t> </a:t>
            </a:r>
            <a:r>
              <a:rPr lang="en-US" altLang="et-EE" sz="1600" kern="0" dirty="0" smtClean="0">
                <a:solidFill>
                  <a:srgbClr val="004974"/>
                </a:solidFill>
              </a:rPr>
              <a:t>Choose </a:t>
            </a:r>
            <a:r>
              <a:rPr lang="en-US" altLang="et-EE" sz="1600" kern="0" dirty="0">
                <a:solidFill>
                  <a:srgbClr val="004974"/>
                </a:solidFill>
              </a:rPr>
              <a:t>a (counter) argument depending on the aspect of </a:t>
            </a:r>
            <a:r>
              <a:rPr lang="en-US" altLang="et-EE" sz="1600" i="1" kern="0" dirty="0">
                <a:solidFill>
                  <a:srgbClr val="004974"/>
                </a:solidFill>
              </a:rPr>
              <a:t>D</a:t>
            </a:r>
            <a:r>
              <a:rPr lang="en-US" altLang="et-EE" sz="1600" kern="0" dirty="0">
                <a:solidFill>
                  <a:srgbClr val="004974"/>
                </a:solidFill>
              </a:rPr>
              <a:t> in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’s utterance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- - (</a:t>
            </a:r>
            <a:r>
              <a:rPr lang="en-US" altLang="et-EE" sz="1600" kern="0" dirty="0" smtClean="0">
                <a:solidFill>
                  <a:srgbClr val="004974"/>
                </a:solidFill>
              </a:rPr>
              <a:t>2)</a:t>
            </a:r>
            <a:r>
              <a:rPr lang="et-EE" altLang="et-EE" sz="1600" kern="0" dirty="0" smtClean="0">
                <a:solidFill>
                  <a:srgbClr val="004974"/>
                </a:solidFill>
              </a:rPr>
              <a:t>  </a:t>
            </a:r>
            <a:r>
              <a:rPr lang="en-US" altLang="et-EE" sz="1600" kern="0" dirty="0" smtClean="0">
                <a:solidFill>
                  <a:srgbClr val="004974"/>
                </a:solidFill>
              </a:rPr>
              <a:t>Choose </a:t>
            </a:r>
            <a:r>
              <a:rPr lang="en-US" altLang="et-EE" sz="1600" kern="0" dirty="0">
                <a:solidFill>
                  <a:srgbClr val="004974"/>
                </a:solidFill>
              </a:rPr>
              <a:t>argument(s) to support </a:t>
            </a:r>
            <a:r>
              <a:rPr lang="en-US" altLang="et-EE" sz="1600" i="1" kern="0" dirty="0">
                <a:solidFill>
                  <a:srgbClr val="004974"/>
                </a:solidFill>
              </a:rPr>
              <a:t>t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Update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Run the current reasoning procedure in updated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 </a:t>
            </a:r>
            <a:endParaRPr lang="et-EE" altLang="et-EE" sz="1600" i="1" kern="0" baseline="30000" dirty="0">
              <a:solidFill>
                <a:srgbClr val="004974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- - Response to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IF the decision generated with the reasoning procedure matches to </a:t>
            </a:r>
            <a:r>
              <a:rPr lang="en-US" altLang="et-EE" sz="1600" i="1" kern="0" dirty="0">
                <a:solidFill>
                  <a:srgbClr val="004974"/>
                </a:solidFill>
              </a:rPr>
              <a:t>G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THEN present the chosen argument(s) to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(</a:t>
            </a:r>
            <a:r>
              <a:rPr lang="et-EE" altLang="et-EE" sz="1600" kern="0" dirty="0">
                <a:solidFill>
                  <a:srgbClr val="004974"/>
                </a:solidFill>
              </a:rPr>
              <a:t>- - </a:t>
            </a:r>
            <a:r>
              <a:rPr lang="en-US" altLang="et-EE" sz="1600" i="1" kern="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can optionally present both (1) and (2), OR only (2))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 smtClean="0">
                <a:solidFill>
                  <a:srgbClr val="004974"/>
                </a:solidFill>
              </a:rPr>
              <a:t>Change </a:t>
            </a:r>
            <a:r>
              <a:rPr lang="en-US" altLang="et-EE" sz="1600" kern="0" dirty="0">
                <a:solidFill>
                  <a:srgbClr val="004974"/>
                </a:solidFill>
              </a:rPr>
              <a:t>the communicative tactics? IF yes THEN choose the new tactics (with new </a:t>
            </a:r>
            <a:r>
              <a:rPr lang="et-EE" altLang="et-EE" sz="1600" i="1" kern="0" dirty="0">
                <a:solidFill>
                  <a:srgbClr val="004974"/>
                </a:solidFill>
              </a:rPr>
              <a:t>t</a:t>
            </a:r>
            <a:r>
              <a:rPr lang="en-US" altLang="et-EE" sz="1600" kern="0" dirty="0">
                <a:solidFill>
                  <a:srgbClr val="004974"/>
                </a:solidFill>
              </a:rPr>
              <a:t>)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b="1" kern="0" dirty="0" smtClean="0">
                <a:solidFill>
                  <a:srgbClr val="004974"/>
                </a:solidFill>
              </a:rPr>
              <a:t>UNTIL</a:t>
            </a:r>
            <a:r>
              <a:rPr lang="en-US" altLang="et-EE" sz="1600" kern="0" dirty="0" smtClean="0">
                <a:solidFill>
                  <a:srgbClr val="004974"/>
                </a:solidFill>
              </a:rPr>
              <a:t>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agrees (</a:t>
            </a:r>
            <a:r>
              <a:rPr lang="en-US" altLang="et-EE" sz="1600" i="1" kern="0" dirty="0">
                <a:solidFill>
                  <a:srgbClr val="004974"/>
                </a:solidFill>
              </a:rPr>
              <a:t>G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r>
              <a:rPr lang="en-US" altLang="et-EE" sz="1600" kern="0" dirty="0">
                <a:solidFill>
                  <a:srgbClr val="FF0000"/>
                </a:solidFill>
              </a:rPr>
              <a:t>achieved</a:t>
            </a:r>
            <a:r>
              <a:rPr lang="en-US" altLang="et-EE" sz="1600" kern="0" dirty="0">
                <a:solidFill>
                  <a:srgbClr val="004974"/>
                </a:solidFill>
              </a:rPr>
              <a:t>), OR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postpones the decision (</a:t>
            </a:r>
            <a:r>
              <a:rPr lang="en-US" altLang="et-EE" sz="1600" i="1" kern="0" dirty="0">
                <a:solidFill>
                  <a:srgbClr val="004974"/>
                </a:solidFill>
              </a:rPr>
              <a:t>G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r>
              <a:rPr lang="en-US" altLang="et-EE" sz="1600" kern="0" dirty="0">
                <a:solidFill>
                  <a:srgbClr val="FF0000"/>
                </a:solidFill>
              </a:rPr>
              <a:t>not yet achieved</a:t>
            </a:r>
            <a:r>
              <a:rPr lang="en-US" altLang="et-EE" sz="1600" kern="0" dirty="0">
                <a:solidFill>
                  <a:srgbClr val="004974"/>
                </a:solidFill>
              </a:rPr>
              <a:t>), OR </a:t>
            </a:r>
            <a:r>
              <a:rPr lang="en-US" altLang="et-EE" sz="1600" i="1" kern="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decides to abandon </a:t>
            </a:r>
            <a:r>
              <a:rPr lang="en-US" altLang="et-EE" sz="1600" i="1" kern="0" dirty="0">
                <a:solidFill>
                  <a:srgbClr val="004974"/>
                </a:solidFill>
              </a:rPr>
              <a:t>G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, OR </a:t>
            </a:r>
            <a:r>
              <a:rPr lang="en-US" altLang="et-EE" sz="1600" i="1" kern="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does not more have unused tactics and/or unused arguments (</a:t>
            </a:r>
            <a:r>
              <a:rPr lang="en-US" altLang="et-EE" sz="1600" i="1" kern="0" dirty="0">
                <a:solidFill>
                  <a:srgbClr val="004974"/>
                </a:solidFill>
              </a:rPr>
              <a:t>G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r>
              <a:rPr lang="en-US" altLang="et-EE" sz="1600" kern="0" dirty="0">
                <a:solidFill>
                  <a:srgbClr val="FF0000"/>
                </a:solidFill>
              </a:rPr>
              <a:t>not achieved</a:t>
            </a:r>
            <a:r>
              <a:rPr lang="en-US" altLang="et-EE" sz="1600" kern="0" dirty="0">
                <a:solidFill>
                  <a:srgbClr val="004974"/>
                </a:solidFill>
              </a:rPr>
              <a:t>)</a:t>
            </a:r>
          </a:p>
          <a:p>
            <a:endParaRPr lang="et-EE" sz="16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Hel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6"/>
    </mc:Choice>
    <mc:Fallback xmlns="">
      <p:transition spd="slow" advTm="3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0" y="479789"/>
            <a:ext cx="11201400" cy="685800"/>
          </a:xfrm>
        </p:spPr>
        <p:txBody>
          <a:bodyPr/>
          <a:lstStyle/>
          <a:p>
            <a:r>
              <a:rPr lang="et-EE" altLang="et-EE" sz="3600" dirty="0" smtClean="0"/>
              <a:t>3B. </a:t>
            </a:r>
            <a:r>
              <a:rPr lang="et-EE" altLang="et-EE" sz="3600" dirty="0" err="1" smtClean="0"/>
              <a:t>Example</a:t>
            </a:r>
            <a:r>
              <a:rPr lang="et-EE" altLang="et-EE" sz="3600" dirty="0" smtClean="0"/>
              <a:t>: </a:t>
            </a:r>
            <a:r>
              <a:rPr lang="et-EE" altLang="et-EE" sz="3600" dirty="0" err="1" smtClean="0"/>
              <a:t>Communicative</a:t>
            </a:r>
            <a:r>
              <a:rPr lang="et-EE" altLang="et-EE" sz="3600" dirty="0" smtClean="0"/>
              <a:t> </a:t>
            </a:r>
            <a:r>
              <a:rPr lang="et-EE" altLang="et-EE" sz="3600" dirty="0" err="1"/>
              <a:t>strategy</a:t>
            </a:r>
            <a:r>
              <a:rPr lang="et-EE" altLang="et-EE" sz="3600" dirty="0"/>
              <a:t> </a:t>
            </a:r>
            <a:r>
              <a:rPr lang="et-EE" altLang="et-EE" sz="3600" dirty="0" err="1"/>
              <a:t>for</a:t>
            </a:r>
            <a:r>
              <a:rPr lang="et-EE" altLang="et-EE" sz="3600" dirty="0"/>
              <a:t> </a:t>
            </a:r>
            <a:r>
              <a:rPr lang="et-EE" altLang="et-EE" sz="3600" i="1" dirty="0"/>
              <a:t>B </a:t>
            </a:r>
            <a:r>
              <a:rPr lang="et-EE" altLang="et-EE" sz="3600" i="1" dirty="0" smtClean="0"/>
              <a:t> </a:t>
            </a:r>
            <a:r>
              <a:rPr lang="en-US" altLang="et-EE" sz="2000" dirty="0" smtClean="0"/>
              <a:t>Presumption</a:t>
            </a:r>
            <a:r>
              <a:rPr lang="en-US" altLang="et-EE" sz="2000" dirty="0"/>
              <a:t>: </a:t>
            </a:r>
            <a:r>
              <a:rPr lang="en-US" altLang="et-EE" sz="2000" i="1" dirty="0"/>
              <a:t>G</a:t>
            </a:r>
            <a:r>
              <a:rPr lang="en-US" altLang="et-EE" sz="2000" i="1" baseline="30000" dirty="0"/>
              <a:t>B</a:t>
            </a:r>
            <a:r>
              <a:rPr lang="en-US" altLang="et-EE" sz="2000" dirty="0"/>
              <a:t>=”do </a:t>
            </a:r>
            <a:r>
              <a:rPr lang="en-US" altLang="et-EE" sz="2000" i="1" dirty="0"/>
              <a:t>D</a:t>
            </a:r>
            <a:r>
              <a:rPr lang="en-US" altLang="et-EE" sz="2000" dirty="0"/>
              <a:t>”</a:t>
            </a:r>
            <a:endParaRPr lang="et-EE" sz="20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lvl="0" indent="-1714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t-EE" sz="1600" kern="0" dirty="0">
                <a:solidFill>
                  <a:srgbClr val="004974"/>
                </a:solidFill>
              </a:rPr>
              <a:t>Determine initial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 in relation to </a:t>
            </a:r>
            <a:r>
              <a:rPr lang="en-US" altLang="et-EE" sz="1600" i="1" kern="0" dirty="0">
                <a:solidFill>
                  <a:srgbClr val="004974"/>
                </a:solidFill>
              </a:rPr>
              <a:t>D</a:t>
            </a:r>
          </a:p>
          <a:p>
            <a:pPr marL="171450" lvl="0" indent="-1714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t-EE" sz="1600" kern="0" dirty="0" smtClean="0">
                <a:solidFill>
                  <a:srgbClr val="004974"/>
                </a:solidFill>
              </a:rPr>
              <a:t>Choose </a:t>
            </a:r>
            <a:r>
              <a:rPr lang="en-US" altLang="et-EE" sz="1600" kern="0" dirty="0">
                <a:solidFill>
                  <a:srgbClr val="004974"/>
                </a:solidFill>
              </a:rPr>
              <a:t>an input determinant (WISH, NEEDED, or MUST) which determines a reasoning procedure depending on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endParaRPr lang="et-EE" altLang="et-EE" sz="1600" kern="0" dirty="0">
              <a:solidFill>
                <a:srgbClr val="004974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b="1" kern="0" dirty="0">
                <a:solidFill>
                  <a:srgbClr val="004974"/>
                </a:solidFill>
              </a:rPr>
              <a:t>REPEAT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Analyze </a:t>
            </a:r>
            <a:r>
              <a:rPr lang="en-US" altLang="et-EE" sz="1600" i="1" kern="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’s utterance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b="1" kern="0" dirty="0">
                <a:solidFill>
                  <a:srgbClr val="004974"/>
                </a:solidFill>
              </a:rPr>
              <a:t>  </a:t>
            </a:r>
            <a:r>
              <a:rPr lang="en-US" altLang="et-EE" sz="1600" b="1" kern="0" dirty="0">
                <a:solidFill>
                  <a:srgbClr val="004974"/>
                </a:solidFill>
              </a:rPr>
              <a:t>CASE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r>
              <a:rPr lang="en-US" altLang="et-EE" sz="1600" i="1" kern="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’s utterance OF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kern="0" dirty="0">
                <a:solidFill>
                  <a:srgbClr val="004974"/>
                </a:solidFill>
              </a:rPr>
              <a:t>	</a:t>
            </a:r>
            <a:r>
              <a:rPr lang="en-US" altLang="et-EE" sz="1600" kern="0" dirty="0">
                <a:solidFill>
                  <a:srgbClr val="004974"/>
                </a:solidFill>
              </a:rPr>
              <a:t>resources: increase resources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kern="0" dirty="0">
                <a:solidFill>
                  <a:srgbClr val="004974"/>
                </a:solidFill>
              </a:rPr>
              <a:t>	</a:t>
            </a:r>
            <a:r>
              <a:rPr lang="en-US" altLang="et-EE" sz="1600" kern="0" dirty="0">
                <a:solidFill>
                  <a:srgbClr val="004974"/>
                </a:solidFill>
              </a:rPr>
              <a:t>pleasantness: increase pleasantness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kern="0" dirty="0">
                <a:solidFill>
                  <a:srgbClr val="004974"/>
                </a:solidFill>
              </a:rPr>
              <a:t>	</a:t>
            </a:r>
            <a:r>
              <a:rPr lang="en-US" altLang="et-EE" sz="1600" kern="0" dirty="0">
                <a:solidFill>
                  <a:srgbClr val="004974"/>
                </a:solidFill>
              </a:rPr>
              <a:t>unpleasantness: decrease unpleasantness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kern="0" dirty="0">
                <a:solidFill>
                  <a:srgbClr val="004974"/>
                </a:solidFill>
              </a:rPr>
              <a:t>	</a:t>
            </a:r>
            <a:r>
              <a:rPr lang="en-US" altLang="et-EE" sz="1600" kern="0" dirty="0">
                <a:solidFill>
                  <a:srgbClr val="004974"/>
                </a:solidFill>
              </a:rPr>
              <a:t>usefulness: increase usefulness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kern="0" dirty="0">
                <a:solidFill>
                  <a:srgbClr val="004974"/>
                </a:solidFill>
              </a:rPr>
              <a:t>	</a:t>
            </a:r>
            <a:r>
              <a:rPr lang="en-US" altLang="et-EE" sz="1600" kern="0" dirty="0">
                <a:solidFill>
                  <a:srgbClr val="004974"/>
                </a:solidFill>
              </a:rPr>
              <a:t>harmfulness: decrease harmfulness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kern="0" dirty="0">
                <a:solidFill>
                  <a:srgbClr val="004974"/>
                </a:solidFill>
              </a:rPr>
              <a:t>	</a:t>
            </a:r>
            <a:r>
              <a:rPr lang="en-US" altLang="et-EE" sz="1600" kern="0" dirty="0">
                <a:solidFill>
                  <a:srgbClr val="004974"/>
                </a:solidFill>
              </a:rPr>
              <a:t>punishment for not doing an obligatory </a:t>
            </a:r>
            <a:r>
              <a:rPr lang="en-US" altLang="et-EE" sz="1600" i="1" kern="0" dirty="0">
                <a:solidFill>
                  <a:srgbClr val="004974"/>
                </a:solidFill>
              </a:rPr>
              <a:t>D</a:t>
            </a:r>
            <a:r>
              <a:rPr lang="en-US" altLang="et-EE" sz="1600" kern="0" dirty="0">
                <a:solidFill>
                  <a:srgbClr val="004974"/>
                </a:solidFill>
              </a:rPr>
              <a:t>: increase punishment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600" b="1" kern="0" dirty="0">
                <a:solidFill>
                  <a:srgbClr val="004974"/>
                </a:solidFill>
              </a:rPr>
              <a:t>  </a:t>
            </a:r>
            <a:r>
              <a:rPr lang="en-US" altLang="et-EE" sz="1600" b="1" kern="0" dirty="0">
                <a:solidFill>
                  <a:srgbClr val="004974"/>
                </a:solidFill>
              </a:rPr>
              <a:t>END CASE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Update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B</a:t>
            </a:r>
            <a:endParaRPr lang="et-EE" altLang="et-EE" sz="1600" kern="0" dirty="0">
              <a:solidFill>
                <a:srgbClr val="004974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Change some social attitudes (</a:t>
            </a:r>
            <a:r>
              <a:rPr lang="en-GB" altLang="et-EE" sz="1600" b="1" i="1" kern="0" dirty="0" err="1">
                <a:solidFill>
                  <a:srgbClr val="004974"/>
                </a:solidFill>
              </a:rPr>
              <a:t>s</a:t>
            </a:r>
            <a:r>
              <a:rPr lang="en-GB" altLang="et-EE" sz="1600" i="1" kern="0" baseline="30000" dirty="0" err="1">
                <a:solidFill>
                  <a:srgbClr val="004974"/>
                </a:solidFill>
              </a:rPr>
              <a:t>B</a:t>
            </a:r>
            <a:r>
              <a:rPr lang="et-EE" altLang="et-EE" sz="16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)? IF yes THEN choose new ones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Change the reasoning procedure? IF yes THEN choose a new procedure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Run the current reasoning procedure in updated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endParaRPr lang="et-EE" altLang="et-EE" sz="1600" kern="0" dirty="0">
              <a:solidFill>
                <a:srgbClr val="004974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</a:rPr>
              <a:t>Choose and present a new (counter) argument depending on the result of the reasoning procedure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altLang="et-EE" sz="1600" b="1" kern="0" dirty="0">
                <a:solidFill>
                  <a:srgbClr val="004974"/>
                </a:solidFill>
              </a:rPr>
              <a:t>UNTIL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’s current reasoning procedure gives the decision which matches to </a:t>
            </a:r>
            <a:r>
              <a:rPr lang="en-US" altLang="et-EE" sz="1600" i="1" kern="0" dirty="0">
                <a:solidFill>
                  <a:srgbClr val="004974"/>
                </a:solidFill>
              </a:rPr>
              <a:t>G</a:t>
            </a:r>
            <a:r>
              <a:rPr lang="en-US" altLang="et-EE" sz="1600" i="1" kern="0" baseline="3000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in the current </a:t>
            </a:r>
            <a:r>
              <a:rPr lang="en-US" altLang="et-EE" sz="16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6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(</a:t>
            </a:r>
            <a:r>
              <a:rPr lang="en-US" altLang="et-EE" sz="1600" i="1" kern="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and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r>
              <a:rPr lang="en-US" altLang="et-EE" sz="1600" kern="0" dirty="0">
                <a:solidFill>
                  <a:srgbClr val="FF0000"/>
                </a:solidFill>
              </a:rPr>
              <a:t>achieved their joint goal</a:t>
            </a:r>
            <a:r>
              <a:rPr lang="en-US" altLang="et-EE" sz="1600" kern="0" dirty="0">
                <a:solidFill>
                  <a:srgbClr val="004974"/>
                </a:solidFill>
              </a:rPr>
              <a:t>), OR whether A or B </a:t>
            </a:r>
            <a:r>
              <a:rPr lang="en-US" altLang="et-EE" sz="1600" kern="0" dirty="0">
                <a:solidFill>
                  <a:srgbClr val="FF0000"/>
                </a:solidFill>
              </a:rPr>
              <a:t>abandoned their joint goal</a:t>
            </a:r>
            <a:r>
              <a:rPr lang="en-US" altLang="et-EE" sz="1600" kern="0" dirty="0">
                <a:solidFill>
                  <a:srgbClr val="004974"/>
                </a:solidFill>
              </a:rPr>
              <a:t>, OR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postpones the decision (</a:t>
            </a:r>
            <a:r>
              <a:rPr lang="en-US" altLang="et-EE" sz="1600" i="1" kern="0" dirty="0">
                <a:solidFill>
                  <a:srgbClr val="004974"/>
                </a:solidFill>
              </a:rPr>
              <a:t>A</a:t>
            </a:r>
            <a:r>
              <a:rPr lang="en-US" altLang="et-EE" sz="1600" kern="0" dirty="0">
                <a:solidFill>
                  <a:srgbClr val="004974"/>
                </a:solidFill>
              </a:rPr>
              <a:t> and </a:t>
            </a:r>
            <a:r>
              <a:rPr lang="en-US" altLang="et-EE" sz="1600" i="1" kern="0" dirty="0">
                <a:solidFill>
                  <a:srgbClr val="004974"/>
                </a:solidFill>
              </a:rPr>
              <a:t>B</a:t>
            </a:r>
            <a:r>
              <a:rPr lang="en-US" altLang="et-EE" sz="1600" kern="0" dirty="0">
                <a:solidFill>
                  <a:srgbClr val="004974"/>
                </a:solidFill>
              </a:rPr>
              <a:t> </a:t>
            </a:r>
            <a:r>
              <a:rPr lang="en-US" altLang="et-EE" sz="1600" kern="0" dirty="0">
                <a:solidFill>
                  <a:srgbClr val="FF0000"/>
                </a:solidFill>
              </a:rPr>
              <a:t>did not yet achieve their joint goal</a:t>
            </a:r>
            <a:r>
              <a:rPr lang="en-US" altLang="et-EE" sz="1600" kern="0" dirty="0">
                <a:solidFill>
                  <a:srgbClr val="004974"/>
                </a:solidFill>
              </a:rPr>
              <a:t>). 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3"/>
    </mc:Choice>
    <mc:Fallback xmlns="">
      <p:transition spd="slow" advTm="2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dirty="0" smtClean="0"/>
              <a:t>3C. </a:t>
            </a:r>
            <a:r>
              <a:rPr lang="et-EE" altLang="et-EE" dirty="0" err="1" smtClean="0"/>
              <a:t>Implementation</a:t>
            </a:r>
            <a:r>
              <a:rPr lang="et-EE" altLang="et-EE" dirty="0" smtClean="0"/>
              <a:t> </a:t>
            </a:r>
            <a:r>
              <a:rPr lang="et-EE" altLang="et-EE" dirty="0"/>
              <a:t>(1)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GB" altLang="et-EE" sz="2400" kern="0" dirty="0">
                <a:solidFill>
                  <a:srgbClr val="004974"/>
                </a:solidFill>
              </a:rPr>
              <a:t>A</a:t>
            </a:r>
            <a:r>
              <a:rPr lang="et-EE" altLang="et-EE" sz="2400" kern="0" dirty="0">
                <a:solidFill>
                  <a:srgbClr val="004974"/>
                </a:solidFill>
              </a:rPr>
              <a:t>n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experimental</a:t>
            </a:r>
            <a:r>
              <a:rPr lang="en-GB" altLang="et-EE" sz="2400" kern="0" dirty="0">
                <a:solidFill>
                  <a:srgbClr val="004974"/>
                </a:solidFill>
              </a:rPr>
              <a:t> dialogue system </a:t>
            </a:r>
            <a:r>
              <a:rPr lang="et-EE" altLang="et-EE" sz="2400" kern="0" dirty="0">
                <a:solidFill>
                  <a:srgbClr val="004974"/>
                </a:solidFill>
              </a:rPr>
              <a:t>(DS) </a:t>
            </a:r>
            <a:r>
              <a:rPr lang="en-GB" altLang="et-EE" sz="2400" kern="0" dirty="0">
                <a:solidFill>
                  <a:srgbClr val="004974"/>
                </a:solidFill>
              </a:rPr>
              <a:t>is implemented that carries out negotiations with a user in Estonian about doing (or not doing) an action</a:t>
            </a:r>
            <a:r>
              <a:rPr lang="et-EE" altLang="et-EE" sz="2400" kern="0" dirty="0">
                <a:solidFill>
                  <a:srgbClr val="004974"/>
                </a:solidFill>
              </a:rPr>
              <a:t>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t-EE" altLang="et-EE" kern="0" dirty="0" err="1">
                <a:solidFill>
                  <a:srgbClr val="004974"/>
                </a:solidFill>
              </a:rPr>
              <a:t>The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initiator</a:t>
            </a:r>
            <a:r>
              <a:rPr lang="et-EE" altLang="et-EE" kern="0" dirty="0">
                <a:solidFill>
                  <a:srgbClr val="004974"/>
                </a:solidFill>
              </a:rPr>
              <a:t> (DS </a:t>
            </a:r>
            <a:r>
              <a:rPr lang="et-EE" altLang="et-EE" kern="0" dirty="0" err="1">
                <a:solidFill>
                  <a:srgbClr val="004974"/>
                </a:solidFill>
              </a:rPr>
              <a:t>or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customer</a:t>
            </a:r>
            <a:r>
              <a:rPr lang="et-EE" altLang="et-EE" kern="0" dirty="0">
                <a:solidFill>
                  <a:srgbClr val="004974"/>
                </a:solidFill>
              </a:rPr>
              <a:t>) </a:t>
            </a:r>
            <a:r>
              <a:rPr lang="et-EE" altLang="et-EE" kern="0" dirty="0" err="1">
                <a:solidFill>
                  <a:srgbClr val="004974"/>
                </a:solidFill>
              </a:rPr>
              <a:t>makes</a:t>
            </a:r>
            <a:r>
              <a:rPr lang="et-EE" altLang="et-EE" kern="0" dirty="0">
                <a:solidFill>
                  <a:srgbClr val="004974"/>
                </a:solidFill>
              </a:rPr>
              <a:t> a </a:t>
            </a:r>
            <a:r>
              <a:rPr lang="et-EE" altLang="et-EE" kern="0" dirty="0" err="1">
                <a:solidFill>
                  <a:srgbClr val="004974"/>
                </a:solidFill>
              </a:rPr>
              <a:t>proposal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to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the</a:t>
            </a:r>
            <a:r>
              <a:rPr lang="et-EE" altLang="et-EE" kern="0" dirty="0">
                <a:solidFill>
                  <a:srgbClr val="004974"/>
                </a:solidFill>
              </a:rPr>
              <a:t> partner </a:t>
            </a:r>
            <a:r>
              <a:rPr lang="et-EE" altLang="et-EE" kern="0" dirty="0" err="1">
                <a:solidFill>
                  <a:srgbClr val="004974"/>
                </a:solidFill>
              </a:rPr>
              <a:t>to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do</a:t>
            </a:r>
            <a:r>
              <a:rPr lang="et-EE" altLang="et-EE" kern="0" dirty="0">
                <a:solidFill>
                  <a:srgbClr val="004974"/>
                </a:solidFill>
              </a:rPr>
              <a:t> (</a:t>
            </a:r>
            <a:r>
              <a:rPr lang="et-EE" altLang="et-EE" kern="0" dirty="0" err="1">
                <a:solidFill>
                  <a:srgbClr val="004974"/>
                </a:solidFill>
              </a:rPr>
              <a:t>or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avoid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doing</a:t>
            </a:r>
            <a:r>
              <a:rPr lang="et-EE" altLang="et-EE" kern="0" dirty="0">
                <a:solidFill>
                  <a:srgbClr val="004974"/>
                </a:solidFill>
              </a:rPr>
              <a:t>) </a:t>
            </a:r>
            <a:r>
              <a:rPr lang="et-EE" altLang="et-EE" kern="0" dirty="0" err="1">
                <a:solidFill>
                  <a:srgbClr val="004974"/>
                </a:solidFill>
              </a:rPr>
              <a:t>an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action</a:t>
            </a:r>
            <a:r>
              <a:rPr lang="et-EE" altLang="et-EE" kern="0" dirty="0">
                <a:solidFill>
                  <a:srgbClr val="004974"/>
                </a:solidFill>
              </a:rPr>
              <a:t>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t-EE" altLang="et-EE" kern="0" dirty="0" err="1">
                <a:solidFill>
                  <a:srgbClr val="004974"/>
                </a:solidFill>
              </a:rPr>
              <a:t>The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participants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give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arguments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for</a:t>
            </a:r>
            <a:r>
              <a:rPr lang="et-EE" altLang="et-EE" kern="0" dirty="0">
                <a:solidFill>
                  <a:srgbClr val="004974"/>
                </a:solidFill>
              </a:rPr>
              <a:t> and </a:t>
            </a:r>
            <a:r>
              <a:rPr lang="et-EE" altLang="et-EE" kern="0" dirty="0" err="1">
                <a:solidFill>
                  <a:srgbClr val="004974"/>
                </a:solidFill>
              </a:rPr>
              <a:t>against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doing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the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action</a:t>
            </a:r>
            <a:r>
              <a:rPr lang="et-EE" altLang="et-EE" kern="0" dirty="0">
                <a:solidFill>
                  <a:srgbClr val="004974"/>
                </a:solidFill>
              </a:rPr>
              <a:t>. </a:t>
            </a:r>
            <a:endParaRPr lang="et-EE" altLang="et-EE" kern="0" dirty="0" smtClean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400" kern="0" dirty="0">
                <a:solidFill>
                  <a:srgbClr val="004974"/>
                </a:solidFill>
              </a:rPr>
              <a:t>The user can choose either </a:t>
            </a:r>
            <a:r>
              <a:rPr lang="en-US" altLang="et-EE" sz="2400" i="1" kern="0" dirty="0">
                <a:solidFill>
                  <a:srgbClr val="004974"/>
                </a:solidFill>
              </a:rPr>
              <a:t>A</a:t>
            </a:r>
            <a:r>
              <a:rPr lang="en-US" altLang="et-EE" sz="2400" kern="0" dirty="0">
                <a:solidFill>
                  <a:srgbClr val="004974"/>
                </a:solidFill>
              </a:rPr>
              <a:t>’s or </a:t>
            </a:r>
            <a:r>
              <a:rPr lang="en-US" altLang="et-EE" sz="2400" i="1" kern="0" dirty="0">
                <a:solidFill>
                  <a:srgbClr val="004974"/>
                </a:solidFill>
              </a:rPr>
              <a:t>B</a:t>
            </a:r>
            <a:r>
              <a:rPr lang="en-US" altLang="et-EE" sz="2400" kern="0" dirty="0">
                <a:solidFill>
                  <a:srgbClr val="004974"/>
                </a:solidFill>
              </a:rPr>
              <a:t>’s role.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kern="0" dirty="0">
                <a:solidFill>
                  <a:srgbClr val="004974"/>
                </a:solidFill>
              </a:rPr>
              <a:t>T</a:t>
            </a:r>
            <a:r>
              <a:rPr lang="en-US" altLang="et-EE" sz="2400" kern="0" dirty="0">
                <a:solidFill>
                  <a:srgbClr val="004974"/>
                </a:solidFill>
              </a:rPr>
              <a:t>he action </a:t>
            </a:r>
            <a:r>
              <a:rPr lang="et-EE" altLang="et-EE" sz="2400" i="1" kern="0" dirty="0">
                <a:solidFill>
                  <a:srgbClr val="004974"/>
                </a:solidFill>
              </a:rPr>
              <a:t>D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n-US" altLang="et-EE" sz="2400" kern="0" dirty="0">
                <a:solidFill>
                  <a:srgbClr val="004974"/>
                </a:solidFill>
              </a:rPr>
              <a:t>is chosen from a list of actions in the beginning of conversation. 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kern="0" dirty="0" smtClean="0">
                <a:solidFill>
                  <a:srgbClr val="004974"/>
                </a:solidFill>
              </a:rPr>
              <a:t>T</a:t>
            </a:r>
            <a:r>
              <a:rPr lang="en-US" altLang="et-EE" sz="2400" kern="0" dirty="0" smtClean="0">
                <a:solidFill>
                  <a:srgbClr val="004974"/>
                </a:solidFill>
              </a:rPr>
              <a:t>he </a:t>
            </a:r>
            <a:r>
              <a:rPr lang="en-US" altLang="et-EE" sz="2400" kern="0" dirty="0">
                <a:solidFill>
                  <a:srgbClr val="004974"/>
                </a:solidFill>
              </a:rPr>
              <a:t>computer 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can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 </a:t>
            </a:r>
            <a:r>
              <a:rPr lang="en-US" altLang="et-EE" sz="2400" kern="0" dirty="0" smtClean="0">
                <a:solidFill>
                  <a:srgbClr val="004974"/>
                </a:solidFill>
              </a:rPr>
              <a:t>choose </a:t>
            </a:r>
            <a:r>
              <a:rPr lang="et-EE" altLang="et-EE" sz="2400" kern="0" smtClean="0">
                <a:solidFill>
                  <a:srgbClr val="004974"/>
                </a:solidFill>
              </a:rPr>
              <a:t>its</a:t>
            </a:r>
            <a:r>
              <a:rPr lang="en-US" altLang="et-EE" sz="2400" kern="0" smtClean="0">
                <a:solidFill>
                  <a:srgbClr val="004974"/>
                </a:solidFill>
              </a:rPr>
              <a:t> </a:t>
            </a:r>
            <a:r>
              <a:rPr lang="en-US" altLang="et-EE" sz="2400" kern="0" dirty="0">
                <a:solidFill>
                  <a:srgbClr val="004974"/>
                </a:solidFill>
              </a:rPr>
              <a:t>arguments from a given set of </a:t>
            </a:r>
            <a:r>
              <a:rPr lang="en-US" altLang="et-EE" sz="2400" kern="0" dirty="0" smtClean="0">
                <a:solidFill>
                  <a:srgbClr val="004974"/>
                </a:solidFill>
              </a:rPr>
              <a:t>sentences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, </a:t>
            </a:r>
            <a:r>
              <a:rPr lang="en-US" altLang="et-EE" sz="2400" kern="0" dirty="0" smtClean="0">
                <a:solidFill>
                  <a:srgbClr val="004974"/>
                </a:solidFill>
              </a:rPr>
              <a:t>the </a:t>
            </a:r>
            <a:r>
              <a:rPr lang="en-US" altLang="et-EE" sz="2400" kern="0" dirty="0">
                <a:solidFill>
                  <a:srgbClr val="004974"/>
                </a:solidFill>
              </a:rPr>
              <a:t>user 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can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p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ut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 in 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free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text</a:t>
            </a:r>
            <a:r>
              <a:rPr lang="en-US" altLang="et-EE" sz="2400" kern="0" dirty="0" smtClean="0">
                <a:solidFill>
                  <a:srgbClr val="004974"/>
                </a:solidFill>
              </a:rPr>
              <a:t>. 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kern="0" dirty="0" err="1" smtClean="0">
                <a:solidFill>
                  <a:srgbClr val="004974"/>
                </a:solidFill>
              </a:rPr>
              <a:t>For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the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computer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, t</a:t>
            </a:r>
            <a:r>
              <a:rPr lang="en-US" altLang="et-EE" sz="2400" kern="0" dirty="0" smtClean="0">
                <a:solidFill>
                  <a:srgbClr val="004974"/>
                </a:solidFill>
              </a:rPr>
              <a:t>he </a:t>
            </a:r>
            <a:r>
              <a:rPr lang="en-US" altLang="et-EE" sz="2400" kern="0" dirty="0">
                <a:solidFill>
                  <a:srgbClr val="004974"/>
                </a:solidFill>
              </a:rPr>
              <a:t>sentences are semantically classified</a:t>
            </a:r>
            <a:r>
              <a:rPr lang="et-EE" altLang="et-EE" sz="2400" kern="0" dirty="0">
                <a:solidFill>
                  <a:srgbClr val="004974"/>
                </a:solidFill>
              </a:rPr>
              <a:t>,</a:t>
            </a:r>
            <a:r>
              <a:rPr lang="en-US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e.g</a:t>
            </a:r>
            <a:r>
              <a:rPr lang="et-EE" altLang="et-EE" sz="2400" kern="0" dirty="0">
                <a:solidFill>
                  <a:srgbClr val="004974"/>
                </a:solidFill>
              </a:rPr>
              <a:t>. </a:t>
            </a:r>
            <a:r>
              <a:rPr lang="en-US" altLang="et-EE" sz="2400" kern="0" dirty="0">
                <a:solidFill>
                  <a:srgbClr val="004974"/>
                </a:solidFill>
              </a:rPr>
              <a:t>for increasing/decreasing pleasantness, usefulness, etc. of the action</a:t>
            </a:r>
            <a:r>
              <a:rPr lang="et-EE" altLang="et-EE" sz="2400" kern="0" dirty="0">
                <a:solidFill>
                  <a:srgbClr val="004974"/>
                </a:solidFill>
              </a:rPr>
              <a:t>.</a:t>
            </a:r>
            <a:r>
              <a:rPr lang="en-US" altLang="et-EE" sz="2400" kern="0" dirty="0">
                <a:solidFill>
                  <a:srgbClr val="004974"/>
                </a:solidFill>
              </a:rPr>
              <a:t> 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400" kern="0" dirty="0">
                <a:solidFill>
                  <a:srgbClr val="004974"/>
                </a:solidFill>
              </a:rPr>
              <a:t>Interaction is text-based</a:t>
            </a:r>
            <a:r>
              <a:rPr lang="et-EE" altLang="et-EE" sz="2400" kern="0" dirty="0">
                <a:solidFill>
                  <a:srgbClr val="004974"/>
                </a:solidFill>
              </a:rPr>
              <a:t> (at moment)</a:t>
            </a:r>
            <a:r>
              <a:rPr lang="en-US" altLang="et-EE" sz="2400" kern="0" dirty="0">
                <a:solidFill>
                  <a:srgbClr val="004974"/>
                </a:solidFill>
              </a:rPr>
              <a:t>. 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et-EE" altLang="et-EE" kern="0" dirty="0" smtClean="0">
              <a:solidFill>
                <a:srgbClr val="004974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et-EE" altLang="et-EE" kern="0" dirty="0">
              <a:solidFill>
                <a:srgbClr val="004974"/>
              </a:solidFill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07"/>
    </mc:Choice>
    <mc:Fallback xmlns="">
      <p:transition spd="slow" advTm="6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sz="4000" dirty="0" smtClean="0"/>
              <a:t>3C. </a:t>
            </a:r>
            <a:r>
              <a:rPr lang="et-EE" altLang="et-EE" sz="4000" dirty="0" err="1" smtClean="0"/>
              <a:t>Implementation</a:t>
            </a:r>
            <a:r>
              <a:rPr lang="et-EE" altLang="et-EE" sz="4000" dirty="0" smtClean="0"/>
              <a:t> (2) </a:t>
            </a:r>
            <a:r>
              <a:rPr lang="et-EE" altLang="et-EE" sz="4000" dirty="0"/>
              <a:t/>
            </a:r>
            <a:br>
              <a:rPr lang="et-EE" altLang="et-EE" sz="4000" dirty="0"/>
            </a:br>
            <a:r>
              <a:rPr lang="et-EE" altLang="et-EE" sz="2000" dirty="0" err="1"/>
              <a:t>information</a:t>
            </a:r>
            <a:r>
              <a:rPr lang="et-EE" altLang="et-EE" sz="2000" dirty="0"/>
              <a:t> </a:t>
            </a:r>
            <a:r>
              <a:rPr lang="et-EE" altLang="et-EE" sz="2000" dirty="0" err="1"/>
              <a:t>state</a:t>
            </a:r>
            <a:r>
              <a:rPr lang="et-EE" altLang="et-EE" sz="2000" dirty="0"/>
              <a:t> </a:t>
            </a:r>
            <a:r>
              <a:rPr lang="et-EE" altLang="et-EE" sz="2000" dirty="0" err="1"/>
              <a:t>approach</a:t>
            </a:r>
            <a:r>
              <a:rPr lang="et-EE" altLang="et-EE" sz="2000" dirty="0"/>
              <a:t> (</a:t>
            </a:r>
            <a:r>
              <a:rPr lang="et-EE" altLang="et-EE" sz="2000" dirty="0" err="1"/>
              <a:t>Traum</a:t>
            </a:r>
            <a:r>
              <a:rPr lang="et-EE" altLang="et-EE" sz="2000" dirty="0"/>
              <a:t> and </a:t>
            </a:r>
            <a:r>
              <a:rPr lang="et-EE" altLang="et-EE" sz="2000" dirty="0" err="1"/>
              <a:t>Larsson</a:t>
            </a:r>
            <a:r>
              <a:rPr lang="et-EE" altLang="et-EE" sz="2000" dirty="0"/>
              <a:t>, 2003)</a:t>
            </a:r>
            <a:endParaRPr lang="et-EE" sz="20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1800" b="1" kern="0" dirty="0" err="1" smtClean="0">
                <a:solidFill>
                  <a:srgbClr val="004974"/>
                </a:solidFill>
              </a:rPr>
              <a:t>Example</a:t>
            </a:r>
            <a:r>
              <a:rPr lang="et-EE" altLang="et-EE" sz="1800" b="1" kern="0" dirty="0" smtClean="0">
                <a:solidFill>
                  <a:srgbClr val="004974"/>
                </a:solidFill>
              </a:rPr>
              <a:t>: </a:t>
            </a:r>
            <a:r>
              <a:rPr lang="et-EE" altLang="et-EE" sz="1800" b="1" kern="0" dirty="0" err="1" smtClean="0">
                <a:solidFill>
                  <a:srgbClr val="004974"/>
                </a:solidFill>
              </a:rPr>
              <a:t>Information</a:t>
            </a:r>
            <a:r>
              <a:rPr lang="et-EE" altLang="et-EE" sz="1800" b="1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state</a:t>
            </a:r>
            <a:r>
              <a:rPr lang="et-EE" altLang="et-EE" sz="1800" b="1" kern="0" dirty="0">
                <a:solidFill>
                  <a:srgbClr val="004974"/>
                </a:solidFill>
              </a:rPr>
              <a:t> of </a:t>
            </a:r>
            <a:r>
              <a:rPr lang="et-EE" altLang="et-EE" sz="1800" b="1" i="1" kern="0" dirty="0">
                <a:solidFill>
                  <a:srgbClr val="004974"/>
                </a:solidFill>
              </a:rPr>
              <a:t>A</a:t>
            </a: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t-EE" altLang="et-EE" sz="1800" kern="0" dirty="0">
                <a:solidFill>
                  <a:srgbClr val="004974"/>
                </a:solidFill>
              </a:rPr>
              <a:t>(a)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private</a:t>
            </a:r>
            <a:r>
              <a:rPr lang="et-EE" altLang="et-EE" sz="1800" kern="0" dirty="0">
                <a:solidFill>
                  <a:srgbClr val="004974"/>
                </a:solidFill>
              </a:rPr>
              <a:t> part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current </a:t>
            </a:r>
            <a:r>
              <a:rPr lang="en-US" altLang="et-EE" sz="1800" b="1" kern="0" dirty="0">
                <a:solidFill>
                  <a:srgbClr val="004974"/>
                </a:solidFill>
              </a:rPr>
              <a:t>partner model </a:t>
            </a:r>
            <a:r>
              <a:rPr lang="en-US" altLang="et-EE" sz="1800" kern="0" dirty="0">
                <a:solidFill>
                  <a:srgbClr val="004974"/>
                </a:solidFill>
              </a:rPr>
              <a:t>(vector </a:t>
            </a:r>
            <a:r>
              <a:rPr lang="en-US" altLang="et-EE" sz="18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8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1800" kern="0" dirty="0">
                <a:solidFill>
                  <a:srgbClr val="004974"/>
                </a:solidFill>
              </a:rPr>
              <a:t> of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belief</a:t>
            </a:r>
            <a:r>
              <a:rPr lang="en-US" altLang="et-EE" sz="1800" kern="0" dirty="0">
                <a:solidFill>
                  <a:srgbClr val="004974"/>
                </a:solidFill>
              </a:rPr>
              <a:t>s – </a:t>
            </a:r>
            <a:r>
              <a:rPr lang="en-US" altLang="et-EE" sz="1800" i="1" kern="0" dirty="0">
                <a:solidFill>
                  <a:srgbClr val="004974"/>
                </a:solidFill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</a:rPr>
              <a:t>’s </a:t>
            </a:r>
            <a:r>
              <a:rPr lang="et-EE" altLang="et-EE" sz="1800" kern="0" dirty="0">
                <a:solidFill>
                  <a:srgbClr val="004974"/>
                </a:solidFill>
              </a:rPr>
              <a:t>‘image’</a:t>
            </a:r>
            <a:r>
              <a:rPr lang="en-US" altLang="et-EE" sz="1800" kern="0" dirty="0">
                <a:solidFill>
                  <a:srgbClr val="004974"/>
                </a:solidFill>
              </a:rPr>
              <a:t> about </a:t>
            </a:r>
            <a:r>
              <a:rPr lang="en-US" altLang="et-EE" sz="1800" i="1" kern="0" dirty="0">
                <a:solidFill>
                  <a:srgbClr val="004974"/>
                </a:solidFill>
              </a:rPr>
              <a:t>B</a:t>
            </a:r>
            <a:r>
              <a:rPr lang="en-US" altLang="et-EE" sz="1800" kern="0" dirty="0">
                <a:solidFill>
                  <a:srgbClr val="004974"/>
                </a:solidFill>
              </a:rPr>
              <a:t>)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t-EE" altLang="et-EE" sz="1800" kern="0" dirty="0" err="1">
                <a:solidFill>
                  <a:srgbClr val="004974"/>
                </a:solidFill>
              </a:rPr>
              <a:t>current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social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attitudes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n-US" altLang="et-EE" sz="1800" kern="0" dirty="0">
                <a:solidFill>
                  <a:srgbClr val="004974"/>
                </a:solidFill>
              </a:rPr>
              <a:t>–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vector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i="1" kern="0" dirty="0">
                <a:solidFill>
                  <a:srgbClr val="004974"/>
                </a:solidFill>
              </a:rPr>
              <a:t>s</a:t>
            </a:r>
            <a:r>
              <a:rPr lang="en-US" altLang="et-EE" sz="1800" i="1" kern="0" baseline="30000" dirty="0">
                <a:solidFill>
                  <a:srgbClr val="004974"/>
                </a:solidFill>
              </a:rPr>
              <a:t>AB</a:t>
            </a:r>
            <a:r>
              <a:rPr lang="et-EE" altLang="et-EE" sz="1800" i="1" kern="0" baseline="30000" dirty="0">
                <a:solidFill>
                  <a:srgbClr val="004974"/>
                </a:solidFill>
              </a:rPr>
              <a:t> 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t-EE" altLang="et-EE" sz="1800" kern="0" dirty="0" err="1">
                <a:solidFill>
                  <a:srgbClr val="004974"/>
                </a:solidFill>
              </a:rPr>
              <a:t>communicative</a:t>
            </a:r>
            <a:r>
              <a:rPr lang="en-US" altLang="et-EE" sz="1800" kern="0" dirty="0">
                <a:solidFill>
                  <a:srgbClr val="004974"/>
                </a:solidFill>
              </a:rPr>
              <a:t> tactic</a:t>
            </a:r>
            <a:r>
              <a:rPr lang="et-EE" altLang="et-EE" sz="1800" kern="0" dirty="0">
                <a:solidFill>
                  <a:srgbClr val="004974"/>
                </a:solidFill>
              </a:rPr>
              <a:t>s</a:t>
            </a:r>
            <a:r>
              <a:rPr lang="en-US" altLang="et-EE" sz="1800" kern="0" dirty="0">
                <a:solidFill>
                  <a:srgbClr val="004974"/>
                </a:solidFill>
              </a:rPr>
              <a:t> </a:t>
            </a:r>
            <a:r>
              <a:rPr lang="en-US" altLang="et-EE" sz="1800" i="1" kern="0" dirty="0" err="1">
                <a:solidFill>
                  <a:srgbClr val="004974"/>
                </a:solidFill>
              </a:rPr>
              <a:t>t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i</a:t>
            </a:r>
            <a:r>
              <a:rPr lang="en-US" altLang="et-EE" sz="1800" i="1" kern="0" baseline="30000" dirty="0" err="1">
                <a:solidFill>
                  <a:srgbClr val="004974"/>
                </a:solidFill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</a:rPr>
              <a:t> which </a:t>
            </a:r>
            <a:r>
              <a:rPr lang="en-US" altLang="et-EE" sz="1800" i="1" kern="0" dirty="0">
                <a:solidFill>
                  <a:srgbClr val="004974"/>
                </a:solidFill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</a:rPr>
              <a:t> has chosen for influencing </a:t>
            </a:r>
            <a:r>
              <a:rPr lang="en-US" altLang="et-EE" sz="1800" i="1" kern="0" dirty="0">
                <a:solidFill>
                  <a:srgbClr val="004974"/>
                </a:solidFill>
              </a:rPr>
              <a:t>B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a reasoning procedure </a:t>
            </a:r>
            <a:r>
              <a:rPr lang="en-US" altLang="et-EE" sz="1800" i="1" kern="0" dirty="0" err="1">
                <a:solidFill>
                  <a:srgbClr val="004974"/>
                </a:solidFill>
              </a:rPr>
              <a:t>r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j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stack of (sub-)goals under consideration. 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set of dialogue acts </a:t>
            </a:r>
            <a:r>
              <a:rPr lang="en-US" altLang="et-EE" sz="1800" i="1" kern="0" dirty="0">
                <a:solidFill>
                  <a:srgbClr val="004974"/>
                </a:solidFill>
              </a:rPr>
              <a:t>DA</a:t>
            </a:r>
            <a:r>
              <a:rPr lang="en-US" altLang="et-EE" sz="1800" kern="0" dirty="0">
                <a:solidFill>
                  <a:srgbClr val="004974"/>
                </a:solidFill>
              </a:rPr>
              <a:t>={</a:t>
            </a:r>
            <a:r>
              <a:rPr lang="en-US" altLang="et-EE" sz="1800" i="1" kern="0" dirty="0">
                <a:solidFill>
                  <a:srgbClr val="004974"/>
                </a:solidFill>
              </a:rPr>
              <a:t>d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1</a:t>
            </a:r>
            <a:r>
              <a:rPr lang="en-US" altLang="et-EE" sz="18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800" i="1" kern="0" dirty="0">
                <a:solidFill>
                  <a:srgbClr val="004974"/>
                </a:solidFill>
              </a:rPr>
              <a:t>, d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2</a:t>
            </a:r>
            <a:r>
              <a:rPr lang="en-US" altLang="et-EE" sz="1800" i="1" kern="0" baseline="30000" dirty="0">
                <a:solidFill>
                  <a:srgbClr val="004974"/>
                </a:solidFill>
              </a:rPr>
              <a:t>A</a:t>
            </a:r>
            <a:r>
              <a:rPr lang="en-US" altLang="et-EE" sz="1800" i="1" kern="0" dirty="0">
                <a:solidFill>
                  <a:srgbClr val="004974"/>
                </a:solidFill>
              </a:rPr>
              <a:t>, …, </a:t>
            </a:r>
            <a:r>
              <a:rPr lang="en-US" altLang="et-EE" sz="1800" i="1" kern="0" dirty="0" err="1">
                <a:solidFill>
                  <a:srgbClr val="004974"/>
                </a:solidFill>
              </a:rPr>
              <a:t>d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n</a:t>
            </a:r>
            <a:r>
              <a:rPr lang="en-US" altLang="et-EE" sz="1800" i="1" kern="0" baseline="30000" dirty="0" err="1">
                <a:solidFill>
                  <a:srgbClr val="004974"/>
                </a:solidFill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</a:rPr>
              <a:t>}. 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set of utterances as verbal forms of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dialogue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</a:t>
            </a:r>
            <a:r>
              <a:rPr lang="en-US" altLang="et-EE" sz="1800" kern="0" dirty="0">
                <a:solidFill>
                  <a:srgbClr val="004974"/>
                </a:solidFill>
              </a:rPr>
              <a:t>s</a:t>
            </a:r>
            <a:r>
              <a:rPr lang="et-EE" altLang="et-EE" sz="1800" kern="0" dirty="0">
                <a:solidFill>
                  <a:srgbClr val="004974"/>
                </a:solidFill>
              </a:rPr>
              <a:t> (</a:t>
            </a:r>
            <a:r>
              <a:rPr lang="et-EE" altLang="et-EE" sz="1800" kern="0" dirty="0" err="1">
                <a:solidFill>
                  <a:srgbClr val="004974"/>
                </a:solidFill>
              </a:rPr>
              <a:t>sentences</a:t>
            </a:r>
            <a:r>
              <a:rPr lang="et-EE" altLang="et-EE" sz="1800" kern="0" dirty="0">
                <a:solidFill>
                  <a:srgbClr val="004974"/>
                </a:solidFill>
              </a:rPr>
              <a:t> in Estonian)</a:t>
            </a: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t-EE" altLang="et-EE" sz="1800" kern="0" dirty="0">
                <a:solidFill>
                  <a:srgbClr val="004974"/>
                </a:solidFill>
              </a:rPr>
              <a:t>(b)</a:t>
            </a:r>
            <a:r>
              <a:rPr lang="en-US" altLang="et-EE" sz="1800" kern="0" dirty="0">
                <a:solidFill>
                  <a:srgbClr val="004974"/>
                </a:solidFill>
              </a:rPr>
              <a:t> shared part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set of reasoning models </a:t>
            </a:r>
            <a:r>
              <a:rPr lang="en-US" altLang="et-EE" sz="1800" i="1" kern="0" dirty="0">
                <a:solidFill>
                  <a:srgbClr val="004974"/>
                </a:solidFill>
              </a:rPr>
              <a:t>R</a:t>
            </a:r>
            <a:r>
              <a:rPr lang="en-US" altLang="et-EE" sz="1800" kern="0" dirty="0">
                <a:solidFill>
                  <a:srgbClr val="004974"/>
                </a:solidFill>
              </a:rPr>
              <a:t>={</a:t>
            </a:r>
            <a:r>
              <a:rPr lang="en-US" altLang="et-EE" sz="1800" i="1" kern="0" dirty="0">
                <a:solidFill>
                  <a:srgbClr val="004974"/>
                </a:solidFill>
              </a:rPr>
              <a:t>r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1</a:t>
            </a:r>
            <a:r>
              <a:rPr lang="en-US" altLang="et-EE" sz="1800" i="1" kern="0" dirty="0">
                <a:solidFill>
                  <a:srgbClr val="004974"/>
                </a:solidFill>
              </a:rPr>
              <a:t>,…,</a:t>
            </a:r>
            <a:r>
              <a:rPr lang="en-US" altLang="et-EE" sz="1800" i="1" kern="0" dirty="0" err="1">
                <a:solidFill>
                  <a:srgbClr val="004974"/>
                </a:solidFill>
              </a:rPr>
              <a:t>r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k</a:t>
            </a:r>
            <a:r>
              <a:rPr lang="en-US" altLang="et-EE" sz="1800" kern="0" dirty="0">
                <a:solidFill>
                  <a:srgbClr val="004974"/>
                </a:solidFill>
              </a:rPr>
              <a:t>}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set of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communicative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n-US" altLang="et-EE" sz="1800" kern="0" dirty="0">
                <a:solidFill>
                  <a:srgbClr val="004974"/>
                </a:solidFill>
              </a:rPr>
              <a:t>tactics </a:t>
            </a:r>
            <a:r>
              <a:rPr lang="en-US" altLang="et-EE" sz="1800" i="1" kern="0" dirty="0">
                <a:solidFill>
                  <a:srgbClr val="004974"/>
                </a:solidFill>
              </a:rPr>
              <a:t>T</a:t>
            </a:r>
            <a:r>
              <a:rPr lang="en-US" altLang="et-EE" sz="1800" kern="0" dirty="0">
                <a:solidFill>
                  <a:srgbClr val="004974"/>
                </a:solidFill>
              </a:rPr>
              <a:t>={</a:t>
            </a:r>
            <a:r>
              <a:rPr lang="en-US" altLang="et-EE" sz="1800" i="1" kern="0" dirty="0">
                <a:solidFill>
                  <a:srgbClr val="004974"/>
                </a:solidFill>
              </a:rPr>
              <a:t>t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1</a:t>
            </a:r>
            <a:r>
              <a:rPr lang="en-US" altLang="et-EE" sz="1800" i="1" kern="0" dirty="0">
                <a:solidFill>
                  <a:srgbClr val="004974"/>
                </a:solidFill>
              </a:rPr>
              <a:t>, t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2</a:t>
            </a:r>
            <a:r>
              <a:rPr lang="en-US" altLang="et-EE" sz="1800" i="1" kern="0" dirty="0">
                <a:solidFill>
                  <a:srgbClr val="004974"/>
                </a:solidFill>
              </a:rPr>
              <a:t>, …, </a:t>
            </a:r>
            <a:r>
              <a:rPr lang="en-US" altLang="et-EE" sz="1800" i="1" kern="0" dirty="0" err="1">
                <a:solidFill>
                  <a:srgbClr val="004974"/>
                </a:solidFill>
              </a:rPr>
              <a:t>t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p</a:t>
            </a:r>
            <a:r>
              <a:rPr lang="en-US" altLang="et-EE" sz="1800" kern="0" dirty="0">
                <a:solidFill>
                  <a:srgbClr val="004974"/>
                </a:solidFill>
              </a:rPr>
              <a:t>}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sz="1800" kern="0" dirty="0">
                <a:solidFill>
                  <a:srgbClr val="004974"/>
                </a:solidFill>
              </a:rPr>
              <a:t>dialogue history – the utterances together with participants’ signs and dialogue acts </a:t>
            </a:r>
            <a:r>
              <a:rPr lang="en-US" altLang="et-EE" sz="1800" i="1" kern="0" dirty="0">
                <a:solidFill>
                  <a:srgbClr val="004974"/>
                </a:solidFill>
              </a:rPr>
              <a:t>p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1</a:t>
            </a:r>
            <a:r>
              <a:rPr lang="en-US" altLang="et-EE" sz="1800" i="1" kern="0" dirty="0">
                <a:solidFill>
                  <a:srgbClr val="004974"/>
                </a:solidFill>
              </a:rPr>
              <a:t>:u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1</a:t>
            </a:r>
            <a:r>
              <a:rPr lang="en-US" altLang="et-EE" sz="1800" i="1" kern="0" dirty="0">
                <a:solidFill>
                  <a:srgbClr val="004974"/>
                </a:solidFill>
              </a:rPr>
              <a:t>[d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1</a:t>
            </a:r>
            <a:r>
              <a:rPr lang="en-US" altLang="et-EE" sz="1800" i="1" kern="0" dirty="0">
                <a:solidFill>
                  <a:srgbClr val="004974"/>
                </a:solidFill>
              </a:rPr>
              <a:t>], p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2</a:t>
            </a:r>
            <a:r>
              <a:rPr lang="en-US" altLang="et-EE" sz="1800" i="1" kern="0" dirty="0">
                <a:solidFill>
                  <a:srgbClr val="004974"/>
                </a:solidFill>
              </a:rPr>
              <a:t>:u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2</a:t>
            </a:r>
            <a:r>
              <a:rPr lang="en-US" altLang="et-EE" sz="1800" i="1" kern="0" dirty="0">
                <a:solidFill>
                  <a:srgbClr val="004974"/>
                </a:solidFill>
              </a:rPr>
              <a:t>[d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2</a:t>
            </a:r>
            <a:r>
              <a:rPr lang="en-US" altLang="et-EE" sz="1800" i="1" kern="0" dirty="0">
                <a:solidFill>
                  <a:srgbClr val="004974"/>
                </a:solidFill>
              </a:rPr>
              <a:t>],…, </a:t>
            </a:r>
            <a:r>
              <a:rPr lang="en-US" altLang="et-EE" sz="1800" i="1" kern="0" dirty="0" err="1">
                <a:solidFill>
                  <a:srgbClr val="004974"/>
                </a:solidFill>
              </a:rPr>
              <a:t>p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i</a:t>
            </a:r>
            <a:r>
              <a:rPr lang="en-US" altLang="et-EE" sz="1800" i="1" kern="0" dirty="0" err="1">
                <a:solidFill>
                  <a:srgbClr val="004974"/>
                </a:solidFill>
              </a:rPr>
              <a:t>:u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i</a:t>
            </a:r>
            <a:r>
              <a:rPr lang="en-US" altLang="et-EE" sz="1800" i="1" kern="0" dirty="0">
                <a:solidFill>
                  <a:srgbClr val="004974"/>
                </a:solidFill>
              </a:rPr>
              <a:t>[d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i</a:t>
            </a:r>
            <a:r>
              <a:rPr lang="en-US" altLang="et-EE" sz="1800" i="1" kern="0" dirty="0">
                <a:solidFill>
                  <a:srgbClr val="004974"/>
                </a:solidFill>
              </a:rPr>
              <a:t>]</a:t>
            </a:r>
            <a:r>
              <a:rPr lang="en-US" altLang="et-EE" sz="1800" kern="0" dirty="0">
                <a:solidFill>
                  <a:srgbClr val="004974"/>
                </a:solidFill>
              </a:rPr>
              <a:t> where </a:t>
            </a:r>
            <a:r>
              <a:rPr lang="en-US" altLang="et-EE" sz="1800" i="1" kern="0" dirty="0">
                <a:solidFill>
                  <a:srgbClr val="004974"/>
                </a:solidFill>
              </a:rPr>
              <a:t>p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1</a:t>
            </a:r>
            <a:r>
              <a:rPr lang="en-US" altLang="et-EE" sz="1800" i="1" kern="0" dirty="0">
                <a:solidFill>
                  <a:srgbClr val="004974"/>
                </a:solidFill>
              </a:rPr>
              <a:t>=A, p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2</a:t>
            </a:r>
            <a:r>
              <a:rPr lang="en-US" altLang="et-EE" sz="1800" i="1" kern="0" dirty="0">
                <a:solidFill>
                  <a:srgbClr val="004974"/>
                </a:solidFill>
              </a:rPr>
              <a:t>,</a:t>
            </a:r>
            <a:r>
              <a:rPr lang="en-US" altLang="et-EE" sz="1800" kern="0" dirty="0">
                <a:solidFill>
                  <a:srgbClr val="004974"/>
                </a:solidFill>
              </a:rPr>
              <a:t> etc. </a:t>
            </a:r>
            <a:r>
              <a:rPr lang="et-EE" altLang="et-EE" sz="1800" kern="0" dirty="0">
                <a:solidFill>
                  <a:srgbClr val="004974"/>
                </a:solidFill>
              </a:rPr>
              <a:t>are</a:t>
            </a:r>
            <a:r>
              <a:rPr lang="en-US" altLang="et-EE" sz="1800" kern="0" dirty="0">
                <a:solidFill>
                  <a:srgbClr val="004974"/>
                </a:solidFill>
              </a:rPr>
              <a:t> </a:t>
            </a:r>
            <a:r>
              <a:rPr lang="en-US" altLang="et-EE" sz="1800" i="1" kern="0" dirty="0">
                <a:solidFill>
                  <a:srgbClr val="004974"/>
                </a:solidFill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</a:rPr>
              <a:t> or </a:t>
            </a:r>
            <a:r>
              <a:rPr lang="en-US" altLang="et-EE" sz="1800" i="1" kern="0" dirty="0">
                <a:solidFill>
                  <a:srgbClr val="004974"/>
                </a:solidFill>
              </a:rPr>
              <a:t>B</a:t>
            </a:r>
            <a:r>
              <a:rPr lang="en-US" altLang="et-EE" sz="1800" kern="0" dirty="0">
                <a:solidFill>
                  <a:srgbClr val="004974"/>
                </a:solidFill>
              </a:rPr>
              <a:t>.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1800" b="1" kern="0" dirty="0">
                <a:solidFill>
                  <a:srgbClr val="004974"/>
                </a:solidFill>
              </a:rPr>
              <a:t>Update </a:t>
            </a:r>
            <a:r>
              <a:rPr lang="et-EE" altLang="et-EE" sz="1800" b="1" kern="0" dirty="0">
                <a:solidFill>
                  <a:srgbClr val="004974"/>
                </a:solidFill>
              </a:rPr>
              <a:t>r</a:t>
            </a:r>
            <a:r>
              <a:rPr lang="en-US" altLang="et-EE" sz="1800" b="1" kern="0" dirty="0" err="1">
                <a:solidFill>
                  <a:srgbClr val="004974"/>
                </a:solidFill>
              </a:rPr>
              <a:t>ules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used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by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i="1" kern="0" dirty="0">
                <a:solidFill>
                  <a:srgbClr val="004974"/>
                </a:solidFill>
              </a:rPr>
              <a:t>A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for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moving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from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one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information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state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into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 smtClean="0">
                <a:solidFill>
                  <a:srgbClr val="004974"/>
                </a:solidFill>
              </a:rPr>
              <a:t>another</a:t>
            </a:r>
            <a:r>
              <a:rPr lang="et-EE" altLang="et-EE" sz="1800" kern="0" dirty="0" smtClean="0">
                <a:solidFill>
                  <a:srgbClr val="004974"/>
                </a:solidFill>
              </a:rPr>
              <a:t>.</a:t>
            </a:r>
          </a:p>
          <a:p>
            <a:endParaRPr lang="et-EE" sz="18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6"/>
    </mc:Choice>
    <mc:Fallback xmlns="">
      <p:transition spd="slow" advTm="4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dirty="0" smtClean="0"/>
              <a:t>3C. </a:t>
            </a:r>
            <a:r>
              <a:rPr lang="et-EE" altLang="et-EE" dirty="0" err="1" smtClean="0"/>
              <a:t>Implementation</a:t>
            </a:r>
            <a:r>
              <a:rPr lang="et-EE" altLang="et-EE" dirty="0" smtClean="0"/>
              <a:t> (3)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t-EE" altLang="et-EE" i="1" dirty="0"/>
              <a:t>A </a:t>
            </a:r>
            <a:r>
              <a:rPr lang="et-EE" altLang="et-EE" dirty="0" err="1"/>
              <a:t>has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partner </a:t>
            </a:r>
            <a:r>
              <a:rPr lang="et-EE" altLang="et-EE" dirty="0" err="1"/>
              <a:t>model</a:t>
            </a:r>
            <a:r>
              <a:rPr lang="et-EE" altLang="et-EE" dirty="0"/>
              <a:t> – </a:t>
            </a:r>
            <a:r>
              <a:rPr lang="et-EE" altLang="et-EE" dirty="0" err="1"/>
              <a:t>vector</a:t>
            </a:r>
            <a:r>
              <a:rPr lang="et-EE" altLang="et-EE" dirty="0"/>
              <a:t> </a:t>
            </a:r>
            <a:r>
              <a:rPr lang="en-US" altLang="et-EE" b="1" i="1" dirty="0" err="1"/>
              <a:t>w</a:t>
            </a:r>
            <a:r>
              <a:rPr lang="en-US" altLang="et-EE" i="1" baseline="30000" dirty="0" err="1"/>
              <a:t>AB</a:t>
            </a:r>
            <a:r>
              <a:rPr lang="en-US" altLang="et-EE" i="1" baseline="-25000" dirty="0" err="1"/>
              <a:t>D</a:t>
            </a:r>
            <a:r>
              <a:rPr lang="et-EE" altLang="et-EE" i="1" baseline="-25000" dirty="0"/>
              <a:t> </a:t>
            </a:r>
            <a:r>
              <a:rPr lang="et-EE" altLang="et-EE" i="1" baseline="30000" dirty="0"/>
              <a:t> </a:t>
            </a:r>
            <a:r>
              <a:rPr lang="et-EE" altLang="et-EE" dirty="0"/>
              <a:t>(</a:t>
            </a:r>
            <a:r>
              <a:rPr lang="et-EE" altLang="et-EE" i="1" dirty="0" err="1"/>
              <a:t>A</a:t>
            </a:r>
            <a:r>
              <a:rPr lang="et-EE" altLang="et-EE" dirty="0" err="1"/>
              <a:t>’s</a:t>
            </a:r>
            <a:r>
              <a:rPr lang="et-EE" altLang="et-EE" dirty="0"/>
              <a:t> </a:t>
            </a:r>
            <a:r>
              <a:rPr lang="et-EE" altLang="et-EE" dirty="0" err="1"/>
              <a:t>beliefs</a:t>
            </a:r>
            <a:r>
              <a:rPr lang="et-EE" altLang="et-EE" dirty="0"/>
              <a:t> </a:t>
            </a:r>
            <a:r>
              <a:rPr lang="et-EE" altLang="et-EE" dirty="0" err="1"/>
              <a:t>about</a:t>
            </a:r>
            <a:r>
              <a:rPr lang="et-EE" altLang="et-EE" dirty="0"/>
              <a:t> </a:t>
            </a:r>
            <a:r>
              <a:rPr lang="et-EE" altLang="et-EE" i="1" dirty="0" err="1"/>
              <a:t>B</a:t>
            </a:r>
            <a:r>
              <a:rPr lang="et-EE" altLang="et-EE" dirty="0" err="1"/>
              <a:t>’s</a:t>
            </a:r>
            <a:r>
              <a:rPr lang="et-EE" altLang="et-EE" dirty="0"/>
              <a:t> </a:t>
            </a:r>
            <a:r>
              <a:rPr lang="et-EE" altLang="et-EE" dirty="0" err="1"/>
              <a:t>beliefs</a:t>
            </a:r>
            <a:r>
              <a:rPr lang="et-EE" altLang="et-EE" i="1" dirty="0"/>
              <a:t> </a:t>
            </a:r>
            <a:r>
              <a:rPr lang="et-EE" altLang="et-EE" dirty="0"/>
              <a:t>in </a:t>
            </a:r>
            <a:r>
              <a:rPr lang="et-EE" altLang="et-EE" dirty="0" err="1"/>
              <a:t>relation</a:t>
            </a:r>
            <a:r>
              <a:rPr lang="et-EE" altLang="et-EE" dirty="0"/>
              <a:t> </a:t>
            </a:r>
            <a:r>
              <a:rPr lang="et-EE" altLang="et-EE" dirty="0" err="1"/>
              <a:t>to</a:t>
            </a:r>
            <a:r>
              <a:rPr lang="et-EE" altLang="et-EE" dirty="0"/>
              <a:t> </a:t>
            </a:r>
            <a:r>
              <a:rPr lang="et-EE" altLang="et-EE" i="1" dirty="0"/>
              <a:t>D</a:t>
            </a:r>
            <a:r>
              <a:rPr lang="et-EE" altLang="et-EE" dirty="0"/>
              <a:t>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t-EE" altLang="et-EE" i="1" dirty="0" err="1"/>
              <a:t>B</a:t>
            </a:r>
            <a:r>
              <a:rPr lang="et-EE" altLang="et-EE" dirty="0" err="1"/>
              <a:t>’s</a:t>
            </a:r>
            <a:r>
              <a:rPr lang="et-EE" altLang="et-EE" i="1" dirty="0"/>
              <a:t> </a:t>
            </a:r>
            <a:r>
              <a:rPr lang="et-EE" altLang="et-EE" dirty="0" err="1"/>
              <a:t>actual</a:t>
            </a:r>
            <a:r>
              <a:rPr lang="et-EE" altLang="et-EE" dirty="0"/>
              <a:t> </a:t>
            </a:r>
            <a:r>
              <a:rPr lang="et-EE" altLang="et-EE" dirty="0" err="1"/>
              <a:t>beliefs</a:t>
            </a:r>
            <a:r>
              <a:rPr lang="et-EE" altLang="et-EE" dirty="0"/>
              <a:t> – </a:t>
            </a:r>
            <a:r>
              <a:rPr lang="et-EE" altLang="et-EE" dirty="0" err="1"/>
              <a:t>vector</a:t>
            </a:r>
            <a:r>
              <a:rPr lang="et-EE" altLang="et-EE" dirty="0"/>
              <a:t> </a:t>
            </a:r>
            <a:r>
              <a:rPr lang="en-US" altLang="et-EE" b="1" i="1" dirty="0" err="1"/>
              <a:t>w</a:t>
            </a:r>
            <a:r>
              <a:rPr lang="en-US" altLang="et-EE" i="1" baseline="30000" dirty="0" err="1"/>
              <a:t>B</a:t>
            </a:r>
            <a:r>
              <a:rPr lang="en-US" altLang="et-EE" i="1" baseline="-25000" dirty="0" err="1"/>
              <a:t>D</a:t>
            </a:r>
            <a:r>
              <a:rPr lang="et-EE" altLang="et-EE" i="1" baseline="30000" dirty="0"/>
              <a:t> </a:t>
            </a:r>
            <a:endParaRPr lang="et-EE" altLang="et-EE" i="1" dirty="0"/>
          </a:p>
          <a:p>
            <a:pPr lvl="1" eaLnBrk="1" hangingPunct="1">
              <a:defRPr/>
            </a:pP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user</a:t>
            </a:r>
            <a:r>
              <a:rPr lang="et-EE" altLang="et-EE" dirty="0"/>
              <a:t> </a:t>
            </a:r>
            <a:r>
              <a:rPr lang="et-EE" altLang="et-EE" i="1" dirty="0"/>
              <a:t>B</a:t>
            </a:r>
            <a:r>
              <a:rPr lang="et-EE" altLang="et-EE" dirty="0"/>
              <a:t> </a:t>
            </a:r>
            <a:r>
              <a:rPr lang="en-US" b="1" dirty="0"/>
              <a:t>is not obliged </a:t>
            </a:r>
            <a:r>
              <a:rPr lang="en-US" dirty="0"/>
              <a:t>(but can) to fix his/her </a:t>
            </a:r>
            <a:r>
              <a:rPr lang="et-EE" dirty="0" err="1"/>
              <a:t>beliefs</a:t>
            </a:r>
            <a:r>
              <a:rPr lang="en-US" dirty="0"/>
              <a:t> </a:t>
            </a:r>
            <a:r>
              <a:rPr lang="et-EE" dirty="0" err="1" smtClean="0"/>
              <a:t>as</a:t>
            </a:r>
            <a:r>
              <a:rPr lang="en-US" dirty="0" smtClean="0"/>
              <a:t> </a:t>
            </a:r>
            <a:r>
              <a:rPr lang="en-US" dirty="0"/>
              <a:t>model </a:t>
            </a:r>
            <a:r>
              <a:rPr lang="en-US" altLang="et-EE" b="1" i="1" dirty="0" err="1"/>
              <a:t>w</a:t>
            </a:r>
            <a:r>
              <a:rPr lang="en-US" altLang="et-EE" i="1" baseline="30000" dirty="0" err="1"/>
              <a:t>B</a:t>
            </a:r>
            <a:r>
              <a:rPr lang="en-US" altLang="et-EE" i="1" baseline="-25000" dirty="0" err="1"/>
              <a:t>D</a:t>
            </a:r>
            <a:r>
              <a:rPr lang="et-EE" altLang="et-EE" i="1" baseline="30000" dirty="0"/>
              <a:t> </a:t>
            </a:r>
            <a:r>
              <a:rPr lang="et-EE" altLang="et-EE" i="1" dirty="0"/>
              <a:t> </a:t>
            </a:r>
            <a:r>
              <a:rPr lang="et-EE" altLang="et-EE" dirty="0"/>
              <a:t>and (s)</a:t>
            </a:r>
            <a:r>
              <a:rPr lang="et-EE" altLang="et-EE" dirty="0" err="1"/>
              <a:t>he</a:t>
            </a:r>
            <a:r>
              <a:rPr lang="et-EE" altLang="et-EE" dirty="0"/>
              <a:t> </a:t>
            </a:r>
            <a:r>
              <a:rPr lang="et-EE" altLang="et-EE" dirty="0" err="1"/>
              <a:t>is</a:t>
            </a:r>
            <a:r>
              <a:rPr lang="et-EE" altLang="et-EE" dirty="0"/>
              <a:t> </a:t>
            </a:r>
            <a:r>
              <a:rPr lang="et-EE" altLang="et-EE" dirty="0" err="1"/>
              <a:t>not</a:t>
            </a:r>
            <a:r>
              <a:rPr lang="et-EE" altLang="et-EE" dirty="0"/>
              <a:t> </a:t>
            </a:r>
            <a:r>
              <a:rPr lang="et-EE" altLang="et-EE" dirty="0" err="1"/>
              <a:t>obliged</a:t>
            </a:r>
            <a:r>
              <a:rPr lang="et-EE" altLang="et-EE" dirty="0"/>
              <a:t> </a:t>
            </a:r>
            <a:r>
              <a:rPr lang="en-US" dirty="0"/>
              <a:t>to follow </a:t>
            </a:r>
            <a:r>
              <a:rPr lang="et-EE" dirty="0" err="1"/>
              <a:t>neither</a:t>
            </a:r>
            <a:r>
              <a:rPr lang="et-EE" dirty="0"/>
              <a:t> </a:t>
            </a:r>
            <a:r>
              <a:rPr lang="en-US" dirty="0"/>
              <a:t>certain communicative tactics </a:t>
            </a:r>
            <a:r>
              <a:rPr lang="et-EE" dirty="0" err="1"/>
              <a:t>nor</a:t>
            </a:r>
            <a:r>
              <a:rPr lang="en-US" dirty="0"/>
              <a:t> reasoning procedures</a:t>
            </a:r>
            <a:r>
              <a:rPr lang="et-EE" altLang="et-EE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t-EE" altLang="et-EE" dirty="0" err="1"/>
              <a:t>Both</a:t>
            </a:r>
            <a:r>
              <a:rPr lang="et-EE" altLang="et-EE" dirty="0"/>
              <a:t> </a:t>
            </a:r>
            <a:r>
              <a:rPr lang="et-EE" altLang="et-EE" dirty="0" err="1"/>
              <a:t>models</a:t>
            </a:r>
            <a:r>
              <a:rPr lang="et-EE" altLang="et-EE" dirty="0"/>
              <a:t> are </a:t>
            </a:r>
            <a:r>
              <a:rPr lang="et-EE" altLang="et-EE" dirty="0" err="1"/>
              <a:t>changing</a:t>
            </a:r>
            <a:r>
              <a:rPr lang="et-EE" altLang="et-EE" dirty="0"/>
              <a:t> </a:t>
            </a:r>
            <a:r>
              <a:rPr lang="et-EE" altLang="et-EE" dirty="0" err="1"/>
              <a:t>during</a:t>
            </a:r>
            <a:r>
              <a:rPr lang="et-EE" altLang="et-EE" dirty="0"/>
              <a:t> a </a:t>
            </a:r>
            <a:r>
              <a:rPr lang="et-EE" altLang="et-EE" dirty="0" err="1"/>
              <a:t>dialogue</a:t>
            </a:r>
            <a:r>
              <a:rPr lang="et-EE" altLang="et-EE" dirty="0"/>
              <a:t> </a:t>
            </a:r>
            <a:r>
              <a:rPr lang="et-EE" altLang="et-EE" dirty="0" err="1"/>
              <a:t>as</a:t>
            </a:r>
            <a:r>
              <a:rPr lang="et-EE" altLang="et-EE" dirty="0"/>
              <a:t> </a:t>
            </a:r>
            <a:r>
              <a:rPr lang="et-EE" altLang="et-EE" dirty="0" err="1"/>
              <a:t>influenced</a:t>
            </a:r>
            <a:r>
              <a:rPr lang="et-EE" altLang="et-EE" dirty="0"/>
              <a:t> </a:t>
            </a:r>
            <a:r>
              <a:rPr lang="et-EE" altLang="et-EE" dirty="0" err="1"/>
              <a:t>by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arguments</a:t>
            </a:r>
            <a:r>
              <a:rPr lang="et-EE" altLang="et-EE" dirty="0"/>
              <a:t> </a:t>
            </a:r>
            <a:r>
              <a:rPr lang="et-EE" altLang="et-EE" dirty="0" err="1"/>
              <a:t>presented</a:t>
            </a:r>
            <a:r>
              <a:rPr lang="et-EE" altLang="et-EE" dirty="0"/>
              <a:t> </a:t>
            </a:r>
            <a:r>
              <a:rPr lang="et-EE" altLang="et-EE" dirty="0" err="1"/>
              <a:t>by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participants</a:t>
            </a:r>
            <a:endParaRPr lang="et-EE" alt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40"/>
    </mc:Choice>
    <mc:Fallback xmlns="">
      <p:transition spd="slow" advTm="4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sz="3600" dirty="0" smtClean="0"/>
              <a:t>3C. </a:t>
            </a:r>
            <a:r>
              <a:rPr lang="et-EE" altLang="et-EE" sz="3600" dirty="0" err="1" smtClean="0"/>
              <a:t>Example</a:t>
            </a:r>
            <a:r>
              <a:rPr lang="et-EE" altLang="et-EE" sz="3600" dirty="0" smtClean="0"/>
              <a:t>: </a:t>
            </a:r>
            <a:r>
              <a:rPr lang="et-EE" altLang="et-EE" sz="3600" dirty="0" err="1" smtClean="0"/>
              <a:t>Updating</a:t>
            </a:r>
            <a:r>
              <a:rPr lang="et-EE" altLang="et-EE" sz="3600" dirty="0" smtClean="0"/>
              <a:t> </a:t>
            </a:r>
            <a:r>
              <a:rPr lang="et-EE" altLang="et-EE" sz="3600" dirty="0" err="1"/>
              <a:t>the</a:t>
            </a:r>
            <a:r>
              <a:rPr lang="et-EE" altLang="et-EE" sz="3600" dirty="0"/>
              <a:t> partner </a:t>
            </a:r>
            <a:r>
              <a:rPr lang="et-EE" altLang="et-EE" sz="3600" dirty="0" err="1"/>
              <a:t>model</a:t>
            </a:r>
            <a:r>
              <a:rPr lang="et-EE" altLang="et-EE" sz="3600" dirty="0"/>
              <a:t> </a:t>
            </a:r>
            <a:r>
              <a:rPr lang="en-GB" altLang="et-EE" sz="3200" b="1" i="1" dirty="0"/>
              <a:t>w</a:t>
            </a:r>
            <a:r>
              <a:rPr lang="et-EE" altLang="et-EE" sz="3200" i="1" baseline="30000" dirty="0"/>
              <a:t>AB </a:t>
            </a:r>
            <a:r>
              <a:rPr lang="et-EE" altLang="et-EE" sz="3200" dirty="0" err="1"/>
              <a:t>by</a:t>
            </a:r>
            <a:r>
              <a:rPr lang="et-EE" altLang="et-EE" sz="3200" dirty="0"/>
              <a:t> </a:t>
            </a:r>
            <a:r>
              <a:rPr lang="et-EE" altLang="et-EE" sz="3200" i="1" dirty="0" smtClean="0"/>
              <a:t>A</a:t>
            </a:r>
            <a:endParaRPr lang="et-EE" sz="32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t-EE" altLang="et-EE" sz="1800" b="1" i="1" kern="0" dirty="0" smtClean="0">
              <a:solidFill>
                <a:srgbClr val="004974"/>
              </a:solidFill>
              <a:latin typeface="Times New Roman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altLang="et-EE" sz="1800" b="1" i="1" kern="0" dirty="0" smtClean="0">
                <a:solidFill>
                  <a:srgbClr val="004974"/>
                </a:solidFill>
                <a:latin typeface="Times New Roman"/>
              </a:rPr>
              <a:t>w</a:t>
            </a:r>
            <a:r>
              <a:rPr lang="et-EE" altLang="et-EE" sz="1800" i="1" kern="0" baseline="30000" dirty="0" err="1">
                <a:solidFill>
                  <a:srgbClr val="004974"/>
                </a:solidFill>
                <a:latin typeface="Times New Roman"/>
              </a:rPr>
              <a:t>AB</a:t>
            </a:r>
            <a:r>
              <a:rPr lang="et-EE" altLang="et-EE" sz="1800" i="1" kern="0" dirty="0" err="1">
                <a:solidFill>
                  <a:srgbClr val="004974"/>
                </a:solidFill>
                <a:latin typeface="Times New Roman"/>
              </a:rPr>
              <a:t>initial</a:t>
            </a:r>
            <a:r>
              <a:rPr lang="et-EE" altLang="et-EE" sz="1800" i="1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n-GB" altLang="et-EE" sz="1800" kern="0" dirty="0">
                <a:solidFill>
                  <a:srgbClr val="004974"/>
                </a:solidFill>
                <a:latin typeface="Times New Roman"/>
              </a:rPr>
              <a:t>= (w(resources), w(pleasant), w(unpleasant), w(useful), w(harmful), w(obligatory), w(prohibited), w(punishment-do), w(punishment-do-not))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 smtClean="0">
                <a:solidFill>
                  <a:srgbClr val="004974"/>
                </a:solidFill>
                <a:latin typeface="Times New Roman"/>
              </a:rPr>
              <a:t>=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(1, 3, 2, 2, 1, 0, 0, 0, 0)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altLang="et-EE" sz="1800" b="1" i="1" kern="0" dirty="0" err="1">
                <a:solidFill>
                  <a:srgbClr val="004974"/>
                </a:solidFill>
                <a:latin typeface="Times New Roman"/>
              </a:rPr>
              <a:t>Enticing</a:t>
            </a:r>
            <a:r>
              <a:rPr lang="et-EE" altLang="et-EE" sz="1800" b="1" i="1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=&gt;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reasoning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procedure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WISH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(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gives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r>
              <a:rPr lang="et-EE" altLang="et-EE" sz="1800" kern="0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decision</a:t>
            </a:r>
            <a:r>
              <a:rPr lang="et-EE" altLang="et-EE" sz="1800" kern="0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in </a:t>
            </a:r>
            <a:r>
              <a:rPr lang="en-GB" altLang="et-EE" sz="1800" b="1" i="1" kern="0" dirty="0">
                <a:solidFill>
                  <a:srgbClr val="004974"/>
                </a:solidFill>
                <a:latin typeface="Times New Roman"/>
              </a:rPr>
              <a:t>w</a:t>
            </a:r>
            <a:r>
              <a:rPr lang="et-EE" altLang="et-EE" sz="1800" i="1" kern="0" baseline="30000" dirty="0" err="1">
                <a:solidFill>
                  <a:srgbClr val="004974"/>
                </a:solidFill>
                <a:latin typeface="Times New Roman"/>
              </a:rPr>
              <a:t>AB</a:t>
            </a:r>
            <a:r>
              <a:rPr lang="et-EE" altLang="et-EE" sz="1800" i="1" kern="0" dirty="0" err="1">
                <a:solidFill>
                  <a:srgbClr val="004974"/>
                </a:solidFill>
                <a:latin typeface="Times New Roman"/>
              </a:rPr>
              <a:t>initial</a:t>
            </a:r>
            <a:r>
              <a:rPr lang="et-EE" altLang="et-EE" sz="1800" i="1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)</a:t>
            </a:r>
            <a:endParaRPr lang="et-EE" altLang="et-EE" sz="1800" b="1" kern="0" dirty="0">
              <a:solidFill>
                <a:srgbClr val="004974"/>
              </a:solidFill>
              <a:latin typeface="Times New Roman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Every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argument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will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increase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(resp.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decrease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)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the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value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of a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weight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by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1 (in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our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  <a:latin typeface="Times New Roman"/>
              </a:rPr>
              <a:t>implementation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).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t-EE" altLang="et-EE" sz="1800" b="1" kern="0" dirty="0">
              <a:solidFill>
                <a:srgbClr val="004974"/>
              </a:solidFill>
              <a:latin typeface="Times New Roman"/>
            </a:endParaRP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  <a:latin typeface="Times New Roman"/>
              </a:rPr>
              <a:t>: </a:t>
            </a:r>
            <a:r>
              <a:rPr lang="en-US" sz="1800" kern="0" dirty="0">
                <a:solidFill>
                  <a:srgbClr val="004974"/>
                </a:solidFill>
                <a:latin typeface="Times New Roman"/>
              </a:rPr>
              <a:t>The company offers you a trip to N in order to conclude a contract. </a:t>
            </a:r>
            <a:r>
              <a:rPr lang="en-US" sz="1800" i="1" kern="0" dirty="0">
                <a:solidFill>
                  <a:srgbClr val="004974"/>
                </a:solidFill>
                <a:latin typeface="Times New Roman"/>
              </a:rPr>
              <a:t>You can meet interesting people.</a:t>
            </a:r>
            <a:r>
              <a:rPr lang="en-US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(1,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3+1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2, 2, 1, 0, 0, 0, 0) 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r>
              <a:rPr lang="et-EE" altLang="et-EE" sz="1800" kern="0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decision</a:t>
            </a:r>
            <a:endParaRPr lang="et-EE" altLang="et-EE" sz="1800" kern="0" dirty="0">
              <a:solidFill>
                <a:srgbClr val="00B050"/>
              </a:solidFill>
              <a:latin typeface="Times New Roman"/>
            </a:endParaRP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B</a:t>
            </a:r>
            <a:r>
              <a:rPr lang="en-US" altLang="et-EE" sz="1800" kern="0" dirty="0">
                <a:solidFill>
                  <a:srgbClr val="004974"/>
                </a:solidFill>
                <a:latin typeface="Times New Roman"/>
              </a:rPr>
              <a:t>: </a:t>
            </a: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I don't have proper dresses.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(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0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4, 2, 2, 1, 0, 0, 0, 0) </a:t>
            </a:r>
            <a:r>
              <a:rPr lang="et-EE" altLang="et-EE" sz="1800" kern="0" dirty="0" err="1">
                <a:solidFill>
                  <a:srgbClr val="FF0000"/>
                </a:solidFill>
                <a:latin typeface="Times New Roman"/>
              </a:rPr>
              <a:t>negative</a:t>
            </a:r>
            <a:r>
              <a:rPr lang="et-EE" altLang="et-EE" sz="1800" kern="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  <a:latin typeface="Times New Roman"/>
              </a:rPr>
              <a:t>: The company will pay your executive expenses. </a:t>
            </a:r>
            <a:r>
              <a:rPr lang="en-US" sz="1800" i="1" kern="0" dirty="0">
                <a:solidFill>
                  <a:srgbClr val="004974"/>
                </a:solidFill>
                <a:latin typeface="Times New Roman"/>
              </a:rPr>
              <a:t>The nature is very nice in N.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        (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1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4+1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2, 2, 1, 0, 0, 0, 0)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r>
              <a:rPr lang="et-EE" altLang="et-EE" sz="1800" kern="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B</a:t>
            </a:r>
            <a:r>
              <a:rPr lang="en-US" altLang="et-EE" sz="1800" kern="0" dirty="0">
                <a:solidFill>
                  <a:srgbClr val="004974"/>
                </a:solidFill>
                <a:latin typeface="Times New Roman"/>
              </a:rPr>
              <a:t>: </a:t>
            </a: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I can have some problems at my university.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(1, 5, 2, 2,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1+4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0, 0, 0, 0) </a:t>
            </a:r>
            <a:r>
              <a:rPr lang="et-EE" altLang="et-EE" sz="1800" kern="0" dirty="0" err="1">
                <a:solidFill>
                  <a:srgbClr val="FF0000"/>
                </a:solidFill>
                <a:latin typeface="Times New Roman"/>
              </a:rPr>
              <a:t>negative</a:t>
            </a:r>
            <a:endParaRPr lang="et-EE" altLang="et-EE" sz="1800" kern="0" dirty="0">
              <a:solidFill>
                <a:srgbClr val="004974"/>
              </a:solidFill>
              <a:latin typeface="Times New Roman"/>
            </a:endParaRP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  <a:latin typeface="Times New Roman"/>
              </a:rPr>
              <a:t>: It's all right–your examinations period will be extended. </a:t>
            </a:r>
            <a:r>
              <a:rPr lang="en-US" sz="1800" i="1" kern="0" dirty="0">
                <a:solidFill>
                  <a:srgbClr val="004974"/>
                </a:solidFill>
                <a:latin typeface="Times New Roman"/>
              </a:rPr>
              <a:t>You can sunbathe in N. early in spring already.</a:t>
            </a:r>
            <a:r>
              <a:rPr lang="en-US" sz="18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(1,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5+1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2, 2,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5-1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0, 0, 0, 0)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r>
              <a:rPr lang="et-EE" altLang="et-EE" sz="1800" kern="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B</a:t>
            </a:r>
            <a:r>
              <a:rPr lang="en-US" altLang="et-EE" sz="1800" kern="0" dirty="0">
                <a:solidFill>
                  <a:srgbClr val="004974"/>
                </a:solidFill>
                <a:latin typeface="Times New Roman"/>
              </a:rPr>
              <a:t>: OK, I’ll do it.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r>
              <a:rPr lang="et-EE" altLang="et-EE" sz="1800" kern="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1800" i="1" kern="0" dirty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1800" kern="0" dirty="0">
                <a:solidFill>
                  <a:srgbClr val="004974"/>
                </a:solidFill>
                <a:latin typeface="Times New Roman"/>
              </a:rPr>
              <a:t>: I am glad.</a:t>
            </a:r>
            <a:endParaRPr lang="et-EE" altLang="et-EE" sz="1800" kern="0" dirty="0">
              <a:solidFill>
                <a:srgbClr val="004974"/>
              </a:solidFill>
              <a:latin typeface="Times New Roman"/>
            </a:endParaRPr>
          </a:p>
          <a:p>
            <a:pPr lvl="0" eaLnBrk="1" hangingPunct="1">
              <a:spcBef>
                <a:spcPct val="20000"/>
              </a:spcBef>
              <a:defRPr/>
            </a:pPr>
            <a:r>
              <a:rPr lang="en-GB" altLang="et-EE" sz="1800" b="1" i="1" kern="0" dirty="0">
                <a:solidFill>
                  <a:srgbClr val="004974"/>
                </a:solidFill>
                <a:latin typeface="Times New Roman"/>
              </a:rPr>
              <a:t>w</a:t>
            </a:r>
            <a:r>
              <a:rPr lang="et-EE" altLang="et-EE" sz="1800" i="1" kern="0" baseline="30000" dirty="0" err="1">
                <a:solidFill>
                  <a:srgbClr val="004974"/>
                </a:solidFill>
                <a:latin typeface="Times New Roman"/>
              </a:rPr>
              <a:t>AB</a:t>
            </a:r>
            <a:r>
              <a:rPr lang="et-EE" altLang="et-EE" sz="1800" i="1" kern="0" dirty="0" err="1">
                <a:solidFill>
                  <a:srgbClr val="004974"/>
                </a:solidFill>
                <a:latin typeface="Times New Roman"/>
              </a:rPr>
              <a:t>final</a:t>
            </a:r>
            <a:r>
              <a:rPr lang="et-EE" altLang="et-EE" sz="1800" i="1" kern="0" dirty="0">
                <a:solidFill>
                  <a:srgbClr val="004974"/>
                </a:solidFill>
                <a:latin typeface="Times New Roman"/>
              </a:rPr>
              <a:t> = 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(1,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6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2, 2, </a:t>
            </a:r>
            <a:r>
              <a:rPr lang="et-EE" altLang="et-EE" sz="1800" b="1" kern="0" dirty="0">
                <a:solidFill>
                  <a:srgbClr val="004974"/>
                </a:solidFill>
                <a:latin typeface="Times New Roman"/>
              </a:rPr>
              <a:t>4</a:t>
            </a:r>
            <a:r>
              <a:rPr lang="et-EE" altLang="et-EE" sz="1800" kern="0" dirty="0">
                <a:solidFill>
                  <a:srgbClr val="004974"/>
                </a:solidFill>
                <a:latin typeface="Times New Roman"/>
              </a:rPr>
              <a:t>, 0, 0, 0, 0) </a:t>
            </a:r>
            <a:r>
              <a:rPr lang="et-EE" altLang="et-EE" sz="18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endParaRPr lang="et-EE" altLang="et-EE" sz="1800" kern="0" dirty="0">
              <a:solidFill>
                <a:srgbClr val="00B050"/>
              </a:solidFill>
              <a:latin typeface="Times New Roman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12"/>
    </mc:Choice>
    <mc:Fallback xmlns="">
      <p:transition spd="slow" advTm="22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sz="3600" dirty="0" smtClean="0"/>
              <a:t>3C. </a:t>
            </a:r>
            <a:r>
              <a:rPr lang="et-EE" altLang="et-EE" sz="3600" dirty="0" err="1" smtClean="0"/>
              <a:t>Example</a:t>
            </a:r>
            <a:r>
              <a:rPr lang="et-EE" altLang="et-EE" sz="3600" dirty="0"/>
              <a:t>: </a:t>
            </a:r>
            <a:r>
              <a:rPr lang="et-EE" altLang="et-EE" sz="3600" dirty="0" err="1" smtClean="0"/>
              <a:t>Updating</a:t>
            </a:r>
            <a:r>
              <a:rPr lang="et-EE" altLang="et-EE" sz="3600" dirty="0" smtClean="0"/>
              <a:t> </a:t>
            </a:r>
            <a:r>
              <a:rPr lang="et-EE" altLang="et-EE" sz="3600" dirty="0" err="1"/>
              <a:t>the</a:t>
            </a:r>
            <a:r>
              <a:rPr lang="et-EE" altLang="et-EE" sz="3600" dirty="0"/>
              <a:t> </a:t>
            </a:r>
            <a:r>
              <a:rPr lang="et-EE" altLang="et-EE" sz="3600" dirty="0" err="1" smtClean="0"/>
              <a:t>model</a:t>
            </a:r>
            <a:r>
              <a:rPr lang="et-EE" altLang="et-EE" sz="3600" dirty="0" smtClean="0"/>
              <a:t> </a:t>
            </a:r>
            <a:r>
              <a:rPr lang="en-GB" altLang="et-EE" sz="3600" b="1" i="1" dirty="0" smtClean="0"/>
              <a:t>w</a:t>
            </a:r>
            <a:r>
              <a:rPr lang="et-EE" altLang="et-EE" sz="3600" i="1" baseline="30000" dirty="0" smtClean="0"/>
              <a:t>B </a:t>
            </a:r>
            <a:r>
              <a:rPr lang="et-EE" altLang="et-EE" sz="3600" dirty="0" err="1"/>
              <a:t>by</a:t>
            </a:r>
            <a:r>
              <a:rPr lang="et-EE" altLang="et-EE" sz="3600" dirty="0"/>
              <a:t> </a:t>
            </a:r>
            <a:r>
              <a:rPr lang="et-EE" altLang="et-EE" sz="3600" i="1" dirty="0"/>
              <a:t>B</a:t>
            </a:r>
            <a:endParaRPr lang="et-EE" sz="36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altLang="et-EE" sz="1800" b="1" i="1" kern="0" dirty="0" smtClean="0">
                <a:solidFill>
                  <a:srgbClr val="004974"/>
                </a:solidFill>
                <a:latin typeface="Times New Roman"/>
              </a:rPr>
              <a:t>	</a:t>
            </a:r>
            <a:endParaRPr lang="et-EE" altLang="et-EE" sz="1800" b="1" kern="0" dirty="0">
              <a:solidFill>
                <a:srgbClr val="004974"/>
              </a:solidFill>
              <a:latin typeface="Times New Roman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altLang="et-EE" sz="2000" b="1" i="1" kern="0" dirty="0" smtClean="0">
                <a:solidFill>
                  <a:srgbClr val="004974"/>
                </a:solidFill>
                <a:latin typeface="Times New Roman"/>
              </a:rPr>
              <a:t>w</a:t>
            </a:r>
            <a:r>
              <a:rPr lang="et-EE" altLang="et-EE" sz="2000" i="1" kern="0" baseline="30000" dirty="0" err="1">
                <a:solidFill>
                  <a:srgbClr val="004974"/>
                </a:solidFill>
                <a:latin typeface="Times New Roman"/>
              </a:rPr>
              <a:t>B</a:t>
            </a:r>
            <a:r>
              <a:rPr lang="et-EE" altLang="et-EE" sz="2000" i="1" kern="0" dirty="0" err="1">
                <a:solidFill>
                  <a:srgbClr val="004974"/>
                </a:solidFill>
                <a:latin typeface="Times New Roman"/>
              </a:rPr>
              <a:t>initial</a:t>
            </a:r>
            <a:r>
              <a:rPr lang="et-EE" altLang="et-EE" sz="2000" i="1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n-GB" altLang="et-EE" sz="2000" kern="0" dirty="0">
                <a:solidFill>
                  <a:srgbClr val="004974"/>
                </a:solidFill>
                <a:latin typeface="Times New Roman"/>
              </a:rPr>
              <a:t>= (w(resources), w(pleasant), w(unpleasant), w(useful), w(harmful), w(obligatory), w(prohibited), w(punishment-do), w(punishment-do-not))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2000" kern="0" dirty="0" smtClean="0">
                <a:solidFill>
                  <a:srgbClr val="004974"/>
                </a:solidFill>
                <a:latin typeface="Times New Roman"/>
              </a:rPr>
              <a:t>=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(0,  3, 2, 1, 5, 1, 0, 1, 0)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altLang="et-EE" sz="2000" kern="0" dirty="0" err="1">
                <a:solidFill>
                  <a:srgbClr val="004974"/>
                </a:solidFill>
                <a:latin typeface="Times New Roman"/>
              </a:rPr>
              <a:t>Reasoning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  <a:latin typeface="Times New Roman"/>
              </a:rPr>
              <a:t>procedure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WISH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</a:t>
            </a:r>
            <a:r>
              <a:rPr lang="et-EE" altLang="et-EE" sz="2000" kern="0" dirty="0" err="1">
                <a:solidFill>
                  <a:srgbClr val="004974"/>
                </a:solidFill>
                <a:latin typeface="Times New Roman"/>
              </a:rPr>
              <a:t>gives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2000" kern="0" dirty="0" err="1">
                <a:solidFill>
                  <a:srgbClr val="FF0000"/>
                </a:solidFill>
                <a:latin typeface="Times New Roman"/>
              </a:rPr>
              <a:t>negative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t-EE" altLang="et-EE" sz="2000" kern="0" dirty="0" err="1">
                <a:solidFill>
                  <a:srgbClr val="FF0000"/>
                </a:solidFill>
                <a:latin typeface="Times New Roman"/>
              </a:rPr>
              <a:t>decision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in </a:t>
            </a:r>
            <a:r>
              <a:rPr lang="en-GB" altLang="et-EE" sz="2000" b="1" i="1" kern="0" dirty="0">
                <a:solidFill>
                  <a:srgbClr val="004974"/>
                </a:solidFill>
                <a:latin typeface="Times New Roman"/>
              </a:rPr>
              <a:t>w</a:t>
            </a:r>
            <a:r>
              <a:rPr lang="et-EE" altLang="et-EE" sz="2000" i="1" kern="0" baseline="30000" dirty="0" err="1">
                <a:solidFill>
                  <a:srgbClr val="004974"/>
                </a:solidFill>
                <a:latin typeface="Times New Roman"/>
              </a:rPr>
              <a:t>B</a:t>
            </a:r>
            <a:r>
              <a:rPr lang="et-EE" altLang="et-EE" sz="2000" i="1" kern="0" dirty="0" err="1">
                <a:solidFill>
                  <a:srgbClr val="004974"/>
                </a:solidFill>
                <a:latin typeface="Times New Roman"/>
              </a:rPr>
              <a:t>initial</a:t>
            </a:r>
            <a:r>
              <a:rPr lang="et-EE" altLang="et-EE" sz="2000" i="1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)</a:t>
            </a:r>
            <a:endParaRPr lang="et-EE" altLang="et-EE" sz="2000" b="1" kern="0" dirty="0">
              <a:solidFill>
                <a:srgbClr val="004974"/>
              </a:solidFill>
              <a:latin typeface="Times New Roman"/>
            </a:endParaRP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2000" i="1" kern="0" dirty="0" smtClean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  <a:latin typeface="Times New Roman"/>
              </a:rPr>
              <a:t>: </a:t>
            </a:r>
            <a:r>
              <a:rPr lang="en-US" sz="2000" kern="0" dirty="0">
                <a:solidFill>
                  <a:srgbClr val="004974"/>
                </a:solidFill>
                <a:latin typeface="Times New Roman"/>
              </a:rPr>
              <a:t>The company offers you a trip to N in order to conclude a contract. </a:t>
            </a:r>
            <a:r>
              <a:rPr lang="en-US" sz="2000" i="1" kern="0" dirty="0">
                <a:solidFill>
                  <a:srgbClr val="004974"/>
                </a:solidFill>
                <a:latin typeface="Times New Roman"/>
              </a:rPr>
              <a:t>You can meet interesting people.</a:t>
            </a:r>
            <a:r>
              <a:rPr lang="en-US" sz="20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(0,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3+1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2, 1, 5, 1, 0, 1, 0) 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2000" i="1" kern="0" dirty="0">
                <a:solidFill>
                  <a:srgbClr val="004974"/>
                </a:solidFill>
                <a:latin typeface="Times New Roman"/>
              </a:rPr>
              <a:t>B</a:t>
            </a:r>
            <a:r>
              <a:rPr lang="en-US" altLang="et-EE" sz="2000" kern="0" dirty="0">
                <a:solidFill>
                  <a:srgbClr val="004974"/>
                </a:solidFill>
                <a:latin typeface="Times New Roman"/>
              </a:rPr>
              <a:t>: I don't have proper dresses.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0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4, 2, 1, 5, 1, 0, 1, 0)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t-EE" altLang="et-EE" sz="2000" kern="0" dirty="0" err="1">
                <a:solidFill>
                  <a:srgbClr val="FF0000"/>
                </a:solidFill>
                <a:latin typeface="Times New Roman"/>
              </a:rPr>
              <a:t>negative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2000" i="1" kern="0" dirty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  <a:latin typeface="Times New Roman"/>
              </a:rPr>
              <a:t>: The company will pay your executive expenses. </a:t>
            </a:r>
            <a:r>
              <a:rPr lang="en-US" sz="2000" i="1" kern="0" dirty="0">
                <a:solidFill>
                  <a:srgbClr val="004974"/>
                </a:solidFill>
                <a:latin typeface="Times New Roman"/>
              </a:rPr>
              <a:t>The nature is very nice in N.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        (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1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4+1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2, 1, 5, 1, 0, 1, 0) </a:t>
            </a:r>
            <a:endParaRPr lang="et-EE" sz="2000" i="1" kern="0" dirty="0">
              <a:solidFill>
                <a:srgbClr val="004974"/>
              </a:solidFill>
              <a:latin typeface="Times New Roman"/>
            </a:endParaRP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2000" i="1" kern="0" dirty="0">
                <a:solidFill>
                  <a:srgbClr val="004974"/>
                </a:solidFill>
                <a:latin typeface="Times New Roman"/>
              </a:rPr>
              <a:t>B</a:t>
            </a:r>
            <a:r>
              <a:rPr lang="en-US" altLang="et-EE" sz="2000" kern="0" dirty="0">
                <a:solidFill>
                  <a:srgbClr val="004974"/>
                </a:solidFill>
                <a:latin typeface="Times New Roman"/>
              </a:rPr>
              <a:t>: I can have some problems at my university.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(1, 5, 2, 1,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5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1, 0, 1, 0) </a:t>
            </a:r>
            <a:r>
              <a:rPr lang="et-EE" altLang="et-EE" sz="2000" kern="0" dirty="0" err="1">
                <a:solidFill>
                  <a:srgbClr val="FF0000"/>
                </a:solidFill>
                <a:latin typeface="Times New Roman"/>
              </a:rPr>
              <a:t>negative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2000" i="1" kern="0" dirty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  <a:latin typeface="Times New Roman"/>
              </a:rPr>
              <a:t>: It's all right–your examinations period will be extended. </a:t>
            </a:r>
            <a:r>
              <a:rPr lang="en-US" sz="2000" i="1" kern="0" dirty="0">
                <a:solidFill>
                  <a:srgbClr val="004974"/>
                </a:solidFill>
                <a:latin typeface="Times New Roman"/>
              </a:rPr>
              <a:t>You can sunbathe in N. early in spring already.</a:t>
            </a:r>
            <a:r>
              <a:rPr lang="en-US" sz="20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(1,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5+1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2, 1,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5-1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1, 0, 1, 0)</a:t>
            </a: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2000" i="1" kern="0" dirty="0">
                <a:solidFill>
                  <a:srgbClr val="004974"/>
                </a:solidFill>
                <a:latin typeface="Times New Roman"/>
              </a:rPr>
              <a:t>B</a:t>
            </a:r>
            <a:r>
              <a:rPr lang="en-US" altLang="et-EE" sz="2000" kern="0" dirty="0">
                <a:solidFill>
                  <a:srgbClr val="004974"/>
                </a:solidFill>
                <a:latin typeface="Times New Roman"/>
              </a:rPr>
              <a:t>: OK, I’ll do it.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(1, 6, 2, 1, 4, 1, 0, 1, 0) </a:t>
            </a:r>
            <a:r>
              <a:rPr lang="et-EE" altLang="et-EE" sz="20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endParaRPr lang="et-EE" altLang="et-EE" sz="2000" kern="0" dirty="0">
              <a:solidFill>
                <a:srgbClr val="00B050"/>
              </a:solidFill>
              <a:latin typeface="Times New Roman"/>
            </a:endParaRPr>
          </a:p>
          <a:p>
            <a:pPr marL="457200" lvl="0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et-EE" sz="2000" i="1" kern="0" dirty="0">
                <a:solidFill>
                  <a:srgbClr val="004974"/>
                </a:solidFill>
                <a:latin typeface="Times New Roman"/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  <a:latin typeface="Times New Roman"/>
              </a:rPr>
              <a:t>: I am glad.</a:t>
            </a:r>
            <a:endParaRPr lang="et-EE" altLang="et-EE" sz="2000" kern="0" dirty="0">
              <a:solidFill>
                <a:srgbClr val="004974"/>
              </a:solidFill>
              <a:latin typeface="Times New Roman"/>
            </a:endParaRPr>
          </a:p>
          <a:p>
            <a:pPr lvl="0" eaLnBrk="1" hangingPunct="1">
              <a:spcBef>
                <a:spcPct val="20000"/>
              </a:spcBef>
              <a:defRPr/>
            </a:pPr>
            <a:r>
              <a:rPr lang="en-GB" altLang="et-EE" sz="2000" b="1" i="1" kern="0" dirty="0">
                <a:solidFill>
                  <a:srgbClr val="004974"/>
                </a:solidFill>
                <a:latin typeface="Times New Roman"/>
              </a:rPr>
              <a:t>w</a:t>
            </a:r>
            <a:r>
              <a:rPr lang="et-EE" altLang="et-EE" sz="2000" i="1" kern="0" baseline="30000" dirty="0" err="1">
                <a:solidFill>
                  <a:srgbClr val="004974"/>
                </a:solidFill>
                <a:latin typeface="Times New Roman"/>
              </a:rPr>
              <a:t>B</a:t>
            </a:r>
            <a:r>
              <a:rPr lang="et-EE" altLang="et-EE" sz="2000" i="1" kern="0" dirty="0" err="1">
                <a:solidFill>
                  <a:srgbClr val="004974"/>
                </a:solidFill>
                <a:latin typeface="Times New Roman"/>
              </a:rPr>
              <a:t>final</a:t>
            </a:r>
            <a:r>
              <a:rPr lang="et-EE" altLang="et-EE" sz="2000" i="1" kern="0" dirty="0">
                <a:solidFill>
                  <a:srgbClr val="004974"/>
                </a:solidFill>
                <a:latin typeface="Times New Roman"/>
              </a:rPr>
              <a:t>  = 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1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6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2, 1, </a:t>
            </a:r>
            <a:r>
              <a:rPr lang="et-EE" altLang="et-EE" sz="2000" b="1" kern="0" dirty="0">
                <a:solidFill>
                  <a:srgbClr val="004974"/>
                </a:solidFill>
                <a:latin typeface="Times New Roman"/>
              </a:rPr>
              <a:t>4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1, 0, 1, 0) </a:t>
            </a:r>
            <a:r>
              <a:rPr lang="et-EE" altLang="et-EE" sz="20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endParaRPr lang="et-EE" altLang="et-EE" sz="2000" kern="0" dirty="0">
              <a:solidFill>
                <a:srgbClr val="004974"/>
              </a:solidFill>
              <a:latin typeface="Times New Roman"/>
            </a:endParaRPr>
          </a:p>
          <a:p>
            <a:pPr lvl="0" eaLnBrk="1" hangingPunct="1">
              <a:spcBef>
                <a:spcPct val="20000"/>
              </a:spcBef>
              <a:defRPr/>
            </a:pPr>
            <a:r>
              <a:rPr lang="en-GB" altLang="et-EE" sz="2000" b="1" i="1" kern="0" dirty="0">
                <a:solidFill>
                  <a:srgbClr val="004974"/>
                </a:solidFill>
                <a:latin typeface="Times New Roman"/>
              </a:rPr>
              <a:t>w</a:t>
            </a:r>
            <a:r>
              <a:rPr lang="et-EE" altLang="et-EE" sz="2000" i="1" kern="0" baseline="30000" dirty="0" err="1">
                <a:solidFill>
                  <a:srgbClr val="004974"/>
                </a:solidFill>
                <a:latin typeface="Times New Roman"/>
              </a:rPr>
              <a:t>AB</a:t>
            </a:r>
            <a:r>
              <a:rPr lang="et-EE" altLang="et-EE" sz="2000" i="1" kern="0" dirty="0" err="1">
                <a:solidFill>
                  <a:srgbClr val="004974"/>
                </a:solidFill>
                <a:latin typeface="Times New Roman"/>
              </a:rPr>
              <a:t>final</a:t>
            </a:r>
            <a:r>
              <a:rPr lang="et-EE" altLang="et-EE" sz="2000" i="1" kern="0" dirty="0">
                <a:solidFill>
                  <a:srgbClr val="004974"/>
                </a:solidFill>
                <a:latin typeface="Times New Roman"/>
              </a:rPr>
              <a:t> = 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(1, 6, 2, 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4, 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0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0, </a:t>
            </a:r>
            <a:r>
              <a:rPr lang="et-EE" altLang="et-EE" sz="2000" kern="0" dirty="0">
                <a:solidFill>
                  <a:srgbClr val="FF0000"/>
                </a:solidFill>
                <a:latin typeface="Times New Roman"/>
              </a:rPr>
              <a:t>0</a:t>
            </a:r>
            <a:r>
              <a:rPr lang="et-EE" altLang="et-EE" sz="2000" kern="0" dirty="0">
                <a:solidFill>
                  <a:srgbClr val="004974"/>
                </a:solidFill>
                <a:latin typeface="Times New Roman"/>
              </a:rPr>
              <a:t>, 0) </a:t>
            </a:r>
            <a:r>
              <a:rPr lang="et-EE" altLang="et-EE" sz="2000" kern="0" dirty="0" err="1">
                <a:solidFill>
                  <a:srgbClr val="00B050"/>
                </a:solidFill>
                <a:latin typeface="Times New Roman"/>
              </a:rPr>
              <a:t>positive</a:t>
            </a:r>
            <a:endParaRPr lang="et-EE" altLang="et-EE" sz="2000" kern="0" dirty="0">
              <a:solidFill>
                <a:srgbClr val="004974"/>
              </a:solidFill>
              <a:latin typeface="Times New Roman"/>
            </a:endParaRPr>
          </a:p>
          <a:p>
            <a:endParaRPr lang="et-EE" sz="18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54"/>
    </mc:Choice>
    <mc:Fallback xmlns="">
      <p:transition spd="slow" advTm="15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kern="0" dirty="0" smtClean="0"/>
              <a:t>4. </a:t>
            </a:r>
            <a:r>
              <a:rPr lang="et-EE" altLang="et-EE" kern="0" dirty="0" err="1" smtClean="0"/>
              <a:t>Discussion</a:t>
            </a:r>
            <a:r>
              <a:rPr lang="et-EE" altLang="et-EE" kern="0" dirty="0" smtClean="0"/>
              <a:t> (1)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000" kern="0" dirty="0">
                <a:solidFill>
                  <a:srgbClr val="004974"/>
                </a:solidFill>
              </a:rPr>
              <a:t>Our dialogue model consists of the following components: </a:t>
            </a:r>
            <a:r>
              <a:rPr lang="en-US" altLang="et-EE" sz="2000" i="1" kern="0" dirty="0">
                <a:solidFill>
                  <a:srgbClr val="004974"/>
                </a:solidFill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</a:rPr>
              <a:t>, </a:t>
            </a:r>
            <a:r>
              <a:rPr lang="en-US" altLang="et-EE" sz="2000" i="1" kern="0" dirty="0">
                <a:solidFill>
                  <a:srgbClr val="004974"/>
                </a:solidFill>
              </a:rPr>
              <a:t>B</a:t>
            </a:r>
            <a:r>
              <a:rPr lang="en-US" altLang="et-EE" sz="2000" kern="0" dirty="0">
                <a:solidFill>
                  <a:srgbClr val="004974"/>
                </a:solidFill>
              </a:rPr>
              <a:t> – communication participants</a:t>
            </a:r>
            <a:r>
              <a:rPr lang="et-EE" altLang="et-EE" sz="2000" kern="0" dirty="0">
                <a:solidFill>
                  <a:srgbClr val="004974"/>
                </a:solidFill>
              </a:rPr>
              <a:t>,</a:t>
            </a:r>
            <a:r>
              <a:rPr lang="en-US" altLang="et-EE" sz="2000" kern="0" dirty="0">
                <a:solidFill>
                  <a:srgbClr val="004974"/>
                </a:solidFill>
              </a:rPr>
              <a:t> </a:t>
            </a:r>
            <a:r>
              <a:rPr lang="en-US" altLang="et-EE" sz="2000" b="1" i="1" kern="0" dirty="0">
                <a:solidFill>
                  <a:srgbClr val="004974"/>
                </a:solidFill>
              </a:rPr>
              <a:t>D</a:t>
            </a:r>
            <a:r>
              <a:rPr lang="en-US" altLang="et-EE" sz="2000" kern="0" dirty="0">
                <a:solidFill>
                  <a:srgbClr val="004974"/>
                </a:solidFill>
              </a:rPr>
              <a:t> – set of actions; </a:t>
            </a:r>
            <a:r>
              <a:rPr lang="en-US" altLang="et-EE" sz="2000" b="1" i="1" kern="0" dirty="0">
                <a:solidFill>
                  <a:srgbClr val="004974"/>
                </a:solidFill>
              </a:rPr>
              <a:t>G</a:t>
            </a:r>
            <a:r>
              <a:rPr lang="en-US" altLang="et-EE" sz="2000" kern="0" dirty="0">
                <a:solidFill>
                  <a:srgbClr val="004974"/>
                </a:solidFill>
              </a:rPr>
              <a:t> – set of communicative goals, </a:t>
            </a:r>
            <a:r>
              <a:rPr lang="en-US" altLang="et-EE" sz="2000" b="1" i="1" kern="0" dirty="0">
                <a:solidFill>
                  <a:srgbClr val="004974"/>
                </a:solidFill>
              </a:rPr>
              <a:t>S</a:t>
            </a:r>
            <a:r>
              <a:rPr lang="en-US" altLang="et-EE" sz="2000" b="1" kern="0" dirty="0">
                <a:solidFill>
                  <a:srgbClr val="004974"/>
                </a:solidFill>
              </a:rPr>
              <a:t> </a:t>
            </a:r>
            <a:r>
              <a:rPr lang="en-US" altLang="et-EE" sz="2000" kern="0" dirty="0">
                <a:solidFill>
                  <a:srgbClr val="004974"/>
                </a:solidFill>
              </a:rPr>
              <a:t>– set of communicative strategies, </a:t>
            </a:r>
            <a:r>
              <a:rPr lang="en-US" altLang="et-EE" sz="2000" b="1" i="1" kern="0" dirty="0">
                <a:solidFill>
                  <a:srgbClr val="004974"/>
                </a:solidFill>
              </a:rPr>
              <a:t>T </a:t>
            </a:r>
            <a:r>
              <a:rPr lang="en-US" altLang="et-EE" sz="2000" kern="0" dirty="0">
                <a:solidFill>
                  <a:srgbClr val="004974"/>
                </a:solidFill>
              </a:rPr>
              <a:t>– set of communicative tactics, </a:t>
            </a:r>
            <a:r>
              <a:rPr lang="en-US" altLang="et-EE" sz="2000" b="1" i="1" kern="0" dirty="0">
                <a:solidFill>
                  <a:srgbClr val="004974"/>
                </a:solidFill>
              </a:rPr>
              <a:t>w</a:t>
            </a:r>
            <a:r>
              <a:rPr lang="en-US" altLang="et-EE" sz="2000" i="1" kern="0" dirty="0">
                <a:solidFill>
                  <a:srgbClr val="004974"/>
                </a:solidFill>
              </a:rPr>
              <a:t> </a:t>
            </a:r>
            <a:r>
              <a:rPr lang="en-US" altLang="et-EE" sz="2000" kern="0" dirty="0">
                <a:solidFill>
                  <a:srgbClr val="004974"/>
                </a:solidFill>
              </a:rPr>
              <a:t>–model of the motivational sphere of a reasoning subject</a:t>
            </a:r>
            <a:r>
              <a:rPr lang="et-EE" altLang="et-EE" sz="2000" kern="0" dirty="0">
                <a:solidFill>
                  <a:srgbClr val="004974"/>
                </a:solidFill>
              </a:rPr>
              <a:t>, </a:t>
            </a:r>
            <a:r>
              <a:rPr lang="en-US" altLang="et-EE" sz="2000" b="1" i="1" kern="0" dirty="0">
                <a:solidFill>
                  <a:srgbClr val="004974"/>
                </a:solidFill>
              </a:rPr>
              <a:t>R</a:t>
            </a:r>
            <a:r>
              <a:rPr lang="en-US" altLang="et-EE" sz="2000" kern="0" dirty="0">
                <a:solidFill>
                  <a:srgbClr val="004974"/>
                </a:solidFill>
              </a:rPr>
              <a:t> – set of reasoning procedures. 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000" kern="0" dirty="0">
                <a:solidFill>
                  <a:srgbClr val="004974"/>
                </a:solidFill>
              </a:rPr>
              <a:t>I</a:t>
            </a:r>
            <a:r>
              <a:rPr lang="en-US" altLang="et-EE" sz="2000" kern="0" dirty="0" err="1">
                <a:solidFill>
                  <a:srgbClr val="004974"/>
                </a:solidFill>
              </a:rPr>
              <a:t>nclud</a:t>
            </a:r>
            <a:r>
              <a:rPr lang="et-EE" altLang="et-EE" sz="2000" kern="0" dirty="0">
                <a:solidFill>
                  <a:srgbClr val="004974"/>
                </a:solidFill>
              </a:rPr>
              <a:t>e</a:t>
            </a:r>
            <a:r>
              <a:rPr lang="en-US" altLang="et-EE" sz="2000" kern="0" dirty="0">
                <a:solidFill>
                  <a:srgbClr val="004974"/>
                </a:solidFill>
              </a:rPr>
              <a:t>s reasoning which is based on </a:t>
            </a:r>
            <a:r>
              <a:rPr lang="en-US" altLang="et-EE" sz="2000" kern="0" dirty="0" smtClean="0">
                <a:solidFill>
                  <a:srgbClr val="004974"/>
                </a:solidFill>
              </a:rPr>
              <a:t>a</a:t>
            </a:r>
            <a:r>
              <a:rPr lang="et-EE" altLang="et-EE" sz="2000" kern="0" dirty="0" smtClean="0">
                <a:solidFill>
                  <a:srgbClr val="004974"/>
                </a:solidFill>
              </a:rPr>
              <a:t>n</a:t>
            </a:r>
            <a:r>
              <a:rPr lang="en-US" altLang="et-EE" sz="2000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000" kern="0" dirty="0" smtClean="0">
                <a:solidFill>
                  <a:srgbClr val="004974"/>
                </a:solidFill>
              </a:rPr>
              <a:t>‘</a:t>
            </a:r>
            <a:r>
              <a:rPr lang="et-EE" altLang="et-EE" sz="2000" kern="0" dirty="0" err="1" smtClean="0">
                <a:solidFill>
                  <a:srgbClr val="004974"/>
                </a:solidFill>
              </a:rPr>
              <a:t>intuitive</a:t>
            </a:r>
            <a:r>
              <a:rPr lang="et-EE" altLang="et-EE" sz="2000" kern="0" dirty="0">
                <a:solidFill>
                  <a:srgbClr val="004974"/>
                </a:solidFill>
              </a:rPr>
              <a:t>’</a:t>
            </a:r>
            <a:r>
              <a:rPr lang="en-US" altLang="et-EE" sz="2000" kern="0" dirty="0">
                <a:solidFill>
                  <a:srgbClr val="004974"/>
                </a:solidFill>
              </a:rPr>
              <a:t> theory.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000" kern="0" dirty="0">
                <a:solidFill>
                  <a:srgbClr val="004974"/>
                </a:solidFill>
              </a:rPr>
              <a:t>When attempting to direct </a:t>
            </a:r>
            <a:r>
              <a:rPr lang="en-US" altLang="et-EE" sz="2000" i="1" kern="0" dirty="0">
                <a:solidFill>
                  <a:srgbClr val="004974"/>
                </a:solidFill>
              </a:rPr>
              <a:t>B</a:t>
            </a:r>
            <a:r>
              <a:rPr lang="en-US" altLang="et-EE" sz="2000" kern="0" dirty="0">
                <a:solidFill>
                  <a:srgbClr val="004974"/>
                </a:solidFill>
              </a:rPr>
              <a:t>’s reasoning to the desirable decision</a:t>
            </a:r>
            <a:r>
              <a:rPr lang="et-EE" altLang="et-EE" sz="2000" kern="0" dirty="0">
                <a:solidFill>
                  <a:srgbClr val="004974"/>
                </a:solidFill>
              </a:rPr>
              <a:t> (</a:t>
            </a:r>
            <a:r>
              <a:rPr lang="et-EE" altLang="et-EE" sz="2000" kern="0" dirty="0" err="1">
                <a:solidFill>
                  <a:srgbClr val="004974"/>
                </a:solidFill>
              </a:rPr>
              <a:t>e.g</a:t>
            </a:r>
            <a:r>
              <a:rPr lang="et-EE" altLang="et-EE" sz="2000" kern="0" dirty="0">
                <a:solidFill>
                  <a:srgbClr val="004974"/>
                </a:solidFill>
              </a:rPr>
              <a:t>. „</a:t>
            </a:r>
            <a:r>
              <a:rPr lang="et-EE" altLang="et-EE" sz="2000" kern="0" dirty="0" err="1">
                <a:solidFill>
                  <a:srgbClr val="004974"/>
                </a:solidFill>
              </a:rPr>
              <a:t>do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i="1" kern="0" dirty="0">
                <a:solidFill>
                  <a:srgbClr val="004974"/>
                </a:solidFill>
              </a:rPr>
              <a:t>D</a:t>
            </a:r>
            <a:r>
              <a:rPr lang="et-EE" altLang="et-EE" sz="2000" kern="0" dirty="0">
                <a:solidFill>
                  <a:srgbClr val="004974"/>
                </a:solidFill>
              </a:rPr>
              <a:t>“)</a:t>
            </a:r>
            <a:r>
              <a:rPr lang="en-US" altLang="et-EE" sz="2000" kern="0" dirty="0">
                <a:solidFill>
                  <a:srgbClr val="004974"/>
                </a:solidFill>
              </a:rPr>
              <a:t>, </a:t>
            </a:r>
            <a:r>
              <a:rPr lang="en-US" altLang="et-EE" sz="2000" i="1" kern="0" dirty="0">
                <a:solidFill>
                  <a:srgbClr val="004974"/>
                </a:solidFill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</a:rPr>
              <a:t> presents several arguments stressing the positive and downgrading the negative aspects of </a:t>
            </a:r>
            <a:r>
              <a:rPr lang="en-US" altLang="et-EE" sz="2000" i="1" kern="0" dirty="0">
                <a:solidFill>
                  <a:srgbClr val="004974"/>
                </a:solidFill>
              </a:rPr>
              <a:t>D</a:t>
            </a:r>
            <a:r>
              <a:rPr lang="en-US" altLang="et-EE" sz="2000" kern="0" dirty="0">
                <a:solidFill>
                  <a:srgbClr val="004974"/>
                </a:solidFill>
              </a:rPr>
              <a:t>. 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000" kern="0" dirty="0">
                <a:solidFill>
                  <a:srgbClr val="004974"/>
                </a:solidFill>
              </a:rPr>
              <a:t>The choice of </a:t>
            </a:r>
            <a:r>
              <a:rPr lang="en-US" altLang="et-EE" sz="2000" i="1" kern="0" dirty="0">
                <a:solidFill>
                  <a:srgbClr val="004974"/>
                </a:solidFill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</a:rPr>
              <a:t>’s argument is based, on one hand, on the (counter) argument presented by the partner</a:t>
            </a:r>
            <a:r>
              <a:rPr lang="et-EE" altLang="et-EE" sz="2000" kern="0" dirty="0">
                <a:solidFill>
                  <a:srgbClr val="004974"/>
                </a:solidFill>
              </a:rPr>
              <a:t>,</a:t>
            </a:r>
            <a:r>
              <a:rPr lang="en-US" altLang="et-EE" sz="2000" kern="0" dirty="0">
                <a:solidFill>
                  <a:srgbClr val="004974"/>
                </a:solidFill>
              </a:rPr>
              <a:t> and on the other hand, on the </a:t>
            </a:r>
            <a:r>
              <a:rPr lang="en-US" altLang="et-EE" sz="2000" i="1" kern="0" dirty="0">
                <a:solidFill>
                  <a:srgbClr val="004974"/>
                </a:solidFill>
              </a:rPr>
              <a:t>partner model</a:t>
            </a:r>
            <a:r>
              <a:rPr lang="et-EE" altLang="et-EE" sz="2000" i="1" kern="0" dirty="0">
                <a:solidFill>
                  <a:srgbClr val="004974"/>
                </a:solidFill>
              </a:rPr>
              <a:t> </a:t>
            </a:r>
            <a:r>
              <a:rPr lang="en-US" altLang="et-EE" sz="20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20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20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2000" kern="0" dirty="0">
                <a:solidFill>
                  <a:srgbClr val="004974"/>
                </a:solidFill>
              </a:rPr>
              <a:t>. 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000" kern="0" dirty="0">
                <a:solidFill>
                  <a:srgbClr val="004974"/>
                </a:solidFill>
              </a:rPr>
              <a:t>When choosing the next argument, </a:t>
            </a:r>
            <a:r>
              <a:rPr lang="en-US" altLang="et-EE" sz="2000" i="1" kern="0" dirty="0">
                <a:solidFill>
                  <a:srgbClr val="004974"/>
                </a:solidFill>
              </a:rPr>
              <a:t>A</a:t>
            </a:r>
            <a:r>
              <a:rPr lang="en-US" altLang="et-EE" sz="2000" kern="0" dirty="0">
                <a:solidFill>
                  <a:srgbClr val="004974"/>
                </a:solidFill>
              </a:rPr>
              <a:t> triggers a </a:t>
            </a:r>
            <a:r>
              <a:rPr lang="en-US" altLang="et-EE" sz="2000" i="1" kern="0" dirty="0">
                <a:solidFill>
                  <a:srgbClr val="004974"/>
                </a:solidFill>
              </a:rPr>
              <a:t>reasoning procedure </a:t>
            </a:r>
            <a:r>
              <a:rPr lang="en-US" altLang="et-EE" sz="2000" kern="0" dirty="0">
                <a:solidFill>
                  <a:srgbClr val="004974"/>
                </a:solidFill>
              </a:rPr>
              <a:t>in his partner model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n-US" altLang="et-EE" sz="20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20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20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2000" kern="0" dirty="0">
                <a:solidFill>
                  <a:srgbClr val="004974"/>
                </a:solidFill>
              </a:rPr>
              <a:t>, in order to be sure that the reasoning will give a positive decision after presenting this argument. 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000" i="1" kern="0" dirty="0">
                <a:solidFill>
                  <a:srgbClr val="004974"/>
                </a:solidFill>
              </a:rPr>
              <a:t>B</a:t>
            </a:r>
            <a:r>
              <a:rPr lang="en-US" altLang="et-EE" sz="2000" kern="0" dirty="0">
                <a:solidFill>
                  <a:srgbClr val="004974"/>
                </a:solidFill>
              </a:rPr>
              <a:t> herself can use </a:t>
            </a:r>
            <a:r>
              <a:rPr lang="en-US" altLang="et-EE" sz="2000" i="1" kern="0" dirty="0">
                <a:solidFill>
                  <a:srgbClr val="004974"/>
                </a:solidFill>
              </a:rPr>
              <a:t>the same or a different </a:t>
            </a:r>
            <a:r>
              <a:rPr lang="en-US" altLang="et-EE" sz="2000" kern="0" dirty="0">
                <a:solidFill>
                  <a:srgbClr val="004974"/>
                </a:solidFill>
              </a:rPr>
              <a:t>reasoning procedure triggering it in her own model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n-US" altLang="et-EE" sz="20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20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20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2000" kern="0" dirty="0">
                <a:solidFill>
                  <a:srgbClr val="004974"/>
                </a:solidFill>
              </a:rPr>
              <a:t>. (In the example, both participants are using the same reasoning procedure </a:t>
            </a:r>
            <a:r>
              <a:rPr lang="et-EE" altLang="et-EE" sz="2000" kern="0" dirty="0" smtClean="0">
                <a:solidFill>
                  <a:srgbClr val="004974"/>
                </a:solidFill>
              </a:rPr>
              <a:t>WISH</a:t>
            </a:r>
            <a:r>
              <a:rPr lang="en-US" altLang="et-EE" sz="2000" kern="0" dirty="0" smtClean="0">
                <a:solidFill>
                  <a:srgbClr val="004974"/>
                </a:solidFill>
              </a:rPr>
              <a:t>.) 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05"/>
    </mc:Choice>
    <mc:Fallback xmlns="">
      <p:transition spd="slow" advTm="9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kern="0" dirty="0" smtClean="0"/>
              <a:t>4. </a:t>
            </a:r>
            <a:r>
              <a:rPr lang="et-EE" altLang="et-EE" kern="0" dirty="0" err="1" smtClean="0"/>
              <a:t>Discussion</a:t>
            </a:r>
            <a:r>
              <a:rPr lang="et-EE" altLang="et-EE" kern="0" dirty="0" smtClean="0"/>
              <a:t> (2)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200" kern="0" dirty="0">
                <a:solidFill>
                  <a:srgbClr val="004974"/>
                </a:solidFill>
              </a:rPr>
              <a:t>After the updates made both by </a:t>
            </a:r>
            <a:r>
              <a:rPr lang="en-US" altLang="et-EE" sz="2200" i="1" kern="0" dirty="0">
                <a:solidFill>
                  <a:srgbClr val="004974"/>
                </a:solidFill>
              </a:rPr>
              <a:t>A</a:t>
            </a:r>
            <a:r>
              <a:rPr lang="en-US" altLang="et-EE" sz="2200" kern="0" dirty="0">
                <a:solidFill>
                  <a:srgbClr val="004974"/>
                </a:solidFill>
              </a:rPr>
              <a:t> and </a:t>
            </a:r>
            <a:r>
              <a:rPr lang="en-US" altLang="et-EE" sz="2200" i="1" kern="0" dirty="0">
                <a:solidFill>
                  <a:srgbClr val="004974"/>
                </a:solidFill>
              </a:rPr>
              <a:t>B</a:t>
            </a:r>
            <a:r>
              <a:rPr lang="en-US" altLang="et-EE" sz="2200" kern="0" dirty="0">
                <a:solidFill>
                  <a:srgbClr val="004974"/>
                </a:solidFill>
              </a:rPr>
              <a:t> in the two models during a dialogue (</a:t>
            </a:r>
            <a:r>
              <a:rPr lang="en-US" altLang="et-EE" sz="2200" i="1" kern="0" dirty="0">
                <a:solidFill>
                  <a:srgbClr val="004974"/>
                </a:solidFill>
              </a:rPr>
              <a:t>A</a:t>
            </a:r>
            <a:r>
              <a:rPr lang="en-US" altLang="et-EE" sz="2200" kern="0" dirty="0">
                <a:solidFill>
                  <a:srgbClr val="004974"/>
                </a:solidFill>
              </a:rPr>
              <a:t>’s model of </a:t>
            </a:r>
            <a:r>
              <a:rPr lang="en-US" altLang="et-EE" sz="2200" i="1" kern="0" dirty="0">
                <a:solidFill>
                  <a:srgbClr val="004974"/>
                </a:solidFill>
              </a:rPr>
              <a:t>B</a:t>
            </a:r>
            <a:r>
              <a:rPr lang="en-US" altLang="et-EE" sz="2200" kern="0" dirty="0">
                <a:solidFill>
                  <a:srgbClr val="004974"/>
                </a:solidFill>
              </a:rPr>
              <a:t> </a:t>
            </a:r>
            <a:r>
              <a:rPr lang="en-US" altLang="et-EE" sz="22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22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22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2200" i="1" kern="0" baseline="-25000" dirty="0">
                <a:solidFill>
                  <a:srgbClr val="004974"/>
                </a:solidFill>
              </a:rPr>
              <a:t> </a:t>
            </a:r>
            <a:r>
              <a:rPr lang="en-US" altLang="et-EE" sz="2200" kern="0" dirty="0">
                <a:solidFill>
                  <a:srgbClr val="004974"/>
                </a:solidFill>
              </a:rPr>
              <a:t>will be updated by </a:t>
            </a:r>
            <a:r>
              <a:rPr lang="en-US" altLang="et-EE" sz="2200" i="1" kern="0" dirty="0">
                <a:solidFill>
                  <a:srgbClr val="004974"/>
                </a:solidFill>
              </a:rPr>
              <a:t>A</a:t>
            </a:r>
            <a:r>
              <a:rPr lang="en-US" altLang="et-EE" sz="2200" kern="0" dirty="0">
                <a:solidFill>
                  <a:srgbClr val="004974"/>
                </a:solidFill>
              </a:rPr>
              <a:t>, and </a:t>
            </a:r>
            <a:r>
              <a:rPr lang="en-US" altLang="et-EE" sz="2200" i="1" kern="0" dirty="0">
                <a:solidFill>
                  <a:srgbClr val="004974"/>
                </a:solidFill>
              </a:rPr>
              <a:t>B</a:t>
            </a:r>
            <a:r>
              <a:rPr lang="en-US" altLang="et-EE" sz="2200" kern="0" dirty="0">
                <a:solidFill>
                  <a:srgbClr val="004974"/>
                </a:solidFill>
              </a:rPr>
              <a:t>’s model of herself </a:t>
            </a:r>
            <a:r>
              <a:rPr lang="en-US" altLang="et-EE" sz="22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22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22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2200" i="1" kern="0" baseline="-25000" dirty="0">
                <a:solidFill>
                  <a:srgbClr val="004974"/>
                </a:solidFill>
              </a:rPr>
              <a:t> </a:t>
            </a:r>
            <a:r>
              <a:rPr lang="en-US" altLang="et-EE" sz="2200" kern="0" dirty="0">
                <a:solidFill>
                  <a:srgbClr val="004974"/>
                </a:solidFill>
              </a:rPr>
              <a:t>will be updated by </a:t>
            </a:r>
            <a:r>
              <a:rPr lang="en-US" altLang="et-EE" sz="2200" i="1" kern="0" dirty="0">
                <a:solidFill>
                  <a:srgbClr val="004974"/>
                </a:solidFill>
              </a:rPr>
              <a:t>B</a:t>
            </a:r>
            <a:r>
              <a:rPr lang="en-US" altLang="et-EE" sz="2200" kern="0" dirty="0">
                <a:solidFill>
                  <a:srgbClr val="004974"/>
                </a:solidFill>
              </a:rPr>
              <a:t>), the models will approach </a:t>
            </a:r>
            <a:r>
              <a:rPr lang="et-EE" altLang="et-EE" sz="2200" kern="0" dirty="0" err="1">
                <a:solidFill>
                  <a:srgbClr val="004974"/>
                </a:solidFill>
              </a:rPr>
              <a:t>one</a:t>
            </a:r>
            <a:r>
              <a:rPr lang="en-US" altLang="et-EE" sz="2200" kern="0" dirty="0">
                <a:solidFill>
                  <a:srgbClr val="004974"/>
                </a:solidFill>
              </a:rPr>
              <a:t> to another but, in general, </a:t>
            </a:r>
            <a:r>
              <a:rPr lang="en-US" altLang="et-EE" sz="2200" i="1" kern="0" dirty="0">
                <a:solidFill>
                  <a:srgbClr val="004974"/>
                </a:solidFill>
              </a:rPr>
              <a:t>do not </a:t>
            </a:r>
            <a:r>
              <a:rPr lang="en-US" altLang="et-EE" sz="2200" i="1" kern="0" dirty="0" err="1">
                <a:solidFill>
                  <a:srgbClr val="004974"/>
                </a:solidFill>
              </a:rPr>
              <a:t>equali</a:t>
            </a:r>
            <a:r>
              <a:rPr lang="et-EE" altLang="et-EE" sz="2200" i="1" kern="0" dirty="0">
                <a:solidFill>
                  <a:srgbClr val="004974"/>
                </a:solidFill>
              </a:rPr>
              <a:t>z</a:t>
            </a:r>
            <a:r>
              <a:rPr lang="en-US" altLang="et-EE" sz="2200" i="1" kern="0" dirty="0">
                <a:solidFill>
                  <a:srgbClr val="004974"/>
                </a:solidFill>
              </a:rPr>
              <a:t>e</a:t>
            </a:r>
            <a:r>
              <a:rPr lang="en-US" altLang="et-EE" sz="2200" kern="0" dirty="0">
                <a:solidFill>
                  <a:srgbClr val="004974"/>
                </a:solidFill>
              </a:rPr>
              <a:t>. Alt</a:t>
            </a:r>
            <a:r>
              <a:rPr lang="et-EE" altLang="et-EE" sz="2200" kern="0" dirty="0">
                <a:solidFill>
                  <a:srgbClr val="004974"/>
                </a:solidFill>
              </a:rPr>
              <a:t>h</a:t>
            </a:r>
            <a:r>
              <a:rPr lang="en-US" altLang="et-EE" sz="2200" kern="0" dirty="0" err="1">
                <a:solidFill>
                  <a:srgbClr val="004974"/>
                </a:solidFill>
              </a:rPr>
              <a:t>ough</a:t>
            </a:r>
            <a:r>
              <a:rPr lang="en-US" altLang="et-EE" sz="2200" kern="0" dirty="0">
                <a:solidFill>
                  <a:srgbClr val="004974"/>
                </a:solidFill>
              </a:rPr>
              <a:t>, the results of reasoning in both models </a:t>
            </a:r>
            <a:r>
              <a:rPr lang="en-US" altLang="et-EE" sz="2200" i="1" kern="0" dirty="0">
                <a:solidFill>
                  <a:srgbClr val="004974"/>
                </a:solidFill>
              </a:rPr>
              <a:t>can be equal</a:t>
            </a:r>
            <a:r>
              <a:rPr lang="en-US" altLang="et-EE" sz="2200" kern="0" dirty="0">
                <a:solidFill>
                  <a:srgbClr val="004974"/>
                </a:solidFill>
              </a:rPr>
              <a:t>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200" kern="0" dirty="0">
                <a:solidFill>
                  <a:srgbClr val="004974"/>
                </a:solidFill>
              </a:rPr>
              <a:t>Therefore, </a:t>
            </a:r>
            <a:r>
              <a:rPr lang="en-US" altLang="et-EE" sz="2200" i="1" kern="0" dirty="0">
                <a:solidFill>
                  <a:srgbClr val="004974"/>
                </a:solidFill>
              </a:rPr>
              <a:t>A</a:t>
            </a:r>
            <a:r>
              <a:rPr lang="en-US" altLang="et-EE" sz="2200" kern="0" dirty="0">
                <a:solidFill>
                  <a:srgbClr val="004974"/>
                </a:solidFill>
              </a:rPr>
              <a:t> can convince </a:t>
            </a:r>
            <a:r>
              <a:rPr lang="en-US" altLang="et-EE" sz="2200" i="1" kern="0" dirty="0">
                <a:solidFill>
                  <a:srgbClr val="004974"/>
                </a:solidFill>
              </a:rPr>
              <a:t>B</a:t>
            </a:r>
            <a:r>
              <a:rPr lang="en-US" altLang="et-EE" sz="2200" kern="0" dirty="0">
                <a:solidFill>
                  <a:srgbClr val="004974"/>
                </a:solidFill>
              </a:rPr>
              <a:t> to do </a:t>
            </a:r>
            <a:r>
              <a:rPr lang="en-US" altLang="et-EE" sz="2200" i="1" kern="0" dirty="0">
                <a:solidFill>
                  <a:srgbClr val="004974"/>
                </a:solidFill>
              </a:rPr>
              <a:t>D</a:t>
            </a:r>
            <a:r>
              <a:rPr lang="en-US" altLang="et-EE" sz="2200" kern="0" dirty="0">
                <a:solidFill>
                  <a:srgbClr val="004974"/>
                </a:solidFill>
              </a:rPr>
              <a:t> </a:t>
            </a:r>
            <a:r>
              <a:rPr lang="et-EE" altLang="et-EE" sz="2200" kern="0" dirty="0">
                <a:solidFill>
                  <a:srgbClr val="004974"/>
                </a:solidFill>
              </a:rPr>
              <a:t>(</a:t>
            </a:r>
            <a:r>
              <a:rPr lang="et-EE" altLang="et-EE" sz="2200" kern="0" dirty="0" err="1">
                <a:solidFill>
                  <a:srgbClr val="004974"/>
                </a:solidFill>
              </a:rPr>
              <a:t>or</a:t>
            </a:r>
            <a:r>
              <a:rPr lang="et-EE" altLang="et-EE" sz="2200" kern="0" dirty="0">
                <a:solidFill>
                  <a:srgbClr val="004974"/>
                </a:solidFill>
              </a:rPr>
              <a:t> </a:t>
            </a:r>
            <a:r>
              <a:rPr lang="et-EE" altLang="et-EE" sz="2200" kern="0" dirty="0" err="1">
                <a:solidFill>
                  <a:srgbClr val="004974"/>
                </a:solidFill>
              </a:rPr>
              <a:t>not</a:t>
            </a:r>
            <a:r>
              <a:rPr lang="et-EE" altLang="et-EE" sz="2200" kern="0" dirty="0">
                <a:solidFill>
                  <a:srgbClr val="004974"/>
                </a:solidFill>
              </a:rPr>
              <a:t>) </a:t>
            </a:r>
            <a:r>
              <a:rPr lang="en-US" altLang="et-EE" sz="2200" kern="0" dirty="0">
                <a:solidFill>
                  <a:srgbClr val="004974"/>
                </a:solidFill>
              </a:rPr>
              <a:t>even if </a:t>
            </a:r>
            <a:r>
              <a:rPr lang="en-US" altLang="et-EE" sz="2200" i="1" kern="0" dirty="0">
                <a:solidFill>
                  <a:srgbClr val="004974"/>
                </a:solidFill>
              </a:rPr>
              <a:t>not having a right </a:t>
            </a:r>
            <a:r>
              <a:rPr lang="et-EE" altLang="et-EE" sz="2200" i="1" kern="0" dirty="0">
                <a:solidFill>
                  <a:srgbClr val="004974"/>
                </a:solidFill>
              </a:rPr>
              <a:t>‘</a:t>
            </a:r>
            <a:r>
              <a:rPr lang="et-EE" altLang="et-EE" sz="2200" i="1" kern="0" dirty="0" err="1">
                <a:solidFill>
                  <a:srgbClr val="004974"/>
                </a:solidFill>
              </a:rPr>
              <a:t>imag</a:t>
            </a:r>
            <a:r>
              <a:rPr lang="en-US" altLang="et-EE" sz="2200" i="1" kern="0" dirty="0">
                <a:solidFill>
                  <a:srgbClr val="004974"/>
                </a:solidFill>
              </a:rPr>
              <a:t>e</a:t>
            </a:r>
            <a:r>
              <a:rPr lang="et-EE" altLang="et-EE" sz="2200" i="1" kern="0" dirty="0">
                <a:solidFill>
                  <a:srgbClr val="004974"/>
                </a:solidFill>
              </a:rPr>
              <a:t>’</a:t>
            </a:r>
            <a:r>
              <a:rPr lang="en-US" altLang="et-EE" sz="2200" i="1" kern="0" dirty="0">
                <a:solidFill>
                  <a:srgbClr val="004974"/>
                </a:solidFill>
              </a:rPr>
              <a:t> </a:t>
            </a:r>
            <a:r>
              <a:rPr lang="en-US" altLang="et-EE" sz="2200" kern="0" dirty="0">
                <a:solidFill>
                  <a:srgbClr val="004974"/>
                </a:solidFill>
              </a:rPr>
              <a:t>of her. </a:t>
            </a:r>
            <a:endParaRPr lang="et-EE" altLang="et-EE" sz="22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200" kern="0" dirty="0">
                <a:solidFill>
                  <a:srgbClr val="004974"/>
                </a:solidFill>
              </a:rPr>
              <a:t>Our dialogue model considers only a limited kind of dialogues but although, it illustrates the situation</a:t>
            </a:r>
            <a:r>
              <a:rPr lang="et-EE" altLang="et-EE" sz="2200" kern="0" dirty="0">
                <a:solidFill>
                  <a:srgbClr val="004974"/>
                </a:solidFill>
              </a:rPr>
              <a:t>s</a:t>
            </a:r>
            <a:r>
              <a:rPr lang="en-US" altLang="et-EE" sz="2200" kern="0" dirty="0">
                <a:solidFill>
                  <a:srgbClr val="004974"/>
                </a:solidFill>
              </a:rPr>
              <a:t> where the dialogue participants are able to change their beliefs and bring them closer one to another by using arguments. </a:t>
            </a:r>
            <a:endParaRPr lang="et-EE" altLang="et-EE" sz="22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200" kern="0" dirty="0">
                <a:solidFill>
                  <a:srgbClr val="004974"/>
                </a:solidFill>
              </a:rPr>
              <a:t>D</a:t>
            </a:r>
            <a:r>
              <a:rPr lang="en-US" altLang="et-EE" sz="2200" kern="0" dirty="0" err="1">
                <a:solidFill>
                  <a:srgbClr val="004974"/>
                </a:solidFill>
              </a:rPr>
              <a:t>ifferent</a:t>
            </a:r>
            <a:r>
              <a:rPr lang="en-US" altLang="et-EE" sz="2200" kern="0" dirty="0">
                <a:solidFill>
                  <a:srgbClr val="004974"/>
                </a:solidFill>
              </a:rPr>
              <a:t> communicative tactics used by </a:t>
            </a:r>
            <a:r>
              <a:rPr lang="en-US" altLang="et-EE" sz="2200" i="1" kern="0" dirty="0">
                <a:solidFill>
                  <a:srgbClr val="004974"/>
                </a:solidFill>
              </a:rPr>
              <a:t>A</a:t>
            </a:r>
            <a:r>
              <a:rPr lang="en-US" altLang="et-EE" sz="2200" kern="0" dirty="0">
                <a:solidFill>
                  <a:srgbClr val="004974"/>
                </a:solidFill>
              </a:rPr>
              <a:t> are aimed to trigger different reasoning procedures in </a:t>
            </a:r>
            <a:r>
              <a:rPr lang="en-US" altLang="et-EE" sz="2200" i="1" kern="0" dirty="0">
                <a:solidFill>
                  <a:srgbClr val="004974"/>
                </a:solidFill>
              </a:rPr>
              <a:t>B</a:t>
            </a:r>
            <a:r>
              <a:rPr lang="en-US" altLang="et-EE" sz="2200" kern="0" dirty="0">
                <a:solidFill>
                  <a:srgbClr val="004974"/>
                </a:solidFill>
              </a:rPr>
              <a:t>’s mind. </a:t>
            </a:r>
            <a:endParaRPr lang="et-EE" altLang="et-EE" sz="22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200" i="1" kern="0" dirty="0">
                <a:solidFill>
                  <a:srgbClr val="004974"/>
                </a:solidFill>
              </a:rPr>
              <a:t>A</a:t>
            </a:r>
            <a:r>
              <a:rPr lang="en-US" altLang="et-EE" sz="2200" kern="0" dirty="0">
                <a:solidFill>
                  <a:srgbClr val="004974"/>
                </a:solidFill>
              </a:rPr>
              <a:t> can fail to trigger the </a:t>
            </a:r>
            <a:r>
              <a:rPr lang="et-EE" altLang="et-EE" sz="2200" kern="0" dirty="0" err="1">
                <a:solidFill>
                  <a:srgbClr val="004974"/>
                </a:solidFill>
              </a:rPr>
              <a:t>desirable</a:t>
            </a:r>
            <a:r>
              <a:rPr lang="en-US" altLang="et-EE" sz="2200" kern="0" dirty="0">
                <a:solidFill>
                  <a:srgbClr val="004974"/>
                </a:solidFill>
              </a:rPr>
              <a:t> </a:t>
            </a:r>
            <a:r>
              <a:rPr lang="et-EE" altLang="et-EE" sz="2200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2200" kern="0" dirty="0">
                <a:solidFill>
                  <a:srgbClr val="004974"/>
                </a:solidFill>
              </a:rPr>
              <a:t> </a:t>
            </a:r>
            <a:r>
              <a:rPr lang="et-EE" altLang="et-EE" sz="2200" kern="0" dirty="0" err="1">
                <a:solidFill>
                  <a:srgbClr val="004974"/>
                </a:solidFill>
              </a:rPr>
              <a:t>procedure</a:t>
            </a:r>
            <a:r>
              <a:rPr lang="et-EE" altLang="et-EE" sz="2200" kern="0" dirty="0">
                <a:solidFill>
                  <a:srgbClr val="004974"/>
                </a:solidFill>
              </a:rPr>
              <a:t> </a:t>
            </a:r>
            <a:r>
              <a:rPr lang="en-US" altLang="et-EE" sz="2200" kern="0" dirty="0">
                <a:solidFill>
                  <a:srgbClr val="004974"/>
                </a:solidFill>
              </a:rPr>
              <a:t>but however, he can achieve his communicative goal when having a sufficient number of </a:t>
            </a:r>
            <a:r>
              <a:rPr lang="et-EE" altLang="et-EE" sz="2200" kern="0" dirty="0" err="1">
                <a:solidFill>
                  <a:srgbClr val="004974"/>
                </a:solidFill>
              </a:rPr>
              <a:t>arguments</a:t>
            </a:r>
            <a:r>
              <a:rPr lang="et-EE" altLang="et-EE" sz="2200" kern="0" dirty="0">
                <a:solidFill>
                  <a:srgbClr val="004974"/>
                </a:solidFill>
              </a:rPr>
              <a:t> </a:t>
            </a:r>
            <a:r>
              <a:rPr lang="en-US" altLang="et-EE" sz="2200" kern="0" dirty="0">
                <a:solidFill>
                  <a:srgbClr val="004974"/>
                </a:solidFill>
              </a:rPr>
              <a:t>for supporting </a:t>
            </a:r>
            <a:r>
              <a:rPr lang="et-EE" altLang="et-EE" sz="2200" kern="0" dirty="0" err="1">
                <a:solidFill>
                  <a:srgbClr val="004974"/>
                </a:solidFill>
              </a:rPr>
              <a:t>the</a:t>
            </a:r>
            <a:r>
              <a:rPr lang="en-US" altLang="et-EE" sz="2200" kern="0" dirty="0">
                <a:solidFill>
                  <a:srgbClr val="004974"/>
                </a:solidFill>
              </a:rPr>
              <a:t> goal.</a:t>
            </a:r>
          </a:p>
          <a:p>
            <a:endParaRPr lang="et-EE" sz="22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7"/>
    </mc:Choice>
    <mc:Fallback xmlns="">
      <p:transition spd="slow" advTm="6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dirty="0" smtClean="0"/>
              <a:t>5. </a:t>
            </a:r>
            <a:r>
              <a:rPr lang="en-US" altLang="et-EE" dirty="0" smtClean="0"/>
              <a:t>Conclusion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kern="0" dirty="0">
                <a:solidFill>
                  <a:srgbClr val="004974"/>
                </a:solidFill>
              </a:rPr>
              <a:t>A</a:t>
            </a:r>
            <a:r>
              <a:rPr lang="en-US" altLang="et-EE" sz="2400" kern="0" dirty="0" err="1">
                <a:solidFill>
                  <a:srgbClr val="004974"/>
                </a:solidFill>
              </a:rPr>
              <a:t>im</a:t>
            </a:r>
            <a:r>
              <a:rPr lang="en-US" altLang="et-EE" sz="2400" kern="0" dirty="0">
                <a:solidFill>
                  <a:srgbClr val="004974"/>
                </a:solidFill>
              </a:rPr>
              <a:t>: to de</a:t>
            </a:r>
            <a:r>
              <a:rPr lang="et-EE" altLang="et-EE" sz="2400" kern="0" dirty="0" err="1">
                <a:solidFill>
                  <a:srgbClr val="004974"/>
                </a:solidFill>
              </a:rPr>
              <a:t>velop</a:t>
            </a:r>
            <a:r>
              <a:rPr lang="en-US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>
                <a:solidFill>
                  <a:srgbClr val="004974"/>
                </a:solidFill>
              </a:rPr>
              <a:t>a DS </a:t>
            </a:r>
            <a:r>
              <a:rPr lang="en-US" altLang="et-EE" sz="2400" kern="0" dirty="0">
                <a:solidFill>
                  <a:srgbClr val="004974"/>
                </a:solidFill>
              </a:rPr>
              <a:t>which carries out negotiation with a user in a natural language</a:t>
            </a:r>
            <a:r>
              <a:rPr lang="et-EE" altLang="et-EE" sz="2400" kern="0" dirty="0">
                <a:solidFill>
                  <a:srgbClr val="004974"/>
                </a:solidFill>
              </a:rPr>
              <a:t> (Estonian)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following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rules</a:t>
            </a:r>
            <a:r>
              <a:rPr lang="et-EE" altLang="et-EE" sz="2400" kern="0" dirty="0">
                <a:solidFill>
                  <a:srgbClr val="004974"/>
                </a:solidFill>
              </a:rPr>
              <a:t> of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human-human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communication</a:t>
            </a:r>
            <a:r>
              <a:rPr lang="en-US" altLang="et-EE" sz="2400" kern="0" dirty="0">
                <a:solidFill>
                  <a:srgbClr val="004974"/>
                </a:solidFill>
              </a:rPr>
              <a:t>.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400" kern="0" dirty="0">
                <a:solidFill>
                  <a:srgbClr val="004974"/>
                </a:solidFill>
              </a:rPr>
              <a:t>Because of this, we model the reasoning processes </a:t>
            </a:r>
            <a:r>
              <a:rPr lang="et-EE" altLang="et-EE" sz="2400" kern="0" dirty="0">
                <a:solidFill>
                  <a:srgbClr val="004974"/>
                </a:solidFill>
              </a:rPr>
              <a:t>and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communicative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strategies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used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by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people</a:t>
            </a:r>
            <a:r>
              <a:rPr lang="en-US" altLang="et-EE" sz="2400" kern="0" dirty="0">
                <a:solidFill>
                  <a:srgbClr val="004974"/>
                </a:solidFill>
              </a:rPr>
              <a:t> when working out a decision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n-US" altLang="et-EE" sz="2400" kern="0" dirty="0">
                <a:solidFill>
                  <a:srgbClr val="004974"/>
                </a:solidFill>
              </a:rPr>
              <a:t>whether to do an action or not.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kern="0" dirty="0" err="1">
                <a:solidFill>
                  <a:srgbClr val="004974"/>
                </a:solidFill>
              </a:rPr>
              <a:t>We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analyse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human-human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negotiations</a:t>
            </a:r>
            <a:r>
              <a:rPr lang="et-EE" altLang="et-EE" sz="2400" kern="0" dirty="0">
                <a:solidFill>
                  <a:srgbClr val="004974"/>
                </a:solidFill>
              </a:rPr>
              <a:t> in order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to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justify</a:t>
            </a:r>
            <a:r>
              <a:rPr lang="et-EE" altLang="et-EE" sz="2400" kern="0" dirty="0">
                <a:solidFill>
                  <a:srgbClr val="004974"/>
                </a:solidFill>
              </a:rPr>
              <a:t> and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refine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dialogue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model</a:t>
            </a:r>
            <a:r>
              <a:rPr lang="en-US" altLang="et-EE" sz="2400" kern="0" dirty="0">
                <a:solidFill>
                  <a:srgbClr val="004974"/>
                </a:solidFill>
              </a:rPr>
              <a:t>. 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kern="0" dirty="0" err="1">
                <a:solidFill>
                  <a:srgbClr val="004974"/>
                </a:solidFill>
              </a:rPr>
              <a:t>An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experimental</a:t>
            </a:r>
            <a:r>
              <a:rPr lang="et-EE" altLang="et-EE" sz="2400" kern="0" dirty="0">
                <a:solidFill>
                  <a:srgbClr val="004974"/>
                </a:solidFill>
              </a:rPr>
              <a:t> DS </a:t>
            </a:r>
            <a:r>
              <a:rPr lang="en-US" altLang="et-EE" sz="2400" kern="0" dirty="0">
                <a:solidFill>
                  <a:srgbClr val="004974"/>
                </a:solidFill>
              </a:rPr>
              <a:t>is implemented. 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400" kern="0" dirty="0">
                <a:solidFill>
                  <a:srgbClr val="004974"/>
                </a:solidFill>
              </a:rPr>
              <a:t>We believe that such software is useful when training the skills of finding arguments and counterarguments for</a:t>
            </a:r>
            <a:r>
              <a:rPr lang="et-EE" altLang="et-EE" sz="2400" kern="0" dirty="0">
                <a:solidFill>
                  <a:srgbClr val="004974"/>
                </a:solidFill>
              </a:rPr>
              <a:t>/</a:t>
            </a:r>
            <a:r>
              <a:rPr lang="en-US" altLang="et-EE" sz="2400" kern="0" dirty="0">
                <a:solidFill>
                  <a:srgbClr val="004974"/>
                </a:solidFill>
              </a:rPr>
              <a:t>against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do</a:t>
            </a:r>
            <a:r>
              <a:rPr lang="en-US" altLang="et-EE" sz="2400" kern="0" dirty="0" err="1">
                <a:solidFill>
                  <a:srgbClr val="004974"/>
                </a:solidFill>
              </a:rPr>
              <a:t>ing</a:t>
            </a:r>
            <a:r>
              <a:rPr lang="en-US" altLang="et-EE" sz="2400" kern="0" dirty="0">
                <a:solidFill>
                  <a:srgbClr val="004974"/>
                </a:solidFill>
              </a:rPr>
              <a:t> an action.</a:t>
            </a:r>
            <a:endParaRPr lang="et-EE" altLang="et-EE" sz="24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t-EE" sz="2400" kern="0" dirty="0">
                <a:solidFill>
                  <a:srgbClr val="004974"/>
                </a:solidFill>
              </a:rPr>
              <a:t>Our </a:t>
            </a:r>
            <a:r>
              <a:rPr lang="en-US" altLang="et-EE" sz="2400" kern="0" dirty="0" err="1">
                <a:solidFill>
                  <a:srgbClr val="004974"/>
                </a:solidFill>
              </a:rPr>
              <a:t>fu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tu</a:t>
            </a:r>
            <a:r>
              <a:rPr lang="en-US" altLang="et-EE" sz="2400" kern="0" dirty="0">
                <a:solidFill>
                  <a:srgbClr val="004974"/>
                </a:solidFill>
              </a:rPr>
              <a:t>r</a:t>
            </a:r>
            <a:r>
              <a:rPr lang="et-EE" altLang="et-EE" sz="2400" kern="0" dirty="0">
                <a:solidFill>
                  <a:srgbClr val="004974"/>
                </a:solidFill>
              </a:rPr>
              <a:t>e</a:t>
            </a:r>
            <a:r>
              <a:rPr lang="en-US" altLang="et-EE" sz="2400" kern="0" dirty="0">
                <a:solidFill>
                  <a:srgbClr val="004974"/>
                </a:solidFill>
              </a:rPr>
              <a:t> work</a:t>
            </a:r>
            <a:r>
              <a:rPr lang="et-EE" altLang="et-EE" sz="2400" kern="0" dirty="0">
                <a:solidFill>
                  <a:srgbClr val="004974"/>
                </a:solidFill>
              </a:rPr>
              <a:t> –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development</a:t>
            </a:r>
            <a:r>
              <a:rPr lang="et-EE" altLang="et-EE" sz="2400" kern="0" dirty="0">
                <a:solidFill>
                  <a:srgbClr val="004974"/>
                </a:solidFill>
              </a:rPr>
              <a:t> of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implementation</a:t>
            </a:r>
            <a:r>
              <a:rPr lang="et-EE" altLang="et-EE" sz="2400" kern="0" dirty="0">
                <a:solidFill>
                  <a:srgbClr val="004974"/>
                </a:solidFill>
              </a:rPr>
              <a:t>: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t-EE" altLang="et-EE" b="1" kern="0" dirty="0">
                <a:solidFill>
                  <a:srgbClr val="004974"/>
                </a:solidFill>
              </a:rPr>
              <a:t>NLP</a:t>
            </a:r>
            <a:r>
              <a:rPr lang="et-EE" altLang="et-EE" kern="0" dirty="0">
                <a:solidFill>
                  <a:srgbClr val="004974"/>
                </a:solidFill>
              </a:rPr>
              <a:t>, </a:t>
            </a:r>
            <a:r>
              <a:rPr lang="et-EE" altLang="et-EE" kern="0" dirty="0" err="1">
                <a:solidFill>
                  <a:srgbClr val="004974"/>
                </a:solidFill>
              </a:rPr>
              <a:t>speech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synthesis</a:t>
            </a:r>
            <a:r>
              <a:rPr lang="et-EE" altLang="et-EE" kern="0" dirty="0">
                <a:solidFill>
                  <a:srgbClr val="004974"/>
                </a:solidFill>
              </a:rPr>
              <a:t> (and </a:t>
            </a:r>
            <a:r>
              <a:rPr lang="et-EE" altLang="et-EE" kern="0" dirty="0" err="1">
                <a:solidFill>
                  <a:srgbClr val="004974"/>
                </a:solidFill>
              </a:rPr>
              <a:t>recognition</a:t>
            </a:r>
            <a:r>
              <a:rPr lang="et-EE" altLang="et-EE" kern="0" dirty="0">
                <a:solidFill>
                  <a:srgbClr val="004974"/>
                </a:solidFill>
              </a:rPr>
              <a:t>?), </a:t>
            </a:r>
            <a:r>
              <a:rPr lang="et-EE" altLang="et-EE" kern="0" dirty="0" err="1">
                <a:solidFill>
                  <a:srgbClr val="004974"/>
                </a:solidFill>
              </a:rPr>
              <a:t>different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weigths</a:t>
            </a:r>
            <a:r>
              <a:rPr lang="et-EE" altLang="et-EE" kern="0" dirty="0">
                <a:solidFill>
                  <a:srgbClr val="004974"/>
                </a:solidFill>
              </a:rPr>
              <a:t> of </a:t>
            </a:r>
            <a:r>
              <a:rPr lang="et-EE" altLang="et-EE" kern="0" dirty="0" err="1">
                <a:solidFill>
                  <a:srgbClr val="004974"/>
                </a:solidFill>
              </a:rPr>
              <a:t>arguments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for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increasing</a:t>
            </a:r>
            <a:r>
              <a:rPr lang="et-EE" altLang="et-EE" kern="0" dirty="0">
                <a:solidFill>
                  <a:srgbClr val="004974"/>
                </a:solidFill>
              </a:rPr>
              <a:t>/</a:t>
            </a:r>
            <a:r>
              <a:rPr lang="et-EE" altLang="et-EE" kern="0" dirty="0" err="1">
                <a:solidFill>
                  <a:srgbClr val="004974"/>
                </a:solidFill>
              </a:rPr>
              <a:t>decreasing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the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values</a:t>
            </a:r>
            <a:r>
              <a:rPr lang="et-EE" altLang="et-EE" kern="0" dirty="0">
                <a:solidFill>
                  <a:srgbClr val="004974"/>
                </a:solidFill>
              </a:rPr>
              <a:t> of </a:t>
            </a:r>
            <a:r>
              <a:rPr lang="et-EE" altLang="et-EE" kern="0" dirty="0" err="1">
                <a:solidFill>
                  <a:srgbClr val="004974"/>
                </a:solidFill>
              </a:rPr>
              <a:t>attitudes</a:t>
            </a:r>
            <a:r>
              <a:rPr lang="et-EE" altLang="et-EE" kern="0" dirty="0">
                <a:solidFill>
                  <a:srgbClr val="004974"/>
                </a:solidFill>
              </a:rPr>
              <a:t> in </a:t>
            </a:r>
            <a:r>
              <a:rPr lang="et-EE" altLang="et-EE" kern="0" dirty="0" err="1">
                <a:solidFill>
                  <a:srgbClr val="004974"/>
                </a:solidFill>
              </a:rPr>
              <a:t>relation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to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action</a:t>
            </a:r>
            <a:r>
              <a:rPr lang="et-EE" altLang="et-EE" kern="0" dirty="0">
                <a:solidFill>
                  <a:srgbClr val="004974"/>
                </a:solidFill>
              </a:rPr>
              <a:t> (</a:t>
            </a:r>
            <a:r>
              <a:rPr lang="et-EE" altLang="et-EE" kern="0" dirty="0" err="1">
                <a:solidFill>
                  <a:srgbClr val="004974"/>
                </a:solidFill>
              </a:rPr>
              <a:t>not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only</a:t>
            </a:r>
            <a:r>
              <a:rPr lang="et-EE" altLang="et-EE" kern="0" dirty="0">
                <a:solidFill>
                  <a:srgbClr val="004974"/>
                </a:solidFill>
              </a:rPr>
              <a:t> 1), </a:t>
            </a:r>
            <a:r>
              <a:rPr lang="et-EE" altLang="et-EE" kern="0" dirty="0" err="1">
                <a:solidFill>
                  <a:srgbClr val="004974"/>
                </a:solidFill>
              </a:rPr>
              <a:t>etc</a:t>
            </a:r>
            <a:r>
              <a:rPr lang="et-EE" altLang="et-EE" kern="0" dirty="0">
                <a:solidFill>
                  <a:srgbClr val="004974"/>
                </a:solidFill>
              </a:rPr>
              <a:t>.</a:t>
            </a: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5"/>
    </mc:Choice>
    <mc:Fallback xmlns="">
      <p:transition spd="slow" advTm="9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32C066-EC07-400A-AC1A-310678E5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dirty="0" err="1"/>
              <a:t>Outline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B8F5B5-61CA-4A2B-8B35-F4E5F0CB3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09600" lvl="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t-EE" altLang="et-EE" kern="0" dirty="0" err="1" smtClean="0">
                <a:solidFill>
                  <a:srgbClr val="004974"/>
                </a:solidFill>
              </a:rPr>
              <a:t>Motivation</a:t>
            </a:r>
            <a:endParaRPr lang="et-EE" altLang="et-EE" kern="0" dirty="0">
              <a:solidFill>
                <a:srgbClr val="004974"/>
              </a:solidFill>
            </a:endParaRPr>
          </a:p>
          <a:p>
            <a:pPr marL="609600" lvl="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GB" dirty="0" smtClean="0"/>
              <a:t>Analysis of human-human negotiations</a:t>
            </a:r>
            <a:endParaRPr lang="et-EE" dirty="0" smtClean="0"/>
          </a:p>
          <a:p>
            <a:pPr marL="609600" lvl="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GB" dirty="0" smtClean="0"/>
              <a:t>Model </a:t>
            </a:r>
            <a:r>
              <a:rPr lang="et-EE" dirty="0" smtClean="0"/>
              <a:t>of </a:t>
            </a:r>
            <a:r>
              <a:rPr lang="en-GB" dirty="0" smtClean="0"/>
              <a:t>conversational agent</a:t>
            </a:r>
            <a:endParaRPr lang="et-EE" dirty="0" smtClean="0"/>
          </a:p>
          <a:p>
            <a:pPr marL="1066800" lvl="1" indent="-609600" eaLnBrk="1" hangingPunct="1">
              <a:lnSpc>
                <a:spcPct val="100000"/>
              </a:lnSpc>
              <a:spcBef>
                <a:spcPct val="20000"/>
              </a:spcBef>
              <a:buFont typeface="+mj-lt"/>
              <a:buAutoNum type="alphaUcPeriod"/>
            </a:pPr>
            <a:r>
              <a:rPr lang="en-GB" dirty="0" smtClean="0"/>
              <a:t>Reasoning model </a:t>
            </a:r>
            <a:endParaRPr lang="et-EE" dirty="0" smtClean="0"/>
          </a:p>
          <a:p>
            <a:pPr marL="1524000" lvl="2" indent="-609600" eaLnBrk="1" hangingPunct="1">
              <a:lnSpc>
                <a:spcPct val="100000"/>
              </a:lnSpc>
              <a:spcBef>
                <a:spcPct val="20000"/>
              </a:spcBef>
              <a:buFont typeface="+mj-lt"/>
              <a:buAutoNum type="arabicParenR"/>
            </a:pPr>
            <a:r>
              <a:rPr lang="en-GB" dirty="0" smtClean="0"/>
              <a:t>Model </a:t>
            </a:r>
            <a:r>
              <a:rPr lang="en-GB" dirty="0"/>
              <a:t>of motivational </a:t>
            </a:r>
            <a:r>
              <a:rPr lang="en-GB" dirty="0" smtClean="0"/>
              <a:t>sphere</a:t>
            </a:r>
            <a:endParaRPr lang="et-EE" dirty="0" smtClean="0"/>
          </a:p>
          <a:p>
            <a:pPr marL="1524000" lvl="2" indent="-609600" eaLnBrk="1" hangingPunct="1">
              <a:lnSpc>
                <a:spcPct val="100000"/>
              </a:lnSpc>
              <a:spcBef>
                <a:spcPct val="20000"/>
              </a:spcBef>
              <a:buFont typeface="+mj-lt"/>
              <a:buAutoNum type="arabicParenR"/>
            </a:pPr>
            <a:r>
              <a:rPr lang="en-GB" dirty="0" smtClean="0"/>
              <a:t>Reasoning procedures</a:t>
            </a:r>
            <a:endParaRPr lang="et-EE" dirty="0" smtClean="0"/>
          </a:p>
          <a:p>
            <a:pPr marL="1066800" lvl="1" indent="-609600" eaLnBrk="1" hangingPunct="1">
              <a:lnSpc>
                <a:spcPct val="100000"/>
              </a:lnSpc>
              <a:spcBef>
                <a:spcPct val="20000"/>
              </a:spcBef>
              <a:buFont typeface="+mj-lt"/>
              <a:buAutoNum type="alphaUcPeriod"/>
            </a:pPr>
            <a:r>
              <a:rPr lang="et-EE" dirty="0" err="1" smtClean="0"/>
              <a:t>Communicative</a:t>
            </a:r>
            <a:r>
              <a:rPr lang="et-EE" dirty="0" smtClean="0"/>
              <a:t> </a:t>
            </a:r>
            <a:r>
              <a:rPr lang="et-EE" dirty="0" err="1" smtClean="0"/>
              <a:t>strategies</a:t>
            </a:r>
            <a:r>
              <a:rPr lang="et-EE" dirty="0" smtClean="0"/>
              <a:t> and </a:t>
            </a:r>
            <a:r>
              <a:rPr lang="et-EE" dirty="0" err="1" smtClean="0"/>
              <a:t>tactics</a:t>
            </a:r>
            <a:endParaRPr lang="et-EE" dirty="0" smtClean="0"/>
          </a:p>
          <a:p>
            <a:pPr marL="1066800" lvl="1" indent="-609600" eaLnBrk="1" hangingPunct="1">
              <a:lnSpc>
                <a:spcPct val="100000"/>
              </a:lnSpc>
              <a:spcBef>
                <a:spcPct val="20000"/>
              </a:spcBef>
              <a:buFont typeface="+mj-lt"/>
              <a:buAutoNum type="alphaUcPeriod"/>
            </a:pPr>
            <a:r>
              <a:rPr lang="en-GB" dirty="0" err="1" smtClean="0"/>
              <a:t>Implementatio</a:t>
            </a:r>
            <a:r>
              <a:rPr lang="et-EE" dirty="0" smtClean="0"/>
              <a:t>n</a:t>
            </a:r>
          </a:p>
          <a:p>
            <a:pPr marL="609600" lvl="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t-EE" altLang="et-EE" kern="0" dirty="0" err="1" smtClean="0">
                <a:solidFill>
                  <a:srgbClr val="004974"/>
                </a:solidFill>
              </a:rPr>
              <a:t>Discussion</a:t>
            </a:r>
            <a:r>
              <a:rPr lang="et-EE" altLang="et-EE" kern="0" dirty="0">
                <a:solidFill>
                  <a:srgbClr val="004974"/>
                </a:solidFill>
              </a:rPr>
              <a:t>: </a:t>
            </a:r>
            <a:r>
              <a:rPr lang="et-EE" altLang="et-EE" kern="0" dirty="0" err="1" smtClean="0">
                <a:solidFill>
                  <a:srgbClr val="004974"/>
                </a:solidFill>
              </a:rPr>
              <a:t>modelling</a:t>
            </a:r>
            <a:r>
              <a:rPr lang="et-EE" altLang="et-EE" kern="0" dirty="0" smtClean="0">
                <a:solidFill>
                  <a:srgbClr val="004974"/>
                </a:solidFill>
              </a:rPr>
              <a:t> </a:t>
            </a:r>
            <a:r>
              <a:rPr lang="et-EE" altLang="et-EE" kern="0" dirty="0" err="1" smtClean="0">
                <a:solidFill>
                  <a:srgbClr val="004974"/>
                </a:solidFill>
              </a:rPr>
              <a:t>reasoning</a:t>
            </a:r>
            <a:r>
              <a:rPr lang="et-EE" altLang="et-EE" kern="0" dirty="0" smtClean="0">
                <a:solidFill>
                  <a:srgbClr val="004974"/>
                </a:solidFill>
              </a:rPr>
              <a:t> in </a:t>
            </a:r>
            <a:r>
              <a:rPr lang="et-EE" altLang="et-EE" kern="0" dirty="0" err="1" smtClean="0">
                <a:solidFill>
                  <a:srgbClr val="004974"/>
                </a:solidFill>
              </a:rPr>
              <a:t>argumentation</a:t>
            </a:r>
            <a:endParaRPr lang="et-EE" altLang="et-EE" kern="0" dirty="0">
              <a:solidFill>
                <a:srgbClr val="004974"/>
              </a:solidFill>
            </a:endParaRPr>
          </a:p>
          <a:p>
            <a:pPr marL="609600" lvl="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t-EE" kern="0" dirty="0">
                <a:solidFill>
                  <a:srgbClr val="004974"/>
                </a:solidFill>
              </a:rPr>
              <a:t>Conclusion</a:t>
            </a:r>
            <a:endParaRPr lang="et-EE" altLang="et-EE" kern="0" dirty="0">
              <a:solidFill>
                <a:srgbClr val="004974"/>
              </a:solidFill>
            </a:endParaRPr>
          </a:p>
          <a:p>
            <a:pPr marL="1066800" lvl="1" indent="-609600" eaLnBrk="1" hangingPunct="1">
              <a:lnSpc>
                <a:spcPct val="100000"/>
              </a:lnSpc>
              <a:spcBef>
                <a:spcPct val="20000"/>
              </a:spcBef>
              <a:buFont typeface="+mj-lt"/>
              <a:buAutoNum type="alphaUcPeriod"/>
            </a:pPr>
            <a:endParaRPr lang="et-EE" dirty="0" smtClean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6703F-3463-4EC7-855E-5D8B596FF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Hel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2"/>
    </mc:Choice>
    <mc:Fallback xmlns="">
      <p:transition spd="slow" advTm="21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dirty="0" smtClean="0"/>
              <a:t>1. </a:t>
            </a:r>
            <a:r>
              <a:rPr lang="et-EE" altLang="et-EE" dirty="0" err="1" smtClean="0"/>
              <a:t>Motivation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i="1" kern="0" dirty="0">
                <a:solidFill>
                  <a:srgbClr val="004974"/>
                </a:solidFill>
              </a:rPr>
              <a:t>Negotiation</a:t>
            </a:r>
            <a:r>
              <a:rPr lang="en-US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>
                <a:solidFill>
                  <a:srgbClr val="004974"/>
                </a:solidFill>
              </a:rPr>
              <a:t>– </a:t>
            </a:r>
            <a:r>
              <a:rPr lang="en-US" altLang="et-EE" kern="0" dirty="0">
                <a:solidFill>
                  <a:srgbClr val="004974"/>
                </a:solidFill>
              </a:rPr>
              <a:t>a discussion between two or more participants who are trying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n-US" altLang="et-EE" kern="0" dirty="0">
                <a:solidFill>
                  <a:srgbClr val="004974"/>
                </a:solidFill>
              </a:rPr>
              <a:t>to work out a solution to their </a:t>
            </a:r>
            <a:r>
              <a:rPr lang="en-US" altLang="et-EE" kern="0" dirty="0" smtClean="0">
                <a:solidFill>
                  <a:srgbClr val="004974"/>
                </a:solidFill>
              </a:rPr>
              <a:t>problem</a:t>
            </a:r>
            <a:r>
              <a:rPr lang="et-EE" altLang="et-EE" kern="0" dirty="0" smtClean="0">
                <a:solidFill>
                  <a:srgbClr val="004974"/>
                </a:solidFill>
              </a:rPr>
              <a:t> </a:t>
            </a:r>
            <a:r>
              <a:rPr lang="et-EE" altLang="et-EE" kern="0" dirty="0">
                <a:solidFill>
                  <a:srgbClr val="004974"/>
                </a:solidFill>
              </a:rPr>
              <a:t>(</a:t>
            </a:r>
            <a:r>
              <a:rPr lang="et-EE" altLang="et-EE" kern="0" dirty="0" err="1">
                <a:solidFill>
                  <a:srgbClr val="004974"/>
                </a:solidFill>
              </a:rPr>
              <a:t>Lewicki</a:t>
            </a:r>
            <a:r>
              <a:rPr lang="et-EE" altLang="et-EE" kern="0" dirty="0">
                <a:solidFill>
                  <a:srgbClr val="004974"/>
                </a:solidFill>
              </a:rPr>
              <a:t> et </a:t>
            </a:r>
            <a:r>
              <a:rPr lang="et-EE" altLang="et-EE" kern="0" dirty="0" err="1">
                <a:solidFill>
                  <a:srgbClr val="004974"/>
                </a:solidFill>
              </a:rPr>
              <a:t>al</a:t>
            </a:r>
            <a:r>
              <a:rPr lang="et-EE" altLang="et-EE" kern="0" dirty="0">
                <a:solidFill>
                  <a:srgbClr val="004974"/>
                </a:solidFill>
              </a:rPr>
              <a:t>., 1999</a:t>
            </a:r>
            <a:r>
              <a:rPr lang="et-EE" altLang="et-EE" kern="0" dirty="0" smtClean="0">
                <a:solidFill>
                  <a:srgbClr val="004974"/>
                </a:solidFill>
              </a:rPr>
              <a:t>).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kern="0" dirty="0">
                <a:solidFill>
                  <a:srgbClr val="004974"/>
                </a:solidFill>
              </a:rPr>
              <a:t>Participants make offers that they find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n-US" altLang="et-EE" kern="0" dirty="0">
                <a:solidFill>
                  <a:srgbClr val="004974"/>
                </a:solidFill>
              </a:rPr>
              <a:t>acceptable and respond to offers made to them. </a:t>
            </a:r>
            <a:endParaRPr lang="et-EE" altLang="et-EE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altLang="et-EE" kern="0" dirty="0">
                <a:solidFill>
                  <a:srgbClr val="004974"/>
                </a:solidFill>
              </a:rPr>
              <a:t>In argumentation-based negotiation, offers can be supported by arguments.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t-EE" dirty="0" smtClean="0"/>
              <a:t>Our </a:t>
            </a:r>
            <a:r>
              <a:rPr lang="en-US" altLang="et-EE" dirty="0"/>
              <a:t>aim: to de</a:t>
            </a:r>
            <a:r>
              <a:rPr lang="et-EE" altLang="et-EE" dirty="0" err="1"/>
              <a:t>velop</a:t>
            </a:r>
            <a:r>
              <a:rPr lang="en-US" altLang="et-EE" dirty="0"/>
              <a:t> a </a:t>
            </a:r>
            <a:r>
              <a:rPr lang="en-US" altLang="et-EE" i="1" dirty="0"/>
              <a:t>dialogue system</a:t>
            </a:r>
            <a:r>
              <a:rPr lang="en-US" altLang="et-EE" dirty="0"/>
              <a:t> </a:t>
            </a:r>
            <a:r>
              <a:rPr lang="et-EE" altLang="et-EE" dirty="0"/>
              <a:t>(DS) </a:t>
            </a:r>
            <a:r>
              <a:rPr lang="en-US" altLang="et-EE" dirty="0"/>
              <a:t>which carries out negotiation with a user in a natural language</a:t>
            </a:r>
            <a:r>
              <a:rPr lang="et-EE" altLang="et-EE" dirty="0"/>
              <a:t> (Estonian) </a:t>
            </a:r>
            <a:r>
              <a:rPr lang="et-EE" altLang="et-EE" dirty="0" err="1"/>
              <a:t>following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rules</a:t>
            </a:r>
            <a:r>
              <a:rPr lang="et-EE" altLang="et-EE" dirty="0"/>
              <a:t> of </a:t>
            </a:r>
            <a:r>
              <a:rPr lang="et-EE" altLang="et-EE" dirty="0" err="1"/>
              <a:t>human-human</a:t>
            </a:r>
            <a:r>
              <a:rPr lang="et-EE" altLang="et-EE" dirty="0"/>
              <a:t> </a:t>
            </a:r>
            <a:r>
              <a:rPr lang="et-EE" altLang="et-EE" dirty="0" err="1"/>
              <a:t>communication</a:t>
            </a:r>
            <a:r>
              <a:rPr lang="en-US" altLang="et-EE" dirty="0" smtClean="0"/>
              <a:t>.</a:t>
            </a:r>
            <a:endParaRPr lang="et-EE" altLang="et-EE" dirty="0" smtClean="0"/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kern="0" dirty="0" err="1">
                <a:solidFill>
                  <a:srgbClr val="004974"/>
                </a:solidFill>
              </a:rPr>
              <a:t>For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that</a:t>
            </a:r>
            <a:r>
              <a:rPr lang="et-EE" altLang="et-EE" kern="0" dirty="0">
                <a:solidFill>
                  <a:srgbClr val="004974"/>
                </a:solidFill>
              </a:rPr>
              <a:t>, w</a:t>
            </a:r>
            <a:r>
              <a:rPr lang="en-US" altLang="et-EE" kern="0" dirty="0">
                <a:solidFill>
                  <a:srgbClr val="004974"/>
                </a:solidFill>
              </a:rPr>
              <a:t>e are studying human-human dialogues</a:t>
            </a:r>
            <a:r>
              <a:rPr lang="et-EE" altLang="et-EE" kern="0" dirty="0">
                <a:solidFill>
                  <a:srgbClr val="004974"/>
                </a:solidFill>
              </a:rPr>
              <a:t> in order </a:t>
            </a:r>
            <a:r>
              <a:rPr lang="en-US" altLang="et-EE" kern="0" dirty="0">
                <a:solidFill>
                  <a:srgbClr val="004974"/>
                </a:solidFill>
              </a:rPr>
              <a:t>to find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n-US" altLang="et-EE" kern="0" dirty="0">
                <a:solidFill>
                  <a:srgbClr val="004974"/>
                </a:solidFill>
              </a:rPr>
              <a:t>out </a:t>
            </a:r>
            <a:r>
              <a:rPr lang="en-US" altLang="et-EE" i="1" kern="0" dirty="0">
                <a:solidFill>
                  <a:srgbClr val="004974"/>
                </a:solidFill>
              </a:rPr>
              <a:t>the typical structure of negotiations</a:t>
            </a:r>
            <a:r>
              <a:rPr lang="et-EE" altLang="et-EE" kern="0" dirty="0">
                <a:solidFill>
                  <a:srgbClr val="004974"/>
                </a:solidFill>
              </a:rPr>
              <a:t>.</a:t>
            </a:r>
            <a:endParaRPr lang="en-US" altLang="et-EE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t-EE" altLang="et-EE" kern="0" dirty="0">
              <a:solidFill>
                <a:srgbClr val="004974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t-EE" altLang="et-EE" dirty="0"/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</a:pPr>
            <a:endParaRPr lang="en-US" altLang="et-EE" kern="0" dirty="0" smtClean="0">
              <a:solidFill>
                <a:srgbClr val="004974"/>
              </a:solidFill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Hel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5"/>
    </mc:Choice>
    <mc:Fallback xmlns="">
      <p:transition spd="slow" advTm="3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t-EE" dirty="0"/>
              <a:t>2. </a:t>
            </a:r>
            <a:r>
              <a:rPr lang="en-GB" dirty="0"/>
              <a:t>Analysis of human-human </a:t>
            </a:r>
            <a:r>
              <a:rPr lang="en-GB" dirty="0" smtClean="0"/>
              <a:t>negotiations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>
          <a:xfrm>
            <a:off x="304800" y="1295400"/>
            <a:ext cx="10972800" cy="5943600"/>
          </a:xfrm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GB" altLang="et-EE" dirty="0"/>
              <a:t>Empirical </a:t>
            </a:r>
            <a:r>
              <a:rPr lang="en-GB" altLang="et-EE" dirty="0" smtClean="0"/>
              <a:t>material</a:t>
            </a:r>
            <a:r>
              <a:rPr lang="et-EE" altLang="et-EE" kern="0" dirty="0" smtClean="0">
                <a:solidFill>
                  <a:srgbClr val="004974"/>
                </a:solidFill>
              </a:rPr>
              <a:t> – </a:t>
            </a:r>
            <a:r>
              <a:rPr lang="et-EE" altLang="et-EE" kern="0" dirty="0" err="1" smtClean="0">
                <a:solidFill>
                  <a:srgbClr val="004974"/>
                </a:solidFill>
              </a:rPr>
              <a:t>subcorpus</a:t>
            </a:r>
            <a:r>
              <a:rPr lang="et-EE" altLang="et-EE" kern="0" dirty="0" smtClean="0">
                <a:solidFill>
                  <a:srgbClr val="004974"/>
                </a:solidFill>
              </a:rPr>
              <a:t> </a:t>
            </a:r>
            <a:r>
              <a:rPr lang="et-EE" altLang="et-EE" kern="0" dirty="0">
                <a:solidFill>
                  <a:srgbClr val="004974"/>
                </a:solidFill>
              </a:rPr>
              <a:t>of </a:t>
            </a:r>
            <a:r>
              <a:rPr lang="et-EE" altLang="et-EE" kern="0" dirty="0" err="1">
                <a:solidFill>
                  <a:srgbClr val="004974"/>
                </a:solidFill>
              </a:rPr>
              <a:t>the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n-GB" altLang="et-EE" i="1" kern="0" dirty="0">
                <a:solidFill>
                  <a:srgbClr val="004974"/>
                </a:solidFill>
              </a:rPr>
              <a:t>Estonian Dialogue Corpus</a:t>
            </a:r>
            <a:r>
              <a:rPr lang="et-EE" altLang="et-EE" i="1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>
                <a:solidFill>
                  <a:srgbClr val="FF0000"/>
                </a:solidFill>
                <a:hlinkClick r:id="rId4"/>
              </a:rPr>
              <a:t>http://keeleressursid.ee</a:t>
            </a:r>
            <a:r>
              <a:rPr lang="et-EE" altLang="et-EE" kern="0" dirty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t-EE" altLang="et-EE" sz="2000" kern="0" dirty="0">
                <a:solidFill>
                  <a:srgbClr val="004974"/>
                </a:solidFill>
              </a:rPr>
              <a:t>- </a:t>
            </a:r>
            <a:r>
              <a:rPr lang="en-US" altLang="et-EE" sz="2000" kern="0" dirty="0">
                <a:solidFill>
                  <a:srgbClr val="004974"/>
                </a:solidFill>
              </a:rPr>
              <a:t>telemarketing calls (5</a:t>
            </a:r>
            <a:r>
              <a:rPr lang="et-EE" altLang="et-EE" sz="2000" kern="0" dirty="0">
                <a:solidFill>
                  <a:srgbClr val="004974"/>
                </a:solidFill>
              </a:rPr>
              <a:t>2</a:t>
            </a:r>
            <a:r>
              <a:rPr lang="en-US" altLang="et-EE" sz="2000" kern="0" dirty="0">
                <a:solidFill>
                  <a:srgbClr val="004974"/>
                </a:solidFill>
              </a:rPr>
              <a:t> dialogues</a:t>
            </a:r>
            <a:r>
              <a:rPr lang="et-EE" altLang="et-EE" sz="2000" kern="0" dirty="0">
                <a:solidFill>
                  <a:srgbClr val="004974"/>
                </a:solidFill>
              </a:rPr>
              <a:t>; </a:t>
            </a:r>
            <a:r>
              <a:rPr lang="en-US" altLang="et-EE" sz="2000" kern="0" dirty="0">
                <a:solidFill>
                  <a:srgbClr val="004974"/>
                </a:solidFill>
              </a:rPr>
              <a:t>35,678 tokens, or 5744 utterances)</a:t>
            </a:r>
            <a:r>
              <a:rPr lang="et-EE" altLang="et-EE" sz="2000" kern="0" dirty="0">
                <a:solidFill>
                  <a:srgbClr val="004974"/>
                </a:solidFill>
              </a:rPr>
              <a:t>.</a:t>
            </a:r>
            <a:r>
              <a:rPr lang="en-US" altLang="et-EE" sz="2000" kern="0" dirty="0">
                <a:solidFill>
                  <a:srgbClr val="004974"/>
                </a:solidFill>
              </a:rPr>
              <a:t> 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kern="0" dirty="0" err="1" smtClean="0">
                <a:solidFill>
                  <a:srgbClr val="004974"/>
                </a:solidFill>
              </a:rPr>
              <a:t>Transcription</a:t>
            </a:r>
            <a:r>
              <a:rPr lang="et-EE" kern="0" dirty="0" smtClean="0">
                <a:solidFill>
                  <a:srgbClr val="004974"/>
                </a:solidFill>
              </a:rPr>
              <a:t> </a:t>
            </a:r>
            <a:r>
              <a:rPr lang="et-EE" kern="0" dirty="0">
                <a:solidFill>
                  <a:srgbClr val="004974"/>
                </a:solidFill>
              </a:rPr>
              <a:t>of </a:t>
            </a:r>
            <a:r>
              <a:rPr lang="et-EE" kern="0" dirty="0" err="1">
                <a:solidFill>
                  <a:srgbClr val="004974"/>
                </a:solidFill>
              </a:rPr>
              <a:t>Conversation</a:t>
            </a:r>
            <a:r>
              <a:rPr lang="et-EE" kern="0" dirty="0">
                <a:solidFill>
                  <a:srgbClr val="004974"/>
                </a:solidFill>
              </a:rPr>
              <a:t> </a:t>
            </a:r>
            <a:r>
              <a:rPr lang="et-EE" kern="0" dirty="0" err="1">
                <a:solidFill>
                  <a:srgbClr val="004974"/>
                </a:solidFill>
              </a:rPr>
              <a:t>Analysis</a:t>
            </a:r>
            <a:r>
              <a:rPr lang="et-EE" kern="0" dirty="0">
                <a:solidFill>
                  <a:srgbClr val="004974"/>
                </a:solidFill>
              </a:rPr>
              <a:t> (</a:t>
            </a:r>
            <a:r>
              <a:rPr lang="et-EE" kern="0" dirty="0" err="1">
                <a:solidFill>
                  <a:srgbClr val="004974"/>
                </a:solidFill>
              </a:rPr>
              <a:t>Hutchby</a:t>
            </a:r>
            <a:r>
              <a:rPr lang="et-EE" kern="0" dirty="0">
                <a:solidFill>
                  <a:srgbClr val="004974"/>
                </a:solidFill>
              </a:rPr>
              <a:t>, </a:t>
            </a:r>
            <a:r>
              <a:rPr lang="et-EE" kern="0" dirty="0" smtClean="0">
                <a:solidFill>
                  <a:srgbClr val="004974"/>
                </a:solidFill>
              </a:rPr>
              <a:t>Wooffitt1998) </a:t>
            </a:r>
            <a:r>
              <a:rPr lang="et-EE" kern="0" dirty="0" err="1" smtClean="0">
                <a:solidFill>
                  <a:srgbClr val="004974"/>
                </a:solidFill>
              </a:rPr>
              <a:t>is</a:t>
            </a:r>
            <a:r>
              <a:rPr lang="et-EE" kern="0" dirty="0" smtClean="0">
                <a:solidFill>
                  <a:srgbClr val="004974"/>
                </a:solidFill>
              </a:rPr>
              <a:t> </a:t>
            </a:r>
            <a:r>
              <a:rPr lang="et-EE" kern="0" dirty="0" err="1">
                <a:solidFill>
                  <a:srgbClr val="004974"/>
                </a:solidFill>
              </a:rPr>
              <a:t>used</a:t>
            </a:r>
            <a:endParaRPr lang="et-EE" altLang="et-EE" kern="0" dirty="0" smtClean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kern="0" dirty="0" err="1" smtClean="0">
                <a:solidFill>
                  <a:srgbClr val="004974"/>
                </a:solidFill>
              </a:rPr>
              <a:t>Dialogue</a:t>
            </a:r>
            <a:r>
              <a:rPr lang="et-EE" altLang="et-EE" kern="0" dirty="0" smtClean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acts</a:t>
            </a:r>
            <a:r>
              <a:rPr lang="et-EE" altLang="et-EE" kern="0" dirty="0">
                <a:solidFill>
                  <a:srgbClr val="004974"/>
                </a:solidFill>
              </a:rPr>
              <a:t> (DA) </a:t>
            </a:r>
            <a:r>
              <a:rPr lang="et-EE" altLang="et-EE" kern="0" dirty="0" smtClean="0">
                <a:solidFill>
                  <a:srgbClr val="004974"/>
                </a:solidFill>
              </a:rPr>
              <a:t>are </a:t>
            </a:r>
            <a:r>
              <a:rPr lang="et-EE" altLang="et-EE" kern="0" dirty="0" err="1">
                <a:solidFill>
                  <a:srgbClr val="004974"/>
                </a:solidFill>
              </a:rPr>
              <a:t>annotated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by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using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custom</a:t>
            </a:r>
            <a:r>
              <a:rPr lang="et-EE" altLang="et-EE" kern="0" dirty="0">
                <a:solidFill>
                  <a:srgbClr val="004974"/>
                </a:solidFill>
              </a:rPr>
              <a:t>-made </a:t>
            </a:r>
            <a:r>
              <a:rPr lang="et-EE" altLang="et-EE" kern="0" dirty="0" err="1" smtClean="0">
                <a:solidFill>
                  <a:srgbClr val="004974"/>
                </a:solidFill>
              </a:rPr>
              <a:t>software</a:t>
            </a:r>
            <a:r>
              <a:rPr lang="et-EE" altLang="et-EE" kern="0" dirty="0" smtClean="0">
                <a:solidFill>
                  <a:srgbClr val="004974"/>
                </a:solidFill>
              </a:rPr>
              <a:t>.</a:t>
            </a:r>
            <a:endParaRPr lang="et-EE" altLang="et-EE" kern="0" dirty="0">
              <a:solidFill>
                <a:srgbClr val="004974"/>
              </a:solidFill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35"/>
    </mc:Choice>
    <mc:Fallback xmlns="">
      <p:transition spd="slow" advTm="66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 algn="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altLang="et-EE" dirty="0" err="1"/>
              <a:t>Example</a:t>
            </a:r>
            <a:r>
              <a:rPr lang="et-EE" altLang="et-EE" dirty="0"/>
              <a:t>: a telemarketing </a:t>
            </a:r>
            <a:r>
              <a:rPr lang="et-EE" altLang="et-EE" dirty="0" err="1" smtClean="0"/>
              <a:t>call</a:t>
            </a:r>
            <a:r>
              <a:rPr lang="et-EE" altLang="et-EE" dirty="0" smtClean="0"/>
              <a:t/>
            </a:r>
            <a:br>
              <a:rPr lang="et-EE" altLang="et-EE" dirty="0" smtClean="0"/>
            </a:b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(</a:t>
            </a:r>
            <a:r>
              <a:rPr lang="et-EE" sz="1800" i="1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A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 –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sales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clerk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, </a:t>
            </a:r>
            <a:r>
              <a:rPr lang="et-EE" sz="1800" i="1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B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 –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customer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;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transcription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 of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Conversation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Analysis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is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 </a:t>
            </a:r>
            <a:r>
              <a:rPr lang="et-EE" sz="1800" kern="0" dirty="0" err="1">
                <a:solidFill>
                  <a:srgbClr val="004974"/>
                </a:solidFill>
                <a:latin typeface="Arial"/>
                <a:ea typeface="+mn-ea"/>
                <a:cs typeface="+mn-cs"/>
              </a:rPr>
              <a:t>used</a:t>
            </a:r>
            <a: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  <a:t>)</a:t>
            </a:r>
            <a:br>
              <a:rPr lang="et-EE" sz="1800" kern="0" dirty="0">
                <a:solidFill>
                  <a:srgbClr val="004974"/>
                </a:solidFill>
                <a:latin typeface="Arial"/>
                <a:ea typeface="+mn-ea"/>
                <a:cs typeface="+mn-cs"/>
              </a:rPr>
            </a:b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>
          <a:xfrm>
            <a:off x="609600" y="1326423"/>
            <a:ext cx="10972800" cy="4953000"/>
          </a:xfrm>
        </p:spPr>
        <p:txBody>
          <a:bodyPr/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b="1" kern="0" dirty="0" smtClean="0">
                <a:solidFill>
                  <a:srgbClr val="004974"/>
                </a:solidFill>
              </a:rPr>
              <a:t>/---/</a:t>
            </a:r>
            <a:r>
              <a:rPr lang="et-EE" sz="1800" kern="0" dirty="0" smtClean="0">
                <a:solidFill>
                  <a:srgbClr val="004974"/>
                </a:solidFill>
              </a:rPr>
              <a:t> </a:t>
            </a:r>
            <a:r>
              <a:rPr lang="et-EE" sz="1800" b="1" i="1" kern="0" dirty="0">
                <a:solidFill>
                  <a:srgbClr val="004974"/>
                </a:solidFill>
              </a:rPr>
              <a:t>B:</a:t>
            </a:r>
            <a:r>
              <a:rPr lang="et-EE" sz="1800" kern="0" dirty="0">
                <a:solidFill>
                  <a:srgbClr val="004974"/>
                </a:solidFill>
              </a:rPr>
              <a:t> aga jah ei mul on see läbi ´vaadatud=ja (.) ´kahjuks ma pean ütlema=et (.) et ´teie (.) seda meile (.) ´ei suuda ´õpetada (.) mida (.)´mina: (.) tahan</a:t>
            </a:r>
            <a:r>
              <a:rPr lang="et-EE" sz="1800" kern="0" dirty="0" smtClean="0">
                <a:solidFill>
                  <a:srgbClr val="004974"/>
                </a:solidFill>
              </a:rPr>
              <a:t>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4974"/>
                </a:solidFill>
              </a:rPr>
              <a:t>but I have looked through your catalogue of courses and unfortunately, I have to say that you can’t teach what is needed for us</a:t>
            </a:r>
            <a:r>
              <a:rPr lang="en-US" sz="1800" kern="0" dirty="0">
                <a:solidFill>
                  <a:srgbClr val="004974"/>
                </a:solidFill>
              </a:rPr>
              <a:t>    </a:t>
            </a:r>
            <a:r>
              <a:rPr lang="et-EE" sz="1800" kern="0" dirty="0" smtClean="0">
                <a:solidFill>
                  <a:srgbClr val="004974"/>
                </a:solidFill>
              </a:rPr>
              <a:t>                     				      </a:t>
            </a:r>
            <a:r>
              <a:rPr lang="en-US" sz="1800" kern="0" dirty="0" smtClean="0">
                <a:solidFill>
                  <a:srgbClr val="004974"/>
                </a:solidFill>
              </a:rPr>
              <a:t> </a:t>
            </a:r>
            <a:r>
              <a:rPr lang="en-US" sz="1800" b="1" kern="0" dirty="0">
                <a:solidFill>
                  <a:srgbClr val="C00000"/>
                </a:solidFill>
              </a:rPr>
              <a:t>counter argument</a:t>
            </a:r>
            <a:endParaRPr lang="et-EE" sz="1800" b="1" kern="0" dirty="0">
              <a:solidFill>
                <a:srgbClr val="C00000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b="1" kern="0" dirty="0" smtClean="0">
                <a:solidFill>
                  <a:srgbClr val="004974"/>
                </a:solidFill>
              </a:rPr>
              <a:t>/---/</a:t>
            </a:r>
            <a:r>
              <a:rPr lang="et-EE" sz="1800" kern="0" dirty="0" smtClean="0">
                <a:solidFill>
                  <a:srgbClr val="004974"/>
                </a:solidFill>
              </a:rPr>
              <a:t> </a:t>
            </a:r>
            <a:r>
              <a:rPr lang="et-EE" sz="1800" b="1" i="1" kern="0" dirty="0" smtClean="0">
                <a:solidFill>
                  <a:srgbClr val="004974"/>
                </a:solidFill>
              </a:rPr>
              <a:t>A</a:t>
            </a:r>
            <a:r>
              <a:rPr lang="et-EE" sz="1800" b="1" i="1" kern="0" dirty="0">
                <a:solidFill>
                  <a:srgbClr val="004974"/>
                </a:solidFill>
              </a:rPr>
              <a:t>:</a:t>
            </a:r>
            <a:r>
              <a:rPr lang="et-EE" sz="1800" kern="0" dirty="0">
                <a:solidFill>
                  <a:srgbClr val="004974"/>
                </a:solidFill>
              </a:rPr>
              <a:t> nüüd kas (0.2) näiteks (0.5) ´lepingute ´saamisel (0.5) </a:t>
            </a:r>
            <a:r>
              <a:rPr lang="et-EE" sz="1800" kern="0" dirty="0" err="1">
                <a:solidFill>
                  <a:srgbClr val="004974"/>
                </a:solidFill>
              </a:rPr>
              <a:t>mt</a:t>
            </a:r>
            <a:r>
              <a:rPr lang="et-EE" sz="1800" kern="0" dirty="0">
                <a:solidFill>
                  <a:srgbClr val="004974"/>
                </a:solidFill>
              </a:rPr>
              <a:t> ee ´tegelete te ka: </a:t>
            </a:r>
            <a:r>
              <a:rPr lang="et-EE" sz="1800" kern="0" dirty="0" err="1">
                <a:solidFill>
                  <a:srgbClr val="004974"/>
                </a:solidFill>
              </a:rPr>
              <a:t>läbi´rääkimistega</a:t>
            </a:r>
            <a:r>
              <a:rPr lang="et-EE" sz="1800" kern="0" dirty="0">
                <a:solidFill>
                  <a:srgbClr val="004974"/>
                </a:solidFill>
              </a:rPr>
              <a:t>. 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b="1" kern="0" dirty="0" err="1">
                <a:solidFill>
                  <a:srgbClr val="004974"/>
                </a:solidFill>
              </a:rPr>
              <a:t>well</a:t>
            </a:r>
            <a:r>
              <a:rPr lang="et-EE" sz="1800" b="1" kern="0" dirty="0">
                <a:solidFill>
                  <a:srgbClr val="004974"/>
                </a:solidFill>
              </a:rPr>
              <a:t>, </a:t>
            </a:r>
            <a:r>
              <a:rPr lang="et-EE" sz="1800" b="1" kern="0" dirty="0" err="1">
                <a:solidFill>
                  <a:srgbClr val="004974"/>
                </a:solidFill>
              </a:rPr>
              <a:t>do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you</a:t>
            </a:r>
            <a:r>
              <a:rPr lang="et-EE" sz="1800" b="1" kern="0" dirty="0">
                <a:solidFill>
                  <a:srgbClr val="004974"/>
                </a:solidFill>
              </a:rPr>
              <a:t> need </a:t>
            </a:r>
            <a:r>
              <a:rPr lang="et-EE" sz="1800" b="1" kern="0" dirty="0" err="1">
                <a:solidFill>
                  <a:srgbClr val="004974"/>
                </a:solidFill>
              </a:rPr>
              <a:t>to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carry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out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negotiations</a:t>
            </a:r>
            <a:r>
              <a:rPr lang="et-EE" sz="1800" b="1" kern="0" dirty="0">
                <a:solidFill>
                  <a:srgbClr val="004974"/>
                </a:solidFill>
              </a:rPr>
              <a:t> in order </a:t>
            </a:r>
            <a:r>
              <a:rPr lang="et-EE" sz="1800" b="1" kern="0" dirty="0" err="1">
                <a:solidFill>
                  <a:srgbClr val="004974"/>
                </a:solidFill>
              </a:rPr>
              <a:t>to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achieve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agreements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kern="0" dirty="0">
                <a:solidFill>
                  <a:srgbClr val="004974"/>
                </a:solidFill>
              </a:rPr>
              <a:t>   </a:t>
            </a:r>
            <a:r>
              <a:rPr lang="et-EE" sz="1800" kern="0" dirty="0" smtClean="0">
                <a:solidFill>
                  <a:srgbClr val="004974"/>
                </a:solidFill>
              </a:rPr>
              <a:t>                     </a:t>
            </a:r>
            <a:r>
              <a:rPr lang="et-EE" sz="1800" b="1" kern="0" dirty="0" err="1">
                <a:solidFill>
                  <a:srgbClr val="C00000"/>
                </a:solidFill>
              </a:rPr>
              <a:t>question</a:t>
            </a:r>
            <a:endParaRPr lang="et-EE" sz="1800" b="1" kern="0" dirty="0">
              <a:solidFill>
                <a:srgbClr val="C00000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b="1" i="1" kern="0" dirty="0">
                <a:solidFill>
                  <a:srgbClr val="004974"/>
                </a:solidFill>
              </a:rPr>
              <a:t>B: </a:t>
            </a:r>
            <a:r>
              <a:rPr lang="et-EE" sz="1800" kern="0" dirty="0">
                <a:solidFill>
                  <a:srgbClr val="004974"/>
                </a:solidFill>
              </a:rPr>
              <a:t>noo ikka. 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b="1" kern="0" dirty="0" err="1">
                <a:solidFill>
                  <a:srgbClr val="004974"/>
                </a:solidFill>
              </a:rPr>
              <a:t>yes</a:t>
            </a:r>
            <a:r>
              <a:rPr lang="et-EE" sz="1800" b="1" kern="0" dirty="0">
                <a:solidFill>
                  <a:srgbClr val="004974"/>
                </a:solidFill>
              </a:rPr>
              <a:t>, of </a:t>
            </a:r>
            <a:r>
              <a:rPr lang="et-EE" sz="1800" b="1" kern="0" dirty="0" err="1">
                <a:solidFill>
                  <a:srgbClr val="004974"/>
                </a:solidFill>
              </a:rPr>
              <a:t>course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kern="0" dirty="0">
                <a:solidFill>
                  <a:srgbClr val="004974"/>
                </a:solidFill>
              </a:rPr>
              <a:t>                                                              </a:t>
            </a:r>
            <a:r>
              <a:rPr lang="et-EE" sz="1800" kern="0" dirty="0" smtClean="0">
                <a:solidFill>
                  <a:srgbClr val="004974"/>
                </a:solidFill>
              </a:rPr>
              <a:t>				           </a:t>
            </a:r>
            <a:r>
              <a:rPr lang="et-EE" sz="1800" b="1" kern="0" dirty="0" err="1" smtClean="0">
                <a:solidFill>
                  <a:srgbClr val="C00000"/>
                </a:solidFill>
              </a:rPr>
              <a:t>answer</a:t>
            </a:r>
            <a:endParaRPr lang="et-EE" sz="1800" b="1" kern="0" dirty="0">
              <a:solidFill>
                <a:srgbClr val="C00000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kern="0" dirty="0">
                <a:solidFill>
                  <a:srgbClr val="004974"/>
                </a:solidFill>
              </a:rPr>
              <a:t>(0.8)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b="1" i="1" kern="0" dirty="0">
                <a:solidFill>
                  <a:srgbClr val="004974"/>
                </a:solidFill>
              </a:rPr>
              <a:t>A:</a:t>
            </a:r>
            <a:r>
              <a:rPr lang="et-EE" sz="1800" kern="0" dirty="0">
                <a:solidFill>
                  <a:srgbClr val="004974"/>
                </a:solidFill>
              </a:rPr>
              <a:t> </a:t>
            </a:r>
            <a:r>
              <a:rPr lang="et-EE" sz="1800" kern="0" dirty="0" err="1">
                <a:solidFill>
                  <a:srgbClr val="004974"/>
                </a:solidFill>
              </a:rPr>
              <a:t>mt</a:t>
            </a:r>
            <a:r>
              <a:rPr lang="et-EE" sz="1800" kern="0" dirty="0">
                <a:solidFill>
                  <a:srgbClr val="004974"/>
                </a:solidFill>
              </a:rPr>
              <a:t> et see=on ka üks ´valdkond mida me: (0.2) ´käsitleme. 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t-EE" sz="1800" b="1" kern="0" dirty="0" err="1">
                <a:solidFill>
                  <a:srgbClr val="004974"/>
                </a:solidFill>
              </a:rPr>
              <a:t>but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that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is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one</a:t>
            </a:r>
            <a:r>
              <a:rPr lang="et-EE" sz="1800" b="1" kern="0" dirty="0">
                <a:solidFill>
                  <a:srgbClr val="004974"/>
                </a:solidFill>
              </a:rPr>
              <a:t> of </a:t>
            </a:r>
            <a:r>
              <a:rPr lang="et-EE" sz="1800" b="1" kern="0" dirty="0" err="1">
                <a:solidFill>
                  <a:srgbClr val="004974"/>
                </a:solidFill>
              </a:rPr>
              <a:t>our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fields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which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>
                <a:solidFill>
                  <a:srgbClr val="004974"/>
                </a:solidFill>
              </a:rPr>
              <a:t>we</a:t>
            </a:r>
            <a:r>
              <a:rPr lang="et-EE" sz="1800" b="1" kern="0" dirty="0">
                <a:solidFill>
                  <a:srgbClr val="004974"/>
                </a:solidFill>
              </a:rPr>
              <a:t> </a:t>
            </a:r>
            <a:r>
              <a:rPr lang="et-EE" sz="1800" b="1" kern="0" dirty="0" err="1" smtClean="0">
                <a:solidFill>
                  <a:srgbClr val="004974"/>
                </a:solidFill>
              </a:rPr>
              <a:t>cover</a:t>
            </a:r>
            <a:r>
              <a:rPr lang="et-EE" sz="1800" b="1" kern="0" dirty="0" smtClean="0">
                <a:solidFill>
                  <a:srgbClr val="004974"/>
                </a:solidFill>
              </a:rPr>
              <a:t>                                            		       </a:t>
            </a:r>
            <a:r>
              <a:rPr lang="et-EE" sz="1800" b="1" kern="0" dirty="0" smtClean="0">
                <a:solidFill>
                  <a:srgbClr val="C00000"/>
                </a:solidFill>
              </a:rPr>
              <a:t>argument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800" b="1" kern="0" dirty="0" smtClean="0">
                <a:solidFill>
                  <a:srgbClr val="004974"/>
                </a:solidFill>
              </a:rPr>
              <a:t>/---/</a:t>
            </a:r>
            <a:r>
              <a:rPr lang="et-EE" sz="1800" b="1" kern="0" dirty="0" smtClean="0">
                <a:solidFill>
                  <a:srgbClr val="004974"/>
                </a:solidFill>
              </a:rPr>
              <a:t> </a:t>
            </a:r>
            <a:r>
              <a:rPr lang="en-US" sz="1800" b="1" i="1" kern="0" dirty="0" smtClean="0">
                <a:solidFill>
                  <a:srgbClr val="004974"/>
                </a:solidFill>
              </a:rPr>
              <a:t>A</a:t>
            </a:r>
            <a:r>
              <a:rPr lang="en-US" sz="1800" b="1" i="1" kern="0" dirty="0">
                <a:solidFill>
                  <a:srgbClr val="004974"/>
                </a:solidFill>
              </a:rPr>
              <a:t>:</a:t>
            </a:r>
            <a:r>
              <a:rPr lang="en-US" sz="1800" kern="0" dirty="0">
                <a:solidFill>
                  <a:srgbClr val="004974"/>
                </a:solidFill>
              </a:rPr>
              <a:t> </a:t>
            </a:r>
            <a:r>
              <a:rPr lang="en-US" sz="1800" kern="0" dirty="0" err="1" smtClean="0">
                <a:solidFill>
                  <a:srgbClr val="004974"/>
                </a:solidFill>
              </a:rPr>
              <a:t>aga</a:t>
            </a:r>
            <a:r>
              <a:rPr lang="et-EE" sz="1800" kern="0" dirty="0" smtClean="0">
                <a:solidFill>
                  <a:srgbClr val="004974"/>
                </a:solidFill>
              </a:rPr>
              <a:t> </a:t>
            </a:r>
            <a:r>
              <a:rPr lang="en-US" sz="1800" kern="0" dirty="0">
                <a:solidFill>
                  <a:srgbClr val="004974"/>
                </a:solidFill>
              </a:rPr>
              <a:t>`et t:eie </a:t>
            </a:r>
            <a:r>
              <a:rPr lang="en-US" sz="1800" kern="0" dirty="0" err="1">
                <a:solidFill>
                  <a:srgbClr val="004974"/>
                </a:solidFill>
              </a:rPr>
              <a:t>puhul</a:t>
            </a:r>
            <a:r>
              <a:rPr lang="en-US" sz="1800" kern="0" dirty="0">
                <a:solidFill>
                  <a:srgbClr val="004974"/>
                </a:solidFill>
              </a:rPr>
              <a:t> on </a:t>
            </a:r>
            <a:r>
              <a:rPr lang="en-US" sz="1800" kern="0" dirty="0" err="1">
                <a:solidFill>
                  <a:srgbClr val="004974"/>
                </a:solidFill>
              </a:rPr>
              <a:t>ilmselt</a:t>
            </a:r>
            <a:r>
              <a:rPr lang="en-US" sz="1800" kern="0" dirty="0">
                <a:solidFill>
                  <a:srgbClr val="004974"/>
                </a:solidFill>
              </a:rPr>
              <a:t> </a:t>
            </a:r>
            <a:r>
              <a:rPr lang="en-US" sz="1800" kern="0" dirty="0" err="1">
                <a:solidFill>
                  <a:srgbClr val="004974"/>
                </a:solidFill>
              </a:rPr>
              <a:t>ots</a:t>
            </a:r>
            <a:r>
              <a:rPr lang="en-US" sz="1800" kern="0" dirty="0">
                <a:solidFill>
                  <a:srgbClr val="004974"/>
                </a:solidFill>
              </a:rPr>
              <a:t>- </a:t>
            </a:r>
            <a:r>
              <a:rPr lang="en-US" sz="1800" kern="0" dirty="0" err="1">
                <a:solidFill>
                  <a:srgbClr val="004974"/>
                </a:solidFill>
              </a:rPr>
              <a:t>ee</a:t>
            </a:r>
            <a:r>
              <a:rPr lang="en-US" sz="1800" kern="0" dirty="0">
                <a:solidFill>
                  <a:srgbClr val="004974"/>
                </a:solidFill>
              </a:rPr>
              <a:t> `</a:t>
            </a:r>
            <a:r>
              <a:rPr lang="en-US" sz="1800" kern="0" dirty="0" err="1">
                <a:solidFill>
                  <a:srgbClr val="004974"/>
                </a:solidFill>
              </a:rPr>
              <a:t>otstarbekam</a:t>
            </a:r>
            <a:r>
              <a:rPr lang="en-US" sz="1800" kern="0" dirty="0">
                <a:solidFill>
                  <a:srgbClr val="004974"/>
                </a:solidFill>
              </a:rPr>
              <a:t> just need `</a:t>
            </a:r>
            <a:r>
              <a:rPr lang="en-US" sz="1800" kern="0" dirty="0" err="1">
                <a:solidFill>
                  <a:srgbClr val="004974"/>
                </a:solidFill>
              </a:rPr>
              <a:t>lahtised</a:t>
            </a:r>
            <a:r>
              <a:rPr lang="en-US" sz="1800" kern="0" dirty="0">
                <a:solidFill>
                  <a:srgbClr val="004974"/>
                </a:solidFill>
              </a:rPr>
              <a:t> `</a:t>
            </a:r>
            <a:r>
              <a:rPr lang="en-US" sz="1800" kern="0" dirty="0" err="1">
                <a:solidFill>
                  <a:srgbClr val="004974"/>
                </a:solidFill>
              </a:rPr>
              <a:t>kursused</a:t>
            </a:r>
            <a:r>
              <a:rPr lang="en-US" sz="1800" kern="0" dirty="0">
                <a:solidFill>
                  <a:srgbClr val="004974"/>
                </a:solidFill>
              </a:rPr>
              <a:t>.= </a:t>
            </a:r>
            <a:r>
              <a:rPr lang="et-EE" sz="1800" b="1" kern="0" dirty="0">
                <a:solidFill>
                  <a:srgbClr val="004974"/>
                </a:solidFill>
              </a:rPr>
              <a:t>	</a:t>
            </a:r>
            <a:r>
              <a:rPr lang="et-EE" sz="1800" b="1" kern="0" dirty="0" smtClean="0">
                <a:solidFill>
                  <a:srgbClr val="004974"/>
                </a:solidFill>
              </a:rPr>
              <a:t>       </a:t>
            </a:r>
            <a:r>
              <a:rPr lang="et-EE" sz="1800" b="1" kern="0" dirty="0" smtClean="0">
                <a:solidFill>
                  <a:srgbClr val="C00000"/>
                </a:solidFill>
              </a:rPr>
              <a:t>argument</a:t>
            </a:r>
            <a:endParaRPr lang="et-EE" sz="1800" kern="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defRPr/>
            </a:pPr>
            <a:r>
              <a:rPr lang="et-EE" sz="1800" b="1" kern="0" dirty="0">
                <a:solidFill>
                  <a:srgbClr val="004974"/>
                </a:solidFill>
              </a:rPr>
              <a:t>B</a:t>
            </a:r>
            <a:r>
              <a:rPr lang="en-US" sz="1800" b="1" kern="0" dirty="0" err="1">
                <a:solidFill>
                  <a:srgbClr val="004974"/>
                </a:solidFill>
              </a:rPr>
              <a:t>ut</a:t>
            </a:r>
            <a:r>
              <a:rPr lang="en-US" sz="1800" b="1" kern="0" dirty="0">
                <a:solidFill>
                  <a:srgbClr val="004974"/>
                </a:solidFill>
              </a:rPr>
              <a:t> in your case</a:t>
            </a:r>
            <a:r>
              <a:rPr lang="et-EE" sz="1800" b="1" kern="0" dirty="0">
                <a:solidFill>
                  <a:srgbClr val="004974"/>
                </a:solidFill>
              </a:rPr>
              <a:t>,</a:t>
            </a:r>
            <a:r>
              <a:rPr lang="en-US" sz="1800" b="1" kern="0" dirty="0">
                <a:solidFill>
                  <a:srgbClr val="004974"/>
                </a:solidFill>
              </a:rPr>
              <a:t> open courses are more </a:t>
            </a:r>
            <a:r>
              <a:rPr lang="et-EE" sz="1800" b="1" kern="0" dirty="0" err="1">
                <a:solidFill>
                  <a:srgbClr val="004974"/>
                </a:solidFill>
              </a:rPr>
              <a:t>reasonable</a:t>
            </a:r>
            <a:endParaRPr lang="et-EE" sz="1800" kern="0" dirty="0">
              <a:solidFill>
                <a:srgbClr val="004974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800" b="1" i="1" kern="0" dirty="0">
                <a:solidFill>
                  <a:srgbClr val="004974"/>
                </a:solidFill>
              </a:rPr>
              <a:t>B:</a:t>
            </a:r>
            <a:r>
              <a:rPr lang="en-US" sz="1800" kern="0" dirty="0">
                <a:solidFill>
                  <a:srgbClr val="004974"/>
                </a:solidFill>
              </a:rPr>
              <a:t> =on </a:t>
            </a:r>
            <a:r>
              <a:rPr lang="en-US" sz="1800" kern="0" dirty="0" err="1">
                <a:solidFill>
                  <a:srgbClr val="004974"/>
                </a:solidFill>
              </a:rPr>
              <a:t>küll</a:t>
            </a:r>
            <a:r>
              <a:rPr lang="en-US" sz="1800" kern="0" dirty="0">
                <a:solidFill>
                  <a:srgbClr val="004974"/>
                </a:solidFill>
              </a:rPr>
              <a:t> </a:t>
            </a:r>
            <a:r>
              <a:rPr lang="en-US" sz="1800" kern="0" dirty="0" err="1">
                <a:solidFill>
                  <a:srgbClr val="004974"/>
                </a:solidFill>
              </a:rPr>
              <a:t>jah</a:t>
            </a:r>
            <a:r>
              <a:rPr lang="en-US" sz="1800" kern="0" dirty="0">
                <a:solidFill>
                  <a:srgbClr val="004974"/>
                </a:solidFill>
              </a:rPr>
              <a:t>. </a:t>
            </a:r>
            <a:r>
              <a:rPr lang="et-EE" sz="1800" kern="0" dirty="0" smtClean="0">
                <a:solidFill>
                  <a:srgbClr val="004974"/>
                </a:solidFill>
              </a:rPr>
              <a:t>									            </a:t>
            </a:r>
            <a:r>
              <a:rPr lang="et-EE" sz="1800" b="1" kern="0" dirty="0" err="1" smtClean="0">
                <a:solidFill>
                  <a:srgbClr val="C00000"/>
                </a:solidFill>
              </a:rPr>
              <a:t>accept</a:t>
            </a:r>
            <a:endParaRPr lang="et-EE" sz="1800" b="1" kern="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4974"/>
                </a:solidFill>
              </a:rPr>
              <a:t>there are, yes</a:t>
            </a:r>
            <a:endParaRPr lang="et-EE" sz="1800" b="1" kern="0" dirty="0">
              <a:solidFill>
                <a:srgbClr val="004974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800" b="1" kern="0" dirty="0" smtClean="0">
                <a:solidFill>
                  <a:srgbClr val="004974"/>
                </a:solidFill>
              </a:rPr>
              <a:t>/---/ </a:t>
            </a:r>
            <a:r>
              <a:rPr lang="et-EE" altLang="et-EE" sz="1800" b="1" i="1" kern="0" dirty="0" smtClean="0">
                <a:solidFill>
                  <a:srgbClr val="004974"/>
                </a:solidFill>
              </a:rPr>
              <a:t>B</a:t>
            </a:r>
            <a:r>
              <a:rPr lang="et-EE" altLang="et-EE" sz="1800" kern="0" dirty="0">
                <a:solidFill>
                  <a:srgbClr val="004974"/>
                </a:solidFill>
              </a:rPr>
              <a:t>: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aint</a:t>
            </a:r>
            <a:r>
              <a:rPr lang="et-EE" altLang="et-EE" sz="1800" kern="0" dirty="0">
                <a:solidFill>
                  <a:srgbClr val="004974"/>
                </a:solidFill>
              </a:rPr>
              <a:t>=et ee (.) kahjuks=ee (.) et jõuda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läbi´rääkimiste´ni</a:t>
            </a:r>
            <a:r>
              <a:rPr lang="et-EE" altLang="et-EE" sz="1800" kern="0" dirty="0">
                <a:solidFill>
                  <a:srgbClr val="004974"/>
                </a:solidFill>
              </a:rPr>
              <a:t> (1.0) ON SEE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hh</a:t>
            </a:r>
            <a:r>
              <a:rPr lang="et-EE" altLang="et-EE" sz="1800" kern="0" dirty="0">
                <a:solidFill>
                  <a:srgbClr val="004974"/>
                </a:solidFill>
              </a:rPr>
              <a:t> mis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mis</a:t>
            </a:r>
            <a:r>
              <a:rPr lang="et-EE" altLang="et-EE" sz="1800" kern="0" dirty="0">
                <a:solidFill>
                  <a:srgbClr val="004974"/>
                </a:solidFill>
              </a:rPr>
              <a:t> selle=h (.)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pri´maarne</a:t>
            </a:r>
            <a:r>
              <a:rPr lang="et-EE" altLang="et-EE" sz="1800" kern="0" dirty="0">
                <a:solidFill>
                  <a:srgbClr val="004974"/>
                </a:solidFill>
              </a:rPr>
              <a:t> on (0.2) ´alati see (0.5) ´hind.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t-EE" altLang="et-EE" sz="1800" b="1" kern="0" dirty="0" err="1">
                <a:solidFill>
                  <a:srgbClr val="004974"/>
                </a:solidFill>
              </a:rPr>
              <a:t>Unfortunately</a:t>
            </a:r>
            <a:r>
              <a:rPr lang="et-EE" altLang="et-EE" sz="1800" b="1" kern="0" dirty="0">
                <a:solidFill>
                  <a:srgbClr val="004974"/>
                </a:solidFill>
              </a:rPr>
              <a:t>,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the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price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is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always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the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primary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factor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before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to</a:t>
            </a:r>
            <a:r>
              <a:rPr lang="et-EE" altLang="et-EE" sz="1800" b="1" kern="0" dirty="0">
                <a:solidFill>
                  <a:srgbClr val="004974"/>
                </a:solidFill>
              </a:rPr>
              <a:t> start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negotiation</a:t>
            </a:r>
            <a:r>
              <a:rPr lang="et-EE" altLang="et-EE" sz="1800" b="1" kern="0" dirty="0">
                <a:solidFill>
                  <a:srgbClr val="004974"/>
                </a:solidFill>
              </a:rPr>
              <a:t>. </a:t>
            </a:r>
            <a:r>
              <a:rPr lang="et-EE" altLang="et-EE" sz="1800" b="1" kern="0" dirty="0" smtClean="0">
                <a:solidFill>
                  <a:srgbClr val="004974"/>
                </a:solidFill>
              </a:rPr>
              <a:t>  </a:t>
            </a:r>
            <a:r>
              <a:rPr lang="et-EE" altLang="et-EE" sz="1800" b="1" kern="0" dirty="0" err="1" smtClean="0">
                <a:solidFill>
                  <a:srgbClr val="C00000"/>
                </a:solidFill>
              </a:rPr>
              <a:t>counter</a:t>
            </a:r>
            <a:r>
              <a:rPr lang="et-EE" altLang="et-EE" sz="1800" b="1" kern="0" dirty="0" smtClean="0">
                <a:solidFill>
                  <a:srgbClr val="C00000"/>
                </a:solidFill>
              </a:rPr>
              <a:t> argument</a:t>
            </a:r>
            <a:endParaRPr lang="et-EE" altLang="et-EE" sz="1800" b="1" kern="0" dirty="0">
              <a:solidFill>
                <a:srgbClr val="C00000"/>
              </a:solidFill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t-EE" sz="1800" b="1" kern="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defRPr/>
            </a:pPr>
            <a:endParaRPr lang="et-EE" sz="2400" b="1" kern="0" dirty="0">
              <a:solidFill>
                <a:srgbClr val="004974"/>
              </a:solidFill>
            </a:endParaRPr>
          </a:p>
          <a:p>
            <a:r>
              <a:rPr lang="et-EE" dirty="0" smtClean="0"/>
              <a:t>  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9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8"/>
    </mc:Choice>
    <mc:Fallback xmlns="">
      <p:transition spd="slow" advTm="3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sz="4000" dirty="0" smtClean="0"/>
              <a:t>3. </a:t>
            </a:r>
            <a:r>
              <a:rPr lang="et-EE" altLang="et-EE" sz="4000" dirty="0" err="1" smtClean="0"/>
              <a:t>Model</a:t>
            </a:r>
            <a:r>
              <a:rPr lang="et-EE" altLang="et-EE" sz="4000" dirty="0" smtClean="0"/>
              <a:t> </a:t>
            </a:r>
            <a:r>
              <a:rPr lang="et-EE" altLang="et-EE" sz="4000" dirty="0"/>
              <a:t>of </a:t>
            </a:r>
            <a:r>
              <a:rPr lang="et-EE" altLang="et-EE" sz="4000" dirty="0" err="1"/>
              <a:t>conversational</a:t>
            </a:r>
            <a:r>
              <a:rPr lang="et-EE" altLang="et-EE" sz="4000" dirty="0"/>
              <a:t> agent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2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i="1" kern="0" dirty="0" err="1">
                <a:solidFill>
                  <a:srgbClr val="004974"/>
                </a:solidFill>
              </a:rPr>
              <a:t>Negotiation</a:t>
            </a:r>
            <a:r>
              <a:rPr lang="et-EE" altLang="et-EE" sz="2400" i="1" kern="0" dirty="0">
                <a:solidFill>
                  <a:srgbClr val="004974"/>
                </a:solidFill>
              </a:rPr>
              <a:t> </a:t>
            </a:r>
            <a:r>
              <a:rPr lang="et-EE" altLang="et-EE" sz="2400" i="1" kern="0" dirty="0" err="1">
                <a:solidFill>
                  <a:srgbClr val="004974"/>
                </a:solidFill>
              </a:rPr>
              <a:t>dialogues</a:t>
            </a:r>
            <a:r>
              <a:rPr lang="et-EE" altLang="et-EE" sz="2400" i="1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where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goal</a:t>
            </a:r>
            <a:r>
              <a:rPr lang="et-EE" altLang="et-EE" sz="2400" kern="0" dirty="0">
                <a:solidFill>
                  <a:srgbClr val="004974"/>
                </a:solidFill>
              </a:rPr>
              <a:t> of </a:t>
            </a:r>
            <a:r>
              <a:rPr lang="et-EE" altLang="et-EE" sz="2400" i="1" kern="0" dirty="0">
                <a:solidFill>
                  <a:srgbClr val="004974"/>
                </a:solidFill>
              </a:rPr>
              <a:t>A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is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to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get</a:t>
            </a:r>
            <a:r>
              <a:rPr lang="et-EE" altLang="et-EE" sz="2400" kern="0" dirty="0">
                <a:solidFill>
                  <a:srgbClr val="004974"/>
                </a:solidFill>
              </a:rPr>
              <a:t> partner </a:t>
            </a:r>
            <a:r>
              <a:rPr lang="et-EE" altLang="et-EE" sz="2400" i="1" kern="0" dirty="0">
                <a:solidFill>
                  <a:srgbClr val="004974"/>
                </a:solidFill>
              </a:rPr>
              <a:t>B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to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carry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out</a:t>
            </a:r>
            <a:r>
              <a:rPr lang="et-EE" altLang="et-EE" sz="2400" kern="0" dirty="0">
                <a:solidFill>
                  <a:srgbClr val="004974"/>
                </a:solidFill>
              </a:rPr>
              <a:t> a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certain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i="1" kern="0" dirty="0">
                <a:solidFill>
                  <a:srgbClr val="004974"/>
                </a:solidFill>
              </a:rPr>
              <a:t>D (</a:t>
            </a:r>
            <a:r>
              <a:rPr lang="et-EE" altLang="et-EE" sz="2400" kern="0" dirty="0" err="1">
                <a:solidFill>
                  <a:srgbClr val="004974"/>
                </a:solidFill>
              </a:rPr>
              <a:t>or</a:t>
            </a:r>
            <a:r>
              <a:rPr lang="et-EE" altLang="et-EE" sz="2400" kern="0" dirty="0">
                <a:solidFill>
                  <a:srgbClr val="004974"/>
                </a:solidFill>
              </a:rPr>
              <a:t>,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alternatively</a:t>
            </a:r>
            <a:r>
              <a:rPr lang="et-EE" altLang="et-EE" sz="2400" kern="0" dirty="0">
                <a:solidFill>
                  <a:srgbClr val="004974"/>
                </a:solidFill>
              </a:rPr>
              <a:t>,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to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avoid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doing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by</a:t>
            </a:r>
            <a:r>
              <a:rPr lang="et-EE" altLang="et-EE" sz="2400" kern="0" dirty="0">
                <a:solidFill>
                  <a:srgbClr val="004974"/>
                </a:solidFill>
              </a:rPr>
              <a:t> </a:t>
            </a:r>
            <a:r>
              <a:rPr lang="et-EE" altLang="et-EE" sz="2400" i="1" kern="0" dirty="0">
                <a:solidFill>
                  <a:srgbClr val="004974"/>
                </a:solidFill>
              </a:rPr>
              <a:t>B</a:t>
            </a:r>
            <a:r>
              <a:rPr lang="et-EE" altLang="et-EE" sz="2400" kern="0" dirty="0">
                <a:solidFill>
                  <a:srgbClr val="004974"/>
                </a:solidFill>
              </a:rPr>
              <a:t>)</a:t>
            </a:r>
          </a:p>
          <a:p>
            <a:pPr marL="800100" lvl="3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t-EE" altLang="et-EE" sz="2000" kern="0" dirty="0" err="1">
                <a:solidFill>
                  <a:srgbClr val="004974"/>
                </a:solidFill>
              </a:rPr>
              <a:t>presenting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arguments</a:t>
            </a:r>
            <a:r>
              <a:rPr lang="et-EE" altLang="et-EE" sz="2000" kern="0" dirty="0">
                <a:solidFill>
                  <a:srgbClr val="004974"/>
                </a:solidFill>
              </a:rPr>
              <a:t> and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counterarguments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i="1" kern="0" dirty="0" err="1" smtClean="0">
                <a:solidFill>
                  <a:srgbClr val="004974"/>
                </a:solidFill>
              </a:rPr>
              <a:t>Dialogue</a:t>
            </a:r>
            <a:r>
              <a:rPr lang="et-EE" altLang="et-EE" sz="2400" i="1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400" i="1" kern="0" dirty="0" err="1" smtClean="0">
                <a:solidFill>
                  <a:srgbClr val="004974"/>
                </a:solidFill>
              </a:rPr>
              <a:t>model</a:t>
            </a:r>
            <a:r>
              <a:rPr lang="et-EE" altLang="et-EE" sz="2400" i="1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400" kern="0" dirty="0" err="1" smtClean="0">
                <a:solidFill>
                  <a:srgbClr val="004974"/>
                </a:solidFill>
              </a:rPr>
              <a:t>includes</a:t>
            </a:r>
            <a:r>
              <a:rPr lang="et-EE" altLang="et-EE" sz="2400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400" kern="0" dirty="0">
                <a:solidFill>
                  <a:srgbClr val="004974"/>
                </a:solidFill>
              </a:rPr>
              <a:t>a </a:t>
            </a:r>
            <a:r>
              <a:rPr lang="et-EE" altLang="et-EE" sz="2400" i="1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2400" i="1" kern="0" dirty="0">
                <a:solidFill>
                  <a:srgbClr val="004974"/>
                </a:solidFill>
              </a:rPr>
              <a:t> </a:t>
            </a:r>
            <a:r>
              <a:rPr lang="et-EE" altLang="et-EE" sz="2400" i="1" kern="0" dirty="0" err="1">
                <a:solidFill>
                  <a:srgbClr val="004974"/>
                </a:solidFill>
              </a:rPr>
              <a:t>model</a:t>
            </a:r>
            <a:endParaRPr lang="et-EE" altLang="et-EE" sz="2400" i="1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t-EE" altLang="et-EE" sz="2000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processes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that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people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supposedly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go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through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when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working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out</a:t>
            </a:r>
            <a:r>
              <a:rPr lang="et-EE" altLang="et-EE" sz="2000" kern="0" dirty="0">
                <a:solidFill>
                  <a:srgbClr val="004974"/>
                </a:solidFill>
              </a:rPr>
              <a:t> a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decision</a:t>
            </a:r>
            <a:r>
              <a:rPr lang="et-EE" altLang="et-EE" sz="2000" kern="0" dirty="0">
                <a:solidFill>
                  <a:srgbClr val="004974"/>
                </a:solidFill>
              </a:rPr>
              <a:t> (</a:t>
            </a:r>
            <a:r>
              <a:rPr lang="et-EE" altLang="et-EE" sz="2000" kern="0" dirty="0" err="1">
                <a:solidFill>
                  <a:srgbClr val="004974"/>
                </a:solidFill>
              </a:rPr>
              <a:t>to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do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i="1" kern="0" dirty="0">
                <a:solidFill>
                  <a:srgbClr val="004974"/>
                </a:solidFill>
              </a:rPr>
              <a:t>D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or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not</a:t>
            </a:r>
            <a:r>
              <a:rPr lang="et-EE" altLang="et-EE" sz="2000" kern="0" dirty="0">
                <a:solidFill>
                  <a:srgbClr val="004974"/>
                </a:solidFill>
              </a:rPr>
              <a:t>)</a:t>
            </a:r>
          </a:p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t-EE" altLang="et-EE" sz="2400" i="1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2400" i="1" kern="0" dirty="0">
                <a:solidFill>
                  <a:srgbClr val="004974"/>
                </a:solidFill>
              </a:rPr>
              <a:t> </a:t>
            </a:r>
            <a:r>
              <a:rPr lang="et-EE" altLang="et-EE" sz="2400" i="1" kern="0" dirty="0" err="1">
                <a:solidFill>
                  <a:srgbClr val="004974"/>
                </a:solidFill>
              </a:rPr>
              <a:t>model</a:t>
            </a:r>
            <a:r>
              <a:rPr lang="et-EE" altLang="et-EE" sz="2400" i="1" kern="0" dirty="0">
                <a:solidFill>
                  <a:srgbClr val="004974"/>
                </a:solidFill>
              </a:rPr>
              <a:t> </a:t>
            </a:r>
            <a:r>
              <a:rPr lang="et-EE" altLang="et-EE" sz="2400" kern="0" dirty="0">
                <a:solidFill>
                  <a:srgbClr val="004974"/>
                </a:solidFill>
              </a:rPr>
              <a:t>– </a:t>
            </a:r>
            <a:r>
              <a:rPr lang="et-EE" altLang="et-EE" sz="2400" kern="0" dirty="0" err="1">
                <a:solidFill>
                  <a:srgbClr val="004974"/>
                </a:solidFill>
              </a:rPr>
              <a:t>two</a:t>
            </a:r>
            <a:r>
              <a:rPr lang="et-EE" altLang="et-EE" sz="2400" kern="0" dirty="0">
                <a:solidFill>
                  <a:srgbClr val="004974"/>
                </a:solidFill>
              </a:rPr>
              <a:t> parts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arenR"/>
            </a:pPr>
            <a:r>
              <a:rPr lang="et-EE" altLang="et-EE" sz="2000" kern="0" dirty="0" err="1">
                <a:solidFill>
                  <a:srgbClr val="004974"/>
                </a:solidFill>
              </a:rPr>
              <a:t>model</a:t>
            </a:r>
            <a:r>
              <a:rPr lang="et-EE" altLang="et-EE" sz="2000" kern="0" dirty="0">
                <a:solidFill>
                  <a:srgbClr val="004974"/>
                </a:solidFill>
              </a:rPr>
              <a:t> of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human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motivational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sphere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arenR"/>
            </a:pPr>
            <a:r>
              <a:rPr lang="et-EE" altLang="et-EE" sz="2000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procedures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4"/>
    </mc:Choice>
    <mc:Fallback xmlns="">
      <p:transition spd="slow" advTm="5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 smtClean="0"/>
              <a:t>3A. </a:t>
            </a:r>
            <a:r>
              <a:rPr lang="et-EE" sz="3600" dirty="0" err="1" smtClean="0"/>
              <a:t>Reasoning</a:t>
            </a:r>
            <a:r>
              <a:rPr lang="et-EE" sz="3600" dirty="0" smtClean="0"/>
              <a:t> </a:t>
            </a:r>
            <a:r>
              <a:rPr lang="et-EE" sz="3600" dirty="0" err="1" smtClean="0"/>
              <a:t>model</a:t>
            </a:r>
            <a:r>
              <a:rPr lang="et-EE" sz="3600" dirty="0" smtClean="0"/>
              <a:t>: </a:t>
            </a:r>
            <a:r>
              <a:rPr lang="et-EE" sz="2000" dirty="0" smtClean="0"/>
              <a:t>1) </a:t>
            </a:r>
            <a:r>
              <a:rPr lang="et-EE" altLang="et-EE" sz="2000" dirty="0" err="1"/>
              <a:t>Model</a:t>
            </a:r>
            <a:r>
              <a:rPr lang="et-EE" altLang="et-EE" sz="2000" dirty="0"/>
              <a:t> of </a:t>
            </a:r>
            <a:r>
              <a:rPr lang="et-EE" altLang="et-EE" sz="2000" dirty="0" err="1"/>
              <a:t>human</a:t>
            </a:r>
            <a:r>
              <a:rPr lang="et-EE" altLang="et-EE" sz="2000" dirty="0"/>
              <a:t> </a:t>
            </a:r>
            <a:r>
              <a:rPr lang="et-EE" altLang="et-EE" sz="2000" dirty="0" err="1"/>
              <a:t>motivational</a:t>
            </a:r>
            <a:r>
              <a:rPr lang="et-EE" altLang="et-EE" sz="2000" dirty="0"/>
              <a:t> </a:t>
            </a:r>
            <a:r>
              <a:rPr lang="et-EE" altLang="et-EE" sz="2000" dirty="0" err="1" smtClean="0"/>
              <a:t>sphere</a:t>
            </a:r>
            <a:endParaRPr lang="et-EE" sz="36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FontTx/>
              <a:buChar char="•"/>
            </a:pPr>
            <a:r>
              <a:rPr lang="et-EE" altLang="et-EE" sz="1800" dirty="0"/>
              <a:t>A. </a:t>
            </a:r>
            <a:r>
              <a:rPr lang="et-EE" altLang="et-EE" sz="1800" kern="0" dirty="0" smtClean="0">
                <a:solidFill>
                  <a:srgbClr val="004974"/>
                </a:solidFill>
              </a:rPr>
              <a:t>‘</a:t>
            </a:r>
            <a:r>
              <a:rPr lang="et-EE" altLang="et-EE" sz="1800" kern="0" dirty="0" err="1" smtClean="0">
                <a:solidFill>
                  <a:srgbClr val="004974"/>
                </a:solidFill>
              </a:rPr>
              <a:t>Intuitive</a:t>
            </a:r>
            <a:r>
              <a:rPr lang="et-EE" altLang="et-EE" sz="1800" kern="0" dirty="0">
                <a:solidFill>
                  <a:srgbClr val="004974"/>
                </a:solidFill>
              </a:rPr>
              <a:t>’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theory</a:t>
            </a:r>
            <a:r>
              <a:rPr lang="et-EE" altLang="et-EE" sz="1800" kern="0" dirty="0">
                <a:solidFill>
                  <a:srgbClr val="004974"/>
                </a:solidFill>
              </a:rPr>
              <a:t> of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1800" kern="0" dirty="0">
                <a:solidFill>
                  <a:srgbClr val="004974"/>
                </a:solidFill>
              </a:rPr>
              <a:t> (</a:t>
            </a:r>
            <a:r>
              <a:rPr lang="et-EE" altLang="et-EE" sz="1800" kern="0" dirty="0" err="1">
                <a:solidFill>
                  <a:srgbClr val="004974"/>
                </a:solidFill>
              </a:rPr>
              <a:t>cf</a:t>
            </a:r>
            <a:r>
              <a:rPr lang="et-EE" altLang="et-EE" sz="1800" kern="0" dirty="0">
                <a:solidFill>
                  <a:srgbClr val="004974"/>
                </a:solidFill>
              </a:rPr>
              <a:t>.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D’Andrade</a:t>
            </a:r>
            <a:r>
              <a:rPr lang="et-EE" altLang="et-EE" sz="1800" kern="0" dirty="0">
                <a:solidFill>
                  <a:srgbClr val="004974"/>
                </a:solidFill>
              </a:rPr>
              <a:t> 1987;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Davies</a:t>
            </a:r>
            <a:r>
              <a:rPr lang="et-EE" altLang="et-EE" sz="1800" kern="0" dirty="0">
                <a:solidFill>
                  <a:srgbClr val="004974"/>
                </a:solidFill>
              </a:rPr>
              <a:t>,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Stone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smtClean="0">
                <a:solidFill>
                  <a:srgbClr val="004974"/>
                </a:solidFill>
              </a:rPr>
              <a:t>1995)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t-EE" altLang="et-EE" sz="1800" kern="0" dirty="0" err="1">
                <a:solidFill>
                  <a:srgbClr val="004974"/>
                </a:solidFill>
              </a:rPr>
              <a:t>When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about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doing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i="1" kern="0" dirty="0">
                <a:solidFill>
                  <a:srgbClr val="004974"/>
                </a:solidFill>
              </a:rPr>
              <a:t>D</a:t>
            </a:r>
            <a:r>
              <a:rPr lang="et-EE" altLang="et-EE" sz="1800" kern="0" dirty="0">
                <a:solidFill>
                  <a:srgbClr val="004974"/>
                </a:solidFill>
              </a:rPr>
              <a:t>,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different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aspects</a:t>
            </a:r>
            <a:r>
              <a:rPr lang="et-EE" altLang="et-EE" sz="1800" kern="0" dirty="0">
                <a:solidFill>
                  <a:srgbClr val="004974"/>
                </a:solidFill>
              </a:rPr>
              <a:t> of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1800" kern="0" dirty="0">
                <a:solidFill>
                  <a:srgbClr val="004974"/>
                </a:solidFill>
              </a:rPr>
              <a:t> are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evaluated</a:t>
            </a:r>
            <a:r>
              <a:rPr lang="et-EE" altLang="et-EE" sz="1800" kern="0" dirty="0">
                <a:solidFill>
                  <a:srgbClr val="004974"/>
                </a:solidFill>
              </a:rPr>
              <a:t>,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summarized</a:t>
            </a:r>
            <a:r>
              <a:rPr lang="et-EE" altLang="et-EE" sz="1800" kern="0" dirty="0">
                <a:solidFill>
                  <a:srgbClr val="004974"/>
                </a:solidFill>
              </a:rPr>
              <a:t> and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compared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t-EE" altLang="et-EE" sz="1800" kern="0" dirty="0">
                <a:solidFill>
                  <a:srgbClr val="004974"/>
                </a:solidFill>
              </a:rPr>
              <a:t>3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basic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factors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that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regulate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human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about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doing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1800" kern="0" dirty="0">
                <a:solidFill>
                  <a:srgbClr val="004974"/>
                </a:solidFill>
              </a:rPr>
              <a:t>: WISH, NEEDED, MUST (</a:t>
            </a:r>
            <a:r>
              <a:rPr lang="et-EE" altLang="et-EE" sz="1800" kern="0" dirty="0" err="1">
                <a:solidFill>
                  <a:srgbClr val="004974"/>
                </a:solidFill>
              </a:rPr>
              <a:t>Õim</a:t>
            </a:r>
            <a:r>
              <a:rPr lang="et-EE" altLang="et-EE" sz="1800" kern="0" dirty="0">
                <a:solidFill>
                  <a:srgbClr val="004974"/>
                </a:solidFill>
              </a:rPr>
              <a:t> 1996)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</a:pPr>
            <a:r>
              <a:rPr lang="et-EE" altLang="et-EE" sz="1800" kern="0" dirty="0">
                <a:solidFill>
                  <a:srgbClr val="004974"/>
                </a:solidFill>
              </a:rPr>
              <a:t>WISH –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pleasantness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smtClean="0">
                <a:solidFill>
                  <a:srgbClr val="004974"/>
                </a:solidFill>
              </a:rPr>
              <a:t>&gt;=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unpleasantness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</a:pPr>
            <a:r>
              <a:rPr lang="et-EE" altLang="et-EE" sz="1800" kern="0" dirty="0">
                <a:solidFill>
                  <a:srgbClr val="004974"/>
                </a:solidFill>
              </a:rPr>
              <a:t>NEEDED –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usefulness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smtClean="0">
                <a:solidFill>
                  <a:srgbClr val="004974"/>
                </a:solidFill>
              </a:rPr>
              <a:t>&gt;= </a:t>
            </a:r>
            <a:r>
              <a:rPr lang="et-EE" altLang="et-EE" sz="1800" kern="0" dirty="0" err="1" smtClean="0">
                <a:solidFill>
                  <a:srgbClr val="004974"/>
                </a:solidFill>
              </a:rPr>
              <a:t>harmfulness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</a:pPr>
            <a:r>
              <a:rPr lang="et-EE" altLang="et-EE" sz="1800" kern="0" dirty="0">
                <a:solidFill>
                  <a:srgbClr val="004974"/>
                </a:solidFill>
              </a:rPr>
              <a:t>MUST –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is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obligatory</a:t>
            </a:r>
            <a:r>
              <a:rPr lang="et-EE" altLang="et-EE" sz="1800" kern="0" dirty="0">
                <a:solidFill>
                  <a:srgbClr val="004974"/>
                </a:solidFill>
              </a:rPr>
              <a:t> and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punishment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will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follow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if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not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done</a:t>
            </a:r>
            <a:r>
              <a:rPr lang="et-EE" altLang="et-EE" sz="1800" kern="0" dirty="0">
                <a:solidFill>
                  <a:srgbClr val="004974"/>
                </a:solidFill>
              </a:rPr>
              <a:t>  </a:t>
            </a:r>
            <a:endParaRPr lang="et-EE" altLang="et-EE" sz="1800" kern="0" dirty="0" smtClean="0">
              <a:solidFill>
                <a:srgbClr val="004974"/>
              </a:solidFill>
            </a:endParaRPr>
          </a:p>
          <a:p>
            <a:pPr lvl="2" eaLnBrk="1" hangingPunct="1">
              <a:spcBef>
                <a:spcPct val="20000"/>
              </a:spcBef>
            </a:pPr>
            <a:r>
              <a:rPr lang="et-EE" altLang="et-EE" sz="1800" kern="0" dirty="0" smtClean="0">
                <a:solidFill>
                  <a:srgbClr val="004974"/>
                </a:solidFill>
              </a:rPr>
              <a:t> 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342900" lvl="0" indent="-342900" eaLnBrk="1" hangingPunct="1">
              <a:spcBef>
                <a:spcPct val="20000"/>
              </a:spcBef>
              <a:buFontTx/>
              <a:buChar char="•"/>
            </a:pPr>
            <a:r>
              <a:rPr lang="et-EE" altLang="et-EE" sz="1800" b="1" i="1" kern="0" dirty="0" err="1">
                <a:solidFill>
                  <a:srgbClr val="004974"/>
                </a:solidFill>
              </a:rPr>
              <a:t>w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</a:rPr>
              <a:t>= ( </a:t>
            </a:r>
            <a:r>
              <a:rPr lang="et-EE" altLang="et-EE" sz="1800" i="1" kern="0" dirty="0">
                <a:solidFill>
                  <a:srgbClr val="004974"/>
                </a:solidFill>
              </a:rPr>
              <a:t>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resources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pleasant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unpleasant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useful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harmful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obligatory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prohibited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punishment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dirty="0">
                <a:solidFill>
                  <a:srgbClr val="004974"/>
                </a:solidFill>
              </a:rPr>
              <a:t>), w(</a:t>
            </a:r>
            <a:r>
              <a:rPr lang="et-EE" altLang="et-EE" sz="1800" i="1" kern="0" dirty="0" err="1">
                <a:solidFill>
                  <a:srgbClr val="004974"/>
                </a:solidFill>
              </a:rPr>
              <a:t>punishment-not</a:t>
            </a:r>
            <a:r>
              <a:rPr lang="et-EE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kern="0" dirty="0">
                <a:solidFill>
                  <a:srgbClr val="004974"/>
                </a:solidFill>
              </a:rPr>
              <a:t>) </a:t>
            </a:r>
            <a:r>
              <a:rPr lang="et-EE" altLang="et-EE" sz="1800" kern="0" dirty="0" smtClean="0">
                <a:solidFill>
                  <a:srgbClr val="004974"/>
                </a:solidFill>
              </a:rPr>
              <a:t>)</a:t>
            </a:r>
          </a:p>
          <a:p>
            <a:pPr lvl="0" eaLnBrk="1" hangingPunct="1">
              <a:spcBef>
                <a:spcPct val="20000"/>
              </a:spcBef>
            </a:pPr>
            <a:endParaRPr lang="et-EE" altLang="et-EE" sz="1800" kern="0" dirty="0">
              <a:solidFill>
                <a:srgbClr val="004974"/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t-EE" altLang="et-EE" sz="1800" kern="0" dirty="0" err="1">
                <a:solidFill>
                  <a:srgbClr val="004974"/>
                </a:solidFill>
              </a:rPr>
              <a:t>i.e</a:t>
            </a:r>
            <a:r>
              <a:rPr lang="et-EE" altLang="et-EE" sz="1800" kern="0" dirty="0">
                <a:solidFill>
                  <a:srgbClr val="004974"/>
                </a:solidFill>
              </a:rPr>
              <a:t>.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vector</a:t>
            </a:r>
            <a:r>
              <a:rPr lang="et-EE" altLang="et-EE" sz="1800" kern="0" dirty="0">
                <a:solidFill>
                  <a:srgbClr val="004974"/>
                </a:solidFill>
              </a:rPr>
              <a:t> of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attitudes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smtClean="0">
                <a:solidFill>
                  <a:srgbClr val="004974"/>
                </a:solidFill>
              </a:rPr>
              <a:t>(</a:t>
            </a:r>
            <a:r>
              <a:rPr lang="et-EE" altLang="et-EE" sz="1800" b="1" kern="0" dirty="0" err="1" smtClean="0">
                <a:solidFill>
                  <a:srgbClr val="004974"/>
                </a:solidFill>
              </a:rPr>
              <a:t>beliefs</a:t>
            </a:r>
            <a:r>
              <a:rPr lang="et-EE" altLang="et-EE" sz="1800" b="1" kern="0" dirty="0" smtClean="0">
                <a:solidFill>
                  <a:srgbClr val="004974"/>
                </a:solidFill>
              </a:rPr>
              <a:t>) of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the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reasoning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subject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</a:rPr>
              <a:t>in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relation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to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different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aspects</a:t>
            </a:r>
            <a:r>
              <a:rPr lang="et-EE" altLang="et-EE" sz="1800" kern="0" dirty="0">
                <a:solidFill>
                  <a:srgbClr val="004974"/>
                </a:solidFill>
              </a:rPr>
              <a:t> of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the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i="1" kern="0" dirty="0">
                <a:solidFill>
                  <a:srgbClr val="004974"/>
                </a:solidFill>
              </a:rPr>
              <a:t>D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t-EE" altLang="et-EE" sz="1800" kern="0" dirty="0" err="1">
                <a:solidFill>
                  <a:srgbClr val="004974"/>
                </a:solidFill>
              </a:rPr>
              <a:t>numerical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values</a:t>
            </a:r>
            <a:r>
              <a:rPr lang="et-EE" altLang="et-EE" sz="1800" kern="0" dirty="0">
                <a:solidFill>
                  <a:srgbClr val="004974"/>
                </a:solidFill>
              </a:rPr>
              <a:t> of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coordinates</a:t>
            </a:r>
            <a:r>
              <a:rPr lang="et-EE" altLang="et-EE" sz="1800" kern="0" dirty="0">
                <a:solidFill>
                  <a:srgbClr val="004974"/>
                </a:solidFill>
              </a:rPr>
              <a:t> (</a:t>
            </a:r>
            <a:r>
              <a:rPr lang="et-EE" altLang="et-EE" sz="1800" b="1" kern="0" dirty="0">
                <a:solidFill>
                  <a:srgbClr val="004974"/>
                </a:solidFill>
              </a:rPr>
              <a:t>in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our</a:t>
            </a:r>
            <a:r>
              <a:rPr lang="et-EE" altLang="et-EE" sz="1800" b="1" kern="0" dirty="0">
                <a:solidFill>
                  <a:srgbClr val="004974"/>
                </a:solidFill>
              </a:rPr>
              <a:t> </a:t>
            </a:r>
            <a:r>
              <a:rPr lang="et-EE" altLang="et-EE" sz="1800" b="1" kern="0" dirty="0" err="1">
                <a:solidFill>
                  <a:srgbClr val="004974"/>
                </a:solidFill>
              </a:rPr>
              <a:t>implementation</a:t>
            </a:r>
            <a:r>
              <a:rPr lang="et-EE" altLang="et-EE" sz="1800" kern="0" dirty="0">
                <a:solidFill>
                  <a:srgbClr val="004974"/>
                </a:solidFill>
              </a:rPr>
              <a:t>)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5"/>
    </mc:Choice>
    <mc:Fallback xmlns="">
      <p:transition spd="slow" advTm="7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34652" y="457200"/>
            <a:ext cx="10972800" cy="685800"/>
          </a:xfrm>
        </p:spPr>
        <p:txBody>
          <a:bodyPr/>
          <a:lstStyle/>
          <a:p>
            <a:r>
              <a:rPr lang="et-EE" sz="3600" dirty="0" smtClean="0"/>
              <a:t>3A</a:t>
            </a:r>
            <a:r>
              <a:rPr lang="et-EE" sz="3600" dirty="0"/>
              <a:t>. </a:t>
            </a:r>
            <a:r>
              <a:rPr lang="et-EE" sz="3600" dirty="0" err="1"/>
              <a:t>Reasoning</a:t>
            </a:r>
            <a:r>
              <a:rPr lang="et-EE" sz="3600" dirty="0"/>
              <a:t> </a:t>
            </a:r>
            <a:r>
              <a:rPr lang="et-EE" sz="3600" dirty="0" err="1"/>
              <a:t>model</a:t>
            </a:r>
            <a:r>
              <a:rPr lang="et-EE" sz="3600" dirty="0"/>
              <a:t>: </a:t>
            </a:r>
            <a:r>
              <a:rPr lang="et-EE" sz="2000" dirty="0" smtClean="0"/>
              <a:t>2)</a:t>
            </a:r>
            <a:r>
              <a:rPr lang="et-EE" altLang="et-EE" sz="3600" dirty="0" smtClean="0"/>
              <a:t> </a:t>
            </a:r>
            <a:r>
              <a:rPr lang="et-EE" altLang="et-EE" sz="2400" dirty="0" err="1"/>
              <a:t>Reasoning</a:t>
            </a:r>
            <a:r>
              <a:rPr lang="et-EE" altLang="et-EE" sz="2400" dirty="0"/>
              <a:t> </a:t>
            </a:r>
            <a:r>
              <a:rPr lang="et-EE" altLang="et-EE" sz="2400" dirty="0" err="1"/>
              <a:t>procedures</a:t>
            </a:r>
            <a:endParaRPr lang="et-EE" sz="24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‘</a:t>
            </a:r>
            <a:r>
              <a:rPr lang="et-EE" dirty="0" err="1" smtClean="0"/>
              <a:t>Intuiti</a:t>
            </a:r>
            <a:r>
              <a:rPr lang="en-US" dirty="0" err="1" smtClean="0"/>
              <a:t>ve</a:t>
            </a:r>
            <a:r>
              <a:rPr lang="en-US" dirty="0"/>
              <a:t>’ theory of reasoning </a:t>
            </a:r>
          </a:p>
          <a:p>
            <a:pPr>
              <a:defRPr/>
            </a:pPr>
            <a:r>
              <a:rPr lang="en-US" dirty="0"/>
              <a:t>Reasoning procedures triggered by WISH-, NEEDED-, or MUST-factors, </a:t>
            </a:r>
            <a:r>
              <a:rPr lang="en-US" dirty="0" smtClean="0"/>
              <a:t>respectively</a:t>
            </a:r>
            <a:r>
              <a:rPr lang="et-EE" dirty="0" smtClean="0"/>
              <a:t>. 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t-EE" b="1" dirty="0" err="1" smtClean="0"/>
              <a:t>Example</a:t>
            </a:r>
            <a:r>
              <a:rPr lang="et-EE" dirty="0"/>
              <a:t>: </a:t>
            </a:r>
            <a:r>
              <a:rPr lang="et-EE" dirty="0" smtClean="0"/>
              <a:t>WISH </a:t>
            </a:r>
            <a:r>
              <a:rPr lang="et-EE" dirty="0"/>
              <a:t>(</a:t>
            </a:r>
            <a:r>
              <a:rPr lang="et-EE" dirty="0" err="1"/>
              <a:t>step-form</a:t>
            </a:r>
            <a:r>
              <a:rPr lang="et-EE" dirty="0"/>
              <a:t> </a:t>
            </a:r>
            <a:r>
              <a:rPr lang="et-EE" dirty="0" err="1"/>
              <a:t>algorithm</a:t>
            </a:r>
            <a:r>
              <a:rPr lang="et-EE" dirty="0" smtClean="0"/>
              <a:t>)</a:t>
            </a:r>
            <a:r>
              <a:rPr lang="en-US" altLang="et-EE" kern="0" dirty="0" smtClean="0">
                <a:solidFill>
                  <a:srgbClr val="004974"/>
                </a:solidFill>
                <a:latin typeface="Times New Roman"/>
              </a:rPr>
              <a:t>.</a:t>
            </a:r>
            <a:r>
              <a:rPr lang="et-EE" dirty="0" smtClean="0"/>
              <a:t> </a:t>
            </a:r>
            <a:r>
              <a:rPr lang="en-US" altLang="et-EE" sz="1600" b="1" kern="0" dirty="0">
                <a:solidFill>
                  <a:srgbClr val="004974"/>
                </a:solidFill>
                <a:latin typeface="Times New Roman"/>
              </a:rPr>
              <a:t>Presumption</a:t>
            </a: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: w(pleasant) </a:t>
            </a:r>
            <a:r>
              <a:rPr lang="en-US" altLang="et-EE" sz="1600" kern="0" dirty="0" smtClean="0">
                <a:solidFill>
                  <a:srgbClr val="004974"/>
                </a:solidFill>
                <a:latin typeface="Times New Roman"/>
              </a:rPr>
              <a:t>&gt;</a:t>
            </a:r>
            <a:r>
              <a:rPr lang="et-EE" altLang="et-EE" sz="1600" kern="0" dirty="0" smtClean="0">
                <a:solidFill>
                  <a:srgbClr val="004974"/>
                </a:solidFill>
                <a:latin typeface="Times New Roman"/>
              </a:rPr>
              <a:t>=</a:t>
            </a:r>
            <a:r>
              <a:rPr lang="en-US" altLang="et-EE" sz="1600" kern="0" dirty="0" smtClean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w(unpleasant)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 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[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i.e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.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doing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the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action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D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is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more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pleasant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than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unpleasant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fot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the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reasoning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 err="1">
                <a:solidFill>
                  <a:srgbClr val="004974"/>
                </a:solidFill>
                <a:latin typeface="Times New Roman"/>
              </a:rPr>
              <a:t>subject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]</a:t>
            </a: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.</a:t>
            </a:r>
            <a:endParaRPr lang="et-EE" altLang="et-EE" sz="1600" kern="0" dirty="0">
              <a:solidFill>
                <a:srgbClr val="004974"/>
              </a:solidFill>
              <a:latin typeface="Times New Roman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t-EE" sz="1600" kern="0" dirty="0">
              <a:solidFill>
                <a:srgbClr val="004974"/>
              </a:solidFill>
              <a:latin typeface="Times New Roman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1) Is w(resources) = 1? If not then go to 11.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2) Is w(pleasant) &gt; w(unpleasant) + w(harmful)? If not then go to 6.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3) Is w(prohibited) = 1? If not then go to 10.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4) Is w(pleasant) &gt; w(unpleasant) + w(harmful) + w(punishment-do)? If yes then go to 10.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5) Is w(pleasant) + w(useful) &gt; w(unpleasant)+w(harmful) + w(punishment-do)? If yes then go to 10 else go to 11.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6) Is w(pleasant) + w(useful) 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&lt;=</a:t>
            </a: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w(unpleasant) + w(harmful)? If not then go to 9.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7) Is w(obligatory) = 1? If not then go to 11.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8) Is w(pleasant) + w(useful) + w(punishment-not) &gt; w(unpleasant) + w(harmful)? If yes then go to 10 else go to 11.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9) Is w(prohibited) = 1? If yes then go to 5 else go to 10.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10) Decide: </a:t>
            </a:r>
            <a:r>
              <a:rPr lang="en-US" altLang="et-EE" sz="1600" kern="0" dirty="0">
                <a:solidFill>
                  <a:srgbClr val="00B050"/>
                </a:solidFill>
                <a:latin typeface="Times New Roman"/>
              </a:rPr>
              <a:t>do D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;</a:t>
            </a: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 </a:t>
            </a:r>
            <a:r>
              <a:rPr lang="et-EE" altLang="et-EE" sz="1600" kern="0" dirty="0">
                <a:solidFill>
                  <a:srgbClr val="004974"/>
                </a:solidFill>
                <a:latin typeface="Times New Roman"/>
              </a:rPr>
              <a:t>e</a:t>
            </a:r>
            <a:r>
              <a:rPr lang="en-US" altLang="et-EE" sz="1600" kern="0" dirty="0" err="1">
                <a:solidFill>
                  <a:srgbClr val="004974"/>
                </a:solidFill>
                <a:latin typeface="Times New Roman"/>
              </a:rPr>
              <a:t>nd</a:t>
            </a: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.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t-EE" sz="1600" kern="0" dirty="0">
                <a:solidFill>
                  <a:srgbClr val="004974"/>
                </a:solidFill>
                <a:latin typeface="Times New Roman"/>
              </a:rPr>
              <a:t>11) Decide: </a:t>
            </a:r>
            <a:r>
              <a:rPr lang="en-US" altLang="et-EE" sz="1600" kern="0" dirty="0">
                <a:solidFill>
                  <a:srgbClr val="FF0000"/>
                </a:solidFill>
                <a:latin typeface="Times New Roman"/>
              </a:rPr>
              <a:t>do not do D.</a:t>
            </a: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Hel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73"/>
    </mc:Choice>
    <mc:Fallback xmlns="">
      <p:transition spd="slow" advTm="5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sz="3600" dirty="0" smtClean="0"/>
              <a:t>3B. </a:t>
            </a:r>
            <a:r>
              <a:rPr lang="et-EE" altLang="et-EE" sz="3600" dirty="0" err="1" smtClean="0"/>
              <a:t>Communicative</a:t>
            </a:r>
            <a:r>
              <a:rPr lang="et-EE" altLang="et-EE" sz="3600" dirty="0" smtClean="0"/>
              <a:t> </a:t>
            </a:r>
            <a:r>
              <a:rPr lang="et-EE" altLang="et-EE" sz="3600" dirty="0" err="1"/>
              <a:t>strategies</a:t>
            </a:r>
            <a:r>
              <a:rPr lang="et-EE" altLang="et-EE" sz="3600" dirty="0"/>
              <a:t> and </a:t>
            </a:r>
            <a:r>
              <a:rPr lang="et-EE" altLang="et-EE" sz="3600" dirty="0" err="1"/>
              <a:t>tactics</a:t>
            </a:r>
            <a:endParaRPr lang="et-EE" sz="36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t-EE" altLang="et-EE" sz="1800" i="1" kern="0" dirty="0">
                <a:solidFill>
                  <a:srgbClr val="004974"/>
                </a:solidFill>
              </a:rPr>
              <a:t>A, B </a:t>
            </a:r>
            <a:r>
              <a:rPr lang="et-EE" altLang="et-EE" sz="1800" kern="0" dirty="0">
                <a:solidFill>
                  <a:srgbClr val="004974"/>
                </a:solidFill>
              </a:rPr>
              <a:t>–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communication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participants</a:t>
            </a:r>
            <a:r>
              <a:rPr lang="et-EE" altLang="et-EE" sz="1800" kern="0" dirty="0">
                <a:solidFill>
                  <a:srgbClr val="004974"/>
                </a:solidFill>
              </a:rPr>
              <a:t>, </a:t>
            </a:r>
            <a:r>
              <a:rPr lang="et-EE" altLang="et-EE" sz="1800" i="1" kern="0" dirty="0">
                <a:solidFill>
                  <a:srgbClr val="004974"/>
                </a:solidFill>
              </a:rPr>
              <a:t>D</a:t>
            </a:r>
            <a:r>
              <a:rPr lang="et-EE" altLang="et-EE" sz="1800" b="1" i="1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</a:rPr>
              <a:t>–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action</a:t>
            </a:r>
            <a:endParaRPr lang="et-EE" altLang="et-EE" sz="1800" kern="0" dirty="0">
              <a:solidFill>
                <a:srgbClr val="004974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t-EE" altLang="et-EE" sz="1800" kern="0" dirty="0" err="1">
                <a:solidFill>
                  <a:srgbClr val="004974"/>
                </a:solidFill>
              </a:rPr>
              <a:t>Communicative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goals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n-US" altLang="et-EE" sz="1800" i="1" kern="0" dirty="0">
                <a:solidFill>
                  <a:srgbClr val="004974"/>
                </a:solidFill>
              </a:rPr>
              <a:t>G</a:t>
            </a:r>
            <a:r>
              <a:rPr lang="en-US" altLang="et-EE" sz="1800" i="1" kern="0" baseline="30000" dirty="0">
                <a:solidFill>
                  <a:srgbClr val="004974"/>
                </a:solidFill>
              </a:rPr>
              <a:t>A</a:t>
            </a:r>
            <a:r>
              <a:rPr lang="et-EE" altLang="et-EE" sz="1800" i="1" kern="0" baseline="30000" dirty="0">
                <a:solidFill>
                  <a:srgbClr val="004974"/>
                </a:solidFill>
              </a:rPr>
              <a:t> </a:t>
            </a:r>
            <a:r>
              <a:rPr lang="et-EE" altLang="et-EE" sz="1800" kern="0" baseline="3000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</a:rPr>
              <a:t>and </a:t>
            </a:r>
            <a:r>
              <a:rPr lang="et-EE" altLang="et-EE" sz="1800" i="1" kern="0" dirty="0">
                <a:solidFill>
                  <a:srgbClr val="004974"/>
                </a:solidFill>
              </a:rPr>
              <a:t>G</a:t>
            </a:r>
            <a:r>
              <a:rPr lang="et-EE" altLang="et-EE" sz="1800" i="1" kern="0" baseline="30000" dirty="0">
                <a:solidFill>
                  <a:srgbClr val="004974"/>
                </a:solidFill>
              </a:rPr>
              <a:t>B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t-EE" altLang="et-EE" sz="1800" kern="0" dirty="0">
                <a:solidFill>
                  <a:srgbClr val="004974"/>
                </a:solidFill>
              </a:rPr>
              <a:t>A</a:t>
            </a:r>
            <a:r>
              <a:rPr lang="en-US" altLang="et-EE" sz="1800" kern="0" dirty="0" err="1">
                <a:solidFill>
                  <a:srgbClr val="004974"/>
                </a:solidFill>
              </a:rPr>
              <a:t>ttitudes</a:t>
            </a:r>
            <a:r>
              <a:rPr lang="en-US" altLang="et-EE" sz="1800" kern="0" dirty="0">
                <a:solidFill>
                  <a:srgbClr val="004974"/>
                </a:solidFill>
              </a:rPr>
              <a:t> in relation to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action</a:t>
            </a:r>
            <a:r>
              <a:rPr lang="et-EE" altLang="et-EE" sz="1800" kern="0" dirty="0">
                <a:solidFill>
                  <a:srgbClr val="004974"/>
                </a:solidFill>
              </a:rPr>
              <a:t>: </a:t>
            </a:r>
            <a:r>
              <a:rPr lang="en-US" altLang="et-EE" sz="18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8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</a:rPr>
              <a:t> (partner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model</a:t>
            </a:r>
            <a:r>
              <a:rPr lang="et-EE" altLang="et-EE" sz="1800" kern="0" dirty="0">
                <a:solidFill>
                  <a:srgbClr val="004974"/>
                </a:solidFill>
              </a:rPr>
              <a:t>), </a:t>
            </a:r>
            <a:r>
              <a:rPr lang="en-US" altLang="et-EE" sz="18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8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t-EE" altLang="et-EE" sz="1800" i="1" kern="0" baseline="-25000" dirty="0">
                <a:solidFill>
                  <a:srgbClr val="004974"/>
                </a:solidFill>
              </a:rPr>
              <a:t>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t-EE" sz="1800" i="1" kern="0" baseline="-25000" dirty="0">
                <a:solidFill>
                  <a:srgbClr val="004974"/>
                </a:solidFill>
              </a:rPr>
              <a:t>	</a:t>
            </a:r>
            <a:r>
              <a:rPr lang="et-EE" altLang="et-EE" sz="1800" i="1" kern="0" dirty="0">
                <a:solidFill>
                  <a:srgbClr val="004974"/>
                </a:solidFill>
              </a:rPr>
              <a:t>A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is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using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n-US" altLang="et-EE" sz="18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800" i="1" kern="0" baseline="30000" dirty="0" err="1">
                <a:solidFill>
                  <a:srgbClr val="004974"/>
                </a:solidFill>
              </a:rPr>
              <a:t>AB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>
                <a:solidFill>
                  <a:srgbClr val="004974"/>
                </a:solidFill>
              </a:rPr>
              <a:t>, </a:t>
            </a:r>
            <a:r>
              <a:rPr lang="et-EE" altLang="et-EE" sz="1800" i="1" kern="0" dirty="0">
                <a:solidFill>
                  <a:srgbClr val="004974"/>
                </a:solidFill>
              </a:rPr>
              <a:t>B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is</a:t>
            </a:r>
            <a:r>
              <a:rPr lang="et-EE" altLang="et-EE" sz="1800" kern="0" dirty="0">
                <a:solidFill>
                  <a:srgbClr val="004974"/>
                </a:solidFill>
              </a:rPr>
              <a:t> </a:t>
            </a:r>
            <a:r>
              <a:rPr lang="et-EE" altLang="et-EE" sz="1800" kern="0" dirty="0" err="1">
                <a:solidFill>
                  <a:srgbClr val="004974"/>
                </a:solidFill>
              </a:rPr>
              <a:t>using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 </a:t>
            </a:r>
            <a:r>
              <a:rPr lang="en-US" altLang="et-EE" sz="1800" b="1" i="1" kern="0" dirty="0" err="1">
                <a:solidFill>
                  <a:srgbClr val="004974"/>
                </a:solidFill>
              </a:rPr>
              <a:t>w</a:t>
            </a:r>
            <a:r>
              <a:rPr lang="en-US" altLang="et-EE" sz="1800" i="1" kern="0" baseline="30000" dirty="0" err="1">
                <a:solidFill>
                  <a:srgbClr val="004974"/>
                </a:solidFill>
              </a:rPr>
              <a:t>B</a:t>
            </a:r>
            <a:r>
              <a:rPr lang="en-US" altLang="et-EE" sz="1800" i="1" kern="0" baseline="-25000" dirty="0" err="1">
                <a:solidFill>
                  <a:srgbClr val="004974"/>
                </a:solidFill>
              </a:rPr>
              <a:t>D</a:t>
            </a:r>
            <a:r>
              <a:rPr lang="en-US" altLang="et-EE" sz="1800" i="1" kern="0" baseline="-25000" dirty="0">
                <a:solidFill>
                  <a:srgbClr val="004974"/>
                </a:solidFill>
              </a:rPr>
              <a:t> </a:t>
            </a:r>
            <a:r>
              <a:rPr lang="et-EE" altLang="et-EE" sz="1800" i="1" kern="0" baseline="-25000" dirty="0">
                <a:solidFill>
                  <a:srgbClr val="004974"/>
                </a:solidFill>
              </a:rPr>
              <a:t>	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t-EE" altLang="et-EE" sz="2000" b="1" kern="0" dirty="0" err="1" smtClean="0">
                <a:solidFill>
                  <a:srgbClr val="004974"/>
                </a:solidFill>
              </a:rPr>
              <a:t>Communicative</a:t>
            </a:r>
            <a:r>
              <a:rPr lang="et-EE" altLang="et-EE" sz="2000" b="1" kern="0" dirty="0" smtClean="0">
                <a:solidFill>
                  <a:srgbClr val="004974"/>
                </a:solidFill>
              </a:rPr>
              <a:t> </a:t>
            </a:r>
            <a:r>
              <a:rPr lang="et-EE" altLang="et-EE" sz="2000" b="1" kern="0" dirty="0" err="1">
                <a:solidFill>
                  <a:srgbClr val="004974"/>
                </a:solidFill>
              </a:rPr>
              <a:t>strategy</a:t>
            </a:r>
            <a:r>
              <a:rPr lang="et-EE" altLang="et-EE" sz="2000" b="1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>
                <a:solidFill>
                  <a:srgbClr val="004974"/>
                </a:solidFill>
              </a:rPr>
              <a:t>–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algorithm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for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achieving</a:t>
            </a:r>
            <a:r>
              <a:rPr lang="et-EE" altLang="et-EE" sz="2000" kern="0" dirty="0">
                <a:solidFill>
                  <a:srgbClr val="004974"/>
                </a:solidFill>
              </a:rPr>
              <a:t> a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communicative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goal</a:t>
            </a:r>
            <a:endParaRPr lang="et-EE" altLang="et-EE" sz="2000" kern="0" dirty="0">
              <a:solidFill>
                <a:srgbClr val="004974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t-EE" altLang="et-EE" sz="2000" b="1" kern="0" dirty="0" err="1">
                <a:solidFill>
                  <a:srgbClr val="004974"/>
                </a:solidFill>
              </a:rPr>
              <a:t>Communicative</a:t>
            </a:r>
            <a:r>
              <a:rPr lang="et-EE" altLang="et-EE" sz="2000" b="1" kern="0" dirty="0">
                <a:solidFill>
                  <a:srgbClr val="004974"/>
                </a:solidFill>
              </a:rPr>
              <a:t> </a:t>
            </a:r>
            <a:r>
              <a:rPr lang="et-EE" altLang="et-EE" sz="2000" b="1" kern="0" dirty="0" err="1">
                <a:solidFill>
                  <a:srgbClr val="004974"/>
                </a:solidFill>
              </a:rPr>
              <a:t>tactics</a:t>
            </a:r>
            <a:r>
              <a:rPr lang="et-EE" altLang="et-EE" sz="2000" b="1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>
                <a:solidFill>
                  <a:srgbClr val="004974"/>
                </a:solidFill>
              </a:rPr>
              <a:t>–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different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ways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to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apply</a:t>
            </a:r>
            <a:r>
              <a:rPr lang="et-EE" altLang="et-EE" sz="2000" kern="0" dirty="0">
                <a:solidFill>
                  <a:srgbClr val="004974"/>
                </a:solidFill>
              </a:rPr>
              <a:t> a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communicative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strategy</a:t>
            </a:r>
            <a:r>
              <a:rPr lang="et-EE" altLang="et-EE" sz="2000" kern="0" dirty="0">
                <a:solidFill>
                  <a:srgbClr val="004974"/>
                </a:solidFill>
              </a:rPr>
              <a:t> (</a:t>
            </a:r>
            <a:r>
              <a:rPr lang="et-EE" altLang="et-EE" sz="2000" kern="0" dirty="0" err="1">
                <a:solidFill>
                  <a:srgbClr val="004974"/>
                </a:solidFill>
              </a:rPr>
              <a:t>e.g</a:t>
            </a:r>
            <a:r>
              <a:rPr lang="et-EE" altLang="et-EE" sz="2000" kern="0" dirty="0">
                <a:solidFill>
                  <a:srgbClr val="004974"/>
                </a:solidFill>
              </a:rPr>
              <a:t>. </a:t>
            </a:r>
            <a:r>
              <a:rPr lang="et-EE" altLang="et-EE" sz="2000" kern="0" dirty="0" err="1">
                <a:solidFill>
                  <a:srgbClr val="004974"/>
                </a:solidFill>
              </a:rPr>
              <a:t>for</a:t>
            </a:r>
            <a:r>
              <a:rPr lang="et-EE" altLang="et-EE" sz="2000" kern="0" dirty="0">
                <a:solidFill>
                  <a:srgbClr val="004974"/>
                </a:solidFill>
              </a:rPr>
              <a:t> </a:t>
            </a:r>
            <a:r>
              <a:rPr lang="et-EE" altLang="et-EE" sz="2000" i="1" kern="0" dirty="0">
                <a:solidFill>
                  <a:srgbClr val="004974"/>
                </a:solidFill>
              </a:rPr>
              <a:t>A</a:t>
            </a:r>
            <a:r>
              <a:rPr lang="et-EE" altLang="et-EE" sz="2000" kern="0" dirty="0">
                <a:solidFill>
                  <a:srgbClr val="004974"/>
                </a:solidFill>
              </a:rPr>
              <a:t>: </a:t>
            </a:r>
            <a:r>
              <a:rPr lang="et-EE" altLang="et-EE" sz="2000" i="1" kern="0" dirty="0" err="1">
                <a:solidFill>
                  <a:srgbClr val="004974"/>
                </a:solidFill>
              </a:rPr>
              <a:t>enticing</a:t>
            </a:r>
            <a:r>
              <a:rPr lang="et-EE" altLang="et-EE" sz="2000" i="1" kern="0" dirty="0">
                <a:solidFill>
                  <a:srgbClr val="004974"/>
                </a:solidFill>
              </a:rPr>
              <a:t>, </a:t>
            </a:r>
            <a:r>
              <a:rPr lang="et-EE" altLang="et-EE" sz="2000" i="1" kern="0" dirty="0" err="1">
                <a:solidFill>
                  <a:srgbClr val="004974"/>
                </a:solidFill>
              </a:rPr>
              <a:t>persuading</a:t>
            </a:r>
            <a:r>
              <a:rPr lang="et-EE" altLang="et-EE" sz="2000" i="1" kern="0" dirty="0">
                <a:solidFill>
                  <a:srgbClr val="004974"/>
                </a:solidFill>
              </a:rPr>
              <a:t>, </a:t>
            </a:r>
            <a:r>
              <a:rPr lang="et-EE" altLang="et-EE" sz="2000" i="1" kern="0" dirty="0" err="1">
                <a:solidFill>
                  <a:srgbClr val="004974"/>
                </a:solidFill>
              </a:rPr>
              <a:t>threatening</a:t>
            </a:r>
            <a:r>
              <a:rPr lang="et-EE" altLang="et-EE" sz="2000" kern="0" dirty="0">
                <a:solidFill>
                  <a:srgbClr val="004974"/>
                </a:solidFill>
              </a:rPr>
              <a:t>)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t-EE" altLang="et-EE" kern="0" dirty="0" err="1">
                <a:solidFill>
                  <a:srgbClr val="004974"/>
                </a:solidFill>
              </a:rPr>
              <a:t>Title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aspect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i="1" kern="0" dirty="0">
                <a:solidFill>
                  <a:srgbClr val="004974"/>
                </a:solidFill>
              </a:rPr>
              <a:t>t</a:t>
            </a:r>
            <a:r>
              <a:rPr lang="et-EE" altLang="et-EE" kern="0" dirty="0">
                <a:solidFill>
                  <a:srgbClr val="004974"/>
                </a:solidFill>
              </a:rPr>
              <a:t> (</a:t>
            </a:r>
            <a:r>
              <a:rPr lang="et-EE" altLang="et-EE" kern="0" dirty="0" err="1">
                <a:solidFill>
                  <a:srgbClr val="004974"/>
                </a:solidFill>
              </a:rPr>
              <a:t>e.g</a:t>
            </a:r>
            <a:r>
              <a:rPr lang="et-EE" altLang="et-EE" kern="0" dirty="0">
                <a:solidFill>
                  <a:srgbClr val="004974"/>
                </a:solidFill>
              </a:rPr>
              <a:t>. </a:t>
            </a:r>
            <a:r>
              <a:rPr lang="et-EE" altLang="et-EE" i="1" kern="0" dirty="0" err="1" smtClean="0">
                <a:solidFill>
                  <a:srgbClr val="004974"/>
                </a:solidFill>
              </a:rPr>
              <a:t>pleasantness</a:t>
            </a:r>
            <a:r>
              <a:rPr lang="et-EE" altLang="et-EE" kern="0" dirty="0" smtClean="0">
                <a:solidFill>
                  <a:srgbClr val="004974"/>
                </a:solidFill>
              </a:rPr>
              <a:t> </a:t>
            </a:r>
            <a:r>
              <a:rPr lang="et-EE" altLang="et-EE" kern="0" dirty="0" err="1">
                <a:solidFill>
                  <a:srgbClr val="004974"/>
                </a:solidFill>
              </a:rPr>
              <a:t>when</a:t>
            </a:r>
            <a:r>
              <a:rPr lang="et-EE" altLang="et-EE" kern="0" dirty="0">
                <a:solidFill>
                  <a:srgbClr val="004974"/>
                </a:solidFill>
              </a:rPr>
              <a:t> </a:t>
            </a:r>
            <a:r>
              <a:rPr lang="et-EE" altLang="et-EE" i="1" kern="0" dirty="0" err="1" smtClean="0">
                <a:solidFill>
                  <a:srgbClr val="004974"/>
                </a:solidFill>
              </a:rPr>
              <a:t>enticing</a:t>
            </a:r>
            <a:r>
              <a:rPr lang="et-EE" altLang="et-EE" kern="0" dirty="0">
                <a:solidFill>
                  <a:srgbClr val="004974"/>
                </a:solidFill>
              </a:rPr>
              <a:t>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•"/>
              <a:defRPr/>
            </a:pPr>
            <a:endParaRPr lang="et-EE" altLang="et-EE" sz="3200" kern="0" dirty="0">
              <a:solidFill>
                <a:srgbClr val="004974"/>
              </a:solidFill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Hel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62"/>
    </mc:Choice>
    <mc:Fallback xmlns="">
      <p:transition spd="slow" advTm="38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T_2019 Theme">
  <a:themeElements>
    <a:clrScheme name="UT_2019">
      <a:dk1>
        <a:srgbClr val="2C5696"/>
      </a:dk1>
      <a:lt1>
        <a:srgbClr val="FFFFFF"/>
      </a:lt1>
      <a:dk2>
        <a:srgbClr val="102064"/>
      </a:dk2>
      <a:lt2>
        <a:srgbClr val="FFFFFF"/>
      </a:lt2>
      <a:accent1>
        <a:srgbClr val="00A6E9"/>
      </a:accent1>
      <a:accent2>
        <a:srgbClr val="ED7D31"/>
      </a:accent2>
      <a:accent3>
        <a:srgbClr val="E52143"/>
      </a:accent3>
      <a:accent4>
        <a:srgbClr val="AE78B1"/>
      </a:accent4>
      <a:accent5>
        <a:srgbClr val="87BC1F"/>
      </a:accent5>
      <a:accent6>
        <a:srgbClr val="FAA41A"/>
      </a:accent6>
      <a:hlink>
        <a:srgbClr val="FF6F20"/>
      </a:hlink>
      <a:folHlink>
        <a:srgbClr val="00A6E9"/>
      </a:folHlink>
    </a:clrScheme>
    <a:fontScheme name="UT_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3136</Words>
  <Application>Microsoft Office PowerPoint</Application>
  <PresentationFormat>Laiekraan</PresentationFormat>
  <Paragraphs>221</Paragraphs>
  <Slides>19</Slides>
  <Notes>0</Notes>
  <HiddenSlides>0</HiddenSlides>
  <MMClips>19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Rubik</vt:lpstr>
      <vt:lpstr>Rubik Bold</vt:lpstr>
      <vt:lpstr>Times New Roman</vt:lpstr>
      <vt:lpstr>UT_2019 Theme</vt:lpstr>
      <vt:lpstr>Reasoning and Arguments in Negotiation.</vt:lpstr>
      <vt:lpstr>Outline</vt:lpstr>
      <vt:lpstr>1. Motivation</vt:lpstr>
      <vt:lpstr>2. Analysis of human-human negotiations</vt:lpstr>
      <vt:lpstr>Example: a telemarketing call (A – sales clerk, B – customer; transcription of Conversation Analysis is used) </vt:lpstr>
      <vt:lpstr>3. Model of conversational agent</vt:lpstr>
      <vt:lpstr>3A. Reasoning model: 1) Model of human motivational sphere</vt:lpstr>
      <vt:lpstr>3A. Reasoning model: 2) Reasoning procedures</vt:lpstr>
      <vt:lpstr>3B. Communicative strategies and tactics</vt:lpstr>
      <vt:lpstr>3B. Example: Communicative strategy for A                     Presumption: GA= “B decides to do D” </vt:lpstr>
      <vt:lpstr>3B. Example: Communicative strategy for B  Presumption: GB=”do D”</vt:lpstr>
      <vt:lpstr>3C. Implementation (1)</vt:lpstr>
      <vt:lpstr>3C. Implementation (2)  information state approach (Traum and Larsson, 2003)</vt:lpstr>
      <vt:lpstr>3C. Implementation (3)</vt:lpstr>
      <vt:lpstr>3C. Example: Updating the partner model wAB by A</vt:lpstr>
      <vt:lpstr>3C. Example: Updating the model wB by B</vt:lpstr>
      <vt:lpstr>4. Discussion (1)</vt:lpstr>
      <vt:lpstr>4. Discussion (2)</vt:lpstr>
      <vt:lpstr>5.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Võime muuta maailma!</dc:title>
  <dc:creator>Heiko Unt</dc:creator>
  <cp:lastModifiedBy>Mare Koit</cp:lastModifiedBy>
  <cp:revision>117</cp:revision>
  <dcterms:created xsi:type="dcterms:W3CDTF">2018-12-27T16:27:33Z</dcterms:created>
  <dcterms:modified xsi:type="dcterms:W3CDTF">2022-04-25T06:10:13Z</dcterms:modified>
</cp:coreProperties>
</file>