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7" r:id="rId2"/>
    <p:sldId id="261" r:id="rId3"/>
    <p:sldId id="357" r:id="rId4"/>
    <p:sldId id="258" r:id="rId5"/>
    <p:sldId id="312" r:id="rId6"/>
    <p:sldId id="262" r:id="rId7"/>
    <p:sldId id="263" r:id="rId8"/>
    <p:sldId id="313" r:id="rId9"/>
    <p:sldId id="277" r:id="rId10"/>
    <p:sldId id="278" r:id="rId11"/>
    <p:sldId id="266" r:id="rId12"/>
    <p:sldId id="267" r:id="rId13"/>
    <p:sldId id="268" r:id="rId14"/>
    <p:sldId id="274" r:id="rId15"/>
    <p:sldId id="260" r:id="rId16"/>
    <p:sldId id="305" r:id="rId17"/>
    <p:sldId id="338" r:id="rId18"/>
    <p:sldId id="317" r:id="rId19"/>
    <p:sldId id="314" r:id="rId20"/>
    <p:sldId id="316" r:id="rId21"/>
    <p:sldId id="280" r:id="rId22"/>
    <p:sldId id="289" r:id="rId23"/>
    <p:sldId id="339" r:id="rId24"/>
    <p:sldId id="349" r:id="rId25"/>
    <p:sldId id="346" r:id="rId26"/>
    <p:sldId id="347" r:id="rId27"/>
    <p:sldId id="348" r:id="rId28"/>
    <p:sldId id="341" r:id="rId29"/>
    <p:sldId id="342" r:id="rId30"/>
    <p:sldId id="343" r:id="rId31"/>
    <p:sldId id="344" r:id="rId32"/>
    <p:sldId id="345" r:id="rId33"/>
    <p:sldId id="337" r:id="rId34"/>
    <p:sldId id="318" r:id="rId35"/>
    <p:sldId id="329" r:id="rId36"/>
    <p:sldId id="300" r:id="rId37"/>
    <p:sldId id="282" r:id="rId38"/>
    <p:sldId id="299" r:id="rId39"/>
    <p:sldId id="330" r:id="rId40"/>
    <p:sldId id="323" r:id="rId41"/>
    <p:sldId id="321" r:id="rId42"/>
    <p:sldId id="295" r:id="rId43"/>
    <p:sldId id="285" r:id="rId44"/>
    <p:sldId id="325" r:id="rId45"/>
    <p:sldId id="332" r:id="rId46"/>
    <p:sldId id="291" r:id="rId47"/>
    <p:sldId id="307" r:id="rId48"/>
    <p:sldId id="296" r:id="rId49"/>
    <p:sldId id="350" r:id="rId50"/>
    <p:sldId id="334" r:id="rId51"/>
    <p:sldId id="292" r:id="rId52"/>
    <p:sldId id="301" r:id="rId53"/>
    <p:sldId id="335" r:id="rId54"/>
    <p:sldId id="275" r:id="rId55"/>
    <p:sldId id="264" r:id="rId56"/>
    <p:sldId id="351" r:id="rId57"/>
    <p:sldId id="352" r:id="rId58"/>
    <p:sldId id="353" r:id="rId59"/>
    <p:sldId id="354" r:id="rId60"/>
    <p:sldId id="355" r:id="rId61"/>
    <p:sldId id="319" r:id="rId62"/>
    <p:sldId id="326" r:id="rId63"/>
    <p:sldId id="356" r:id="rId6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56" autoAdjust="0"/>
    <p:restoredTop sz="90747" autoAdjust="0"/>
  </p:normalViewPr>
  <p:slideViewPr>
    <p:cSldViewPr>
      <p:cViewPr>
        <p:scale>
          <a:sx n="120" d="100"/>
          <a:sy n="120" d="100"/>
        </p:scale>
        <p:origin x="-1094" y="17"/>
      </p:cViewPr>
      <p:guideLst>
        <p:guide orient="horz" pos="2160"/>
        <p:guide pos="2880"/>
      </p:guideLst>
    </p:cSldViewPr>
  </p:slideViewPr>
  <p:notesTextViewPr>
    <p:cViewPr>
      <p:scale>
        <a:sx n="1" d="1"/>
        <a:sy n="1" d="1"/>
      </p:scale>
      <p:origin x="0" y="0"/>
    </p:cViewPr>
  </p:notesTextViewPr>
  <p:sorterViewPr>
    <p:cViewPr>
      <p:scale>
        <a:sx n="100" d="100"/>
        <a:sy n="100" d="100"/>
      </p:scale>
      <p:origin x="0" y="97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30F89A-2129-4E2C-BCDD-48E694208EDF}" type="datetimeFigureOut">
              <a:rPr lang="fr-FR" smtClean="0"/>
              <a:t>18/07/2021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C03122-A44B-4763-A317-CB8AA937A585}" type="slidenum">
              <a:rPr lang="fr-FR" smtClean="0"/>
              <a:t>‹#›</a:t>
            </a:fld>
            <a:endParaRPr lang="fr-FR"/>
          </a:p>
        </p:txBody>
      </p:sp>
    </p:spTree>
    <p:extLst>
      <p:ext uri="{BB962C8B-B14F-4D97-AF65-F5344CB8AC3E}">
        <p14:creationId xmlns:p14="http://schemas.microsoft.com/office/powerpoint/2010/main" val="3847333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Hi </a:t>
            </a:r>
            <a:r>
              <a:rPr lang="fr-FR" dirty="0" err="1"/>
              <a:t>every</a:t>
            </a:r>
            <a:r>
              <a:rPr lang="fr-FR" dirty="0"/>
              <a:t> body, I </a:t>
            </a:r>
            <a:r>
              <a:rPr lang="fr-FR" dirty="0" err="1"/>
              <a:t>hope</a:t>
            </a:r>
            <a:r>
              <a:rPr lang="fr-FR" dirty="0"/>
              <a:t> </a:t>
            </a:r>
            <a:r>
              <a:rPr lang="fr-FR" dirty="0" err="1"/>
              <a:t>that</a:t>
            </a:r>
            <a:r>
              <a:rPr lang="fr-FR" dirty="0"/>
              <a:t> </a:t>
            </a:r>
            <a:r>
              <a:rPr lang="fr-FR" dirty="0" err="1"/>
              <a:t>you</a:t>
            </a:r>
            <a:r>
              <a:rPr lang="fr-FR" dirty="0"/>
              <a:t> are </a:t>
            </a:r>
            <a:r>
              <a:rPr lang="fr-FR" dirty="0" err="1"/>
              <a:t>well</a:t>
            </a:r>
            <a:r>
              <a:rPr lang="fr-FR" dirty="0"/>
              <a:t> and </a:t>
            </a:r>
            <a:r>
              <a:rPr lang="fr-FR" dirty="0" err="1"/>
              <a:t>healthy</a:t>
            </a:r>
            <a:r>
              <a:rPr lang="fr-FR" dirty="0"/>
              <a:t>, I </a:t>
            </a:r>
            <a:r>
              <a:rPr lang="fr-FR" dirty="0" err="1"/>
              <a:t>would</a:t>
            </a:r>
            <a:r>
              <a:rPr lang="fr-FR" dirty="0"/>
              <a:t> </a:t>
            </a:r>
            <a:r>
              <a:rPr lang="fr-FR" dirty="0" err="1"/>
              <a:t>like</a:t>
            </a:r>
            <a:r>
              <a:rPr lang="fr-FR" dirty="0"/>
              <a:t> to </a:t>
            </a:r>
            <a:r>
              <a:rPr lang="fr-FR" dirty="0" err="1"/>
              <a:t>share</a:t>
            </a:r>
            <a:r>
              <a:rPr lang="fr-FR" dirty="0"/>
              <a:t> </a:t>
            </a:r>
            <a:r>
              <a:rPr lang="fr-FR" dirty="0" err="1"/>
              <a:t>with</a:t>
            </a:r>
            <a:r>
              <a:rPr lang="fr-FR" dirty="0"/>
              <a:t> </a:t>
            </a:r>
            <a:r>
              <a:rPr lang="fr-FR" dirty="0" err="1"/>
              <a:t>you</a:t>
            </a:r>
            <a:r>
              <a:rPr lang="fr-FR" dirty="0"/>
              <a:t> a speech </a:t>
            </a:r>
            <a:r>
              <a:rPr lang="fr-FR" dirty="0" err="1"/>
              <a:t>concerning</a:t>
            </a:r>
            <a:r>
              <a:rPr lang="fr-FR" dirty="0"/>
              <a:t> </a:t>
            </a:r>
            <a:r>
              <a:rPr lang="fr-FR" dirty="0" err="1"/>
              <a:t>blockchain</a:t>
            </a:r>
            <a:r>
              <a:rPr lang="fr-FR" dirty="0"/>
              <a:t> in </a:t>
            </a:r>
            <a:r>
              <a:rPr lang="fr-FR" dirty="0" err="1"/>
              <a:t>knowledge</a:t>
            </a:r>
            <a:r>
              <a:rPr lang="fr-FR" dirty="0"/>
              <a:t> management,</a:t>
            </a:r>
            <a:r>
              <a:rPr lang="fr-FR" baseline="0" dirty="0"/>
              <a:t> </a:t>
            </a:r>
            <a:r>
              <a:rPr lang="fr-FR" baseline="0" dirty="0" err="1"/>
              <a:t>Blockchain</a:t>
            </a:r>
            <a:r>
              <a:rPr lang="fr-FR" baseline="0" dirty="0"/>
              <a:t> as a new </a:t>
            </a:r>
            <a:r>
              <a:rPr lang="fr-FR" baseline="0" dirty="0" err="1"/>
              <a:t>way</a:t>
            </a:r>
            <a:r>
              <a:rPr lang="fr-FR" baseline="0" dirty="0"/>
              <a:t> to </a:t>
            </a:r>
            <a:r>
              <a:rPr lang="fr-FR" baseline="0" dirty="0" err="1"/>
              <a:t>work</a:t>
            </a:r>
            <a:r>
              <a:rPr lang="fr-FR" baseline="0" dirty="0"/>
              <a:t> via internet more </a:t>
            </a:r>
            <a:r>
              <a:rPr lang="fr-FR" baseline="0" dirty="0" err="1"/>
              <a:t>securised</a:t>
            </a:r>
            <a:r>
              <a:rPr lang="fr-FR" baseline="0" dirty="0"/>
              <a:t> and </a:t>
            </a:r>
            <a:r>
              <a:rPr lang="fr-FR" baseline="0" dirty="0" err="1"/>
              <a:t>decentralised</a:t>
            </a:r>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1</a:t>
            </a:fld>
            <a:endParaRPr lang="fr-FR"/>
          </a:p>
        </p:txBody>
      </p:sp>
    </p:spTree>
    <p:extLst>
      <p:ext uri="{BB962C8B-B14F-4D97-AF65-F5344CB8AC3E}">
        <p14:creationId xmlns:p14="http://schemas.microsoft.com/office/powerpoint/2010/main" val="1302821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2048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Our problem is related to the loss of expertise when the company's experts retire, or turn to other competitors, or the employee simply converts to other specialties within the same company.</a:t>
            </a:r>
            <a:endParaRPr lang="fr-F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e l'image des diapositives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2253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The expert can be there, but does not share his experience, it may strengthen his power, but it is not profitable for the company. We found in our survey that this sharing is only 13% in Algeria in a previous survey that we carried out</a:t>
            </a:r>
            <a:endParaRPr lang="fr-F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ce réservé de l'image des diapositives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2457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the absence of a structured corporate memory causes loss of traceability and inconsistencies. There is only 3% of companies with a structured memory in Algeria, according to a survey</a:t>
            </a:r>
            <a:r>
              <a:rPr lang="en-US" baseline="0" dirty="0"/>
              <a:t> we have done </a:t>
            </a:r>
            <a:endParaRPr lang="fr-F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nSpc>
                <a:spcPct val="120000"/>
              </a:lnSpc>
            </a:pPr>
            <a:r>
              <a:rPr lang="en-US" dirty="0">
                <a:solidFill>
                  <a:srgbClr val="0000FF"/>
                </a:solidFill>
              </a:rPr>
              <a:t>1- Bureaucracy that does not encourage change2- Lack of incentives and rewards for new ideas.3- we do not recognize the owner of the knowledge4- Retention of experts they do not share with others5- Poor interpersonal skills6- Fear of failure</a:t>
            </a:r>
            <a:endParaRPr lang="en-US" dirty="0"/>
          </a:p>
        </p:txBody>
      </p:sp>
      <p:sp>
        <p:nvSpPr>
          <p:cNvPr id="4" name="Slide Number Placeholder 3"/>
          <p:cNvSpPr>
            <a:spLocks noGrp="1"/>
          </p:cNvSpPr>
          <p:nvPr>
            <p:ph type="sldNum" sz="quarter" idx="10"/>
          </p:nvPr>
        </p:nvSpPr>
        <p:spPr/>
        <p:txBody>
          <a:bodyPr/>
          <a:lstStyle/>
          <a:p>
            <a:fld id="{8C761858-C892-4BC8-A377-325E26C5E00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844789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The </a:t>
            </a:r>
            <a:r>
              <a:rPr lang="fr-FR" dirty="0" err="1"/>
              <a:t>blockchain</a:t>
            </a:r>
            <a:r>
              <a:rPr lang="fr-FR" dirty="0"/>
              <a:t> </a:t>
            </a:r>
            <a:r>
              <a:rPr lang="fr-FR" dirty="0" err="1"/>
              <a:t>offers</a:t>
            </a:r>
            <a:r>
              <a:rPr lang="fr-FR" dirty="0"/>
              <a:t> </a:t>
            </a:r>
            <a:r>
              <a:rPr lang="fr-FR" dirty="0" err="1"/>
              <a:t>several</a:t>
            </a:r>
            <a:r>
              <a:rPr lang="fr-FR" dirty="0"/>
              <a:t> </a:t>
            </a:r>
            <a:r>
              <a:rPr lang="fr-FR" dirty="0" err="1"/>
              <a:t>advantages</a:t>
            </a:r>
            <a:r>
              <a:rPr lang="fr-FR" baseline="0" dirty="0"/>
              <a:t> </a:t>
            </a:r>
            <a:r>
              <a:rPr lang="fr-FR" baseline="0" dirty="0" err="1"/>
              <a:t>that</a:t>
            </a:r>
            <a:r>
              <a:rPr lang="fr-FR" baseline="0" dirty="0"/>
              <a:t> </a:t>
            </a:r>
            <a:r>
              <a:rPr lang="fr-FR" baseline="0" dirty="0" err="1"/>
              <a:t>helps</a:t>
            </a:r>
            <a:r>
              <a:rPr lang="fr-FR" baseline="0" dirty="0"/>
              <a:t> to </a:t>
            </a:r>
            <a:r>
              <a:rPr lang="fr-FR" baseline="0" dirty="0" err="1"/>
              <a:t>success</a:t>
            </a:r>
            <a:r>
              <a:rPr lang="fr-FR" baseline="0" dirty="0"/>
              <a:t> of </a:t>
            </a:r>
            <a:r>
              <a:rPr lang="fr-FR" baseline="0" dirty="0" err="1"/>
              <a:t>knowledeg</a:t>
            </a:r>
            <a:r>
              <a:rPr lang="fr-FR" baseline="0" dirty="0"/>
              <a:t> </a:t>
            </a:r>
            <a:r>
              <a:rPr lang="fr-FR" baseline="0" dirty="0" err="1"/>
              <a:t>capitalization</a:t>
            </a:r>
            <a:r>
              <a:rPr lang="fr-FR" baseline="0" dirty="0"/>
              <a:t> and sharing </a:t>
            </a:r>
            <a:r>
              <a:rPr lang="fr-FR" baseline="0" dirty="0" err="1"/>
              <a:t>like</a:t>
            </a:r>
            <a:r>
              <a:rPr lang="fr-FR" baseline="0" dirty="0"/>
              <a:t> </a:t>
            </a:r>
            <a:r>
              <a:rPr lang="fr-FR" baseline="0" dirty="0" err="1"/>
              <a:t>transparency</a:t>
            </a:r>
            <a:r>
              <a:rPr lang="fr-FR" baseline="0" dirty="0"/>
              <a:t>, </a:t>
            </a:r>
            <a:r>
              <a:rPr lang="fr-FR" baseline="0" dirty="0" err="1"/>
              <a:t>trusted</a:t>
            </a:r>
            <a:r>
              <a:rPr lang="fr-FR" baseline="0" dirty="0"/>
              <a:t> transaction and </a:t>
            </a:r>
            <a:r>
              <a:rPr lang="fr-FR" baseline="0" dirty="0" err="1"/>
              <a:t>unalterability</a:t>
            </a:r>
            <a:r>
              <a:rPr lang="fr-FR" baseline="0" dirty="0"/>
              <a:t> copies</a:t>
            </a:r>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15</a:t>
            </a:fld>
            <a:endParaRPr lang="fr-FR"/>
          </a:p>
        </p:txBody>
      </p:sp>
    </p:spTree>
    <p:extLst>
      <p:ext uri="{BB962C8B-B14F-4D97-AF65-F5344CB8AC3E}">
        <p14:creationId xmlns:p14="http://schemas.microsoft.com/office/powerpoint/2010/main" val="444058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The </a:t>
            </a:r>
            <a:r>
              <a:rPr lang="fr-FR" dirty="0" err="1"/>
              <a:t>blockchain</a:t>
            </a:r>
            <a:r>
              <a:rPr lang="fr-FR" dirty="0"/>
              <a:t> </a:t>
            </a:r>
            <a:r>
              <a:rPr lang="fr-FR" dirty="0" err="1"/>
              <a:t>is</a:t>
            </a:r>
            <a:r>
              <a:rPr lang="fr-FR" dirty="0"/>
              <a:t> at 80%</a:t>
            </a:r>
            <a:r>
              <a:rPr lang="fr-FR" baseline="0" dirty="0"/>
              <a:t> </a:t>
            </a:r>
            <a:r>
              <a:rPr lang="fr-FR" baseline="0" dirty="0" err="1"/>
              <a:t>used</a:t>
            </a:r>
            <a:r>
              <a:rPr lang="fr-FR" baseline="0" dirty="0"/>
              <a:t> for </a:t>
            </a:r>
            <a:r>
              <a:rPr lang="fr-FR" baseline="0" dirty="0" err="1"/>
              <a:t>monatery</a:t>
            </a:r>
            <a:r>
              <a:rPr lang="fr-FR" baseline="0" dirty="0"/>
              <a:t> </a:t>
            </a:r>
            <a:r>
              <a:rPr lang="fr-FR" baseline="0" dirty="0" err="1"/>
              <a:t>purposes</a:t>
            </a:r>
            <a:r>
              <a:rPr lang="fr-FR" baseline="0" dirty="0"/>
              <a:t> and at 20% for non </a:t>
            </a:r>
            <a:r>
              <a:rPr lang="fr-FR" baseline="0" dirty="0" err="1"/>
              <a:t>monatery</a:t>
            </a:r>
            <a:r>
              <a:rPr lang="fr-FR" baseline="0" dirty="0"/>
              <a:t> </a:t>
            </a:r>
            <a:r>
              <a:rPr lang="fr-FR" baseline="0" dirty="0" err="1"/>
              <a:t>purposes</a:t>
            </a:r>
            <a:r>
              <a:rPr lang="fr-FR" baseline="0" dirty="0"/>
              <a:t> </a:t>
            </a:r>
            <a:endParaRPr lang="fr-FR" dirty="0"/>
          </a:p>
          <a:p>
            <a:r>
              <a:rPr lang="fr-FR" dirty="0" err="1"/>
              <a:t>Now</a:t>
            </a:r>
            <a:r>
              <a:rPr lang="fr-FR" dirty="0"/>
              <a:t> </a:t>
            </a:r>
            <a:r>
              <a:rPr lang="fr-FR" dirty="0" err="1"/>
              <a:t>blockchain</a:t>
            </a:r>
            <a:r>
              <a:rPr lang="fr-FR" dirty="0"/>
              <a:t> </a:t>
            </a:r>
            <a:r>
              <a:rPr lang="fr-FR" dirty="0" err="1"/>
              <a:t>is</a:t>
            </a:r>
            <a:r>
              <a:rPr lang="fr-FR" dirty="0"/>
              <a:t> </a:t>
            </a:r>
            <a:r>
              <a:rPr lang="fr-FR" dirty="0" err="1"/>
              <a:t>applied</a:t>
            </a:r>
            <a:r>
              <a:rPr lang="fr-FR" dirty="0"/>
              <a:t> in </a:t>
            </a:r>
            <a:r>
              <a:rPr lang="fr-FR" dirty="0" err="1"/>
              <a:t>several</a:t>
            </a:r>
            <a:r>
              <a:rPr lang="fr-FR" dirty="0"/>
              <a:t> </a:t>
            </a:r>
            <a:r>
              <a:rPr lang="fr-FR" dirty="0" err="1"/>
              <a:t>domains</a:t>
            </a:r>
            <a:r>
              <a:rPr lang="fr-FR" dirty="0"/>
              <a:t> </a:t>
            </a:r>
            <a:r>
              <a:rPr lang="fr-FR" dirty="0" err="1"/>
              <a:t>like</a:t>
            </a:r>
            <a:r>
              <a:rPr lang="fr-FR" dirty="0"/>
              <a:t> internet</a:t>
            </a:r>
            <a:r>
              <a:rPr lang="fr-FR" baseline="0" dirty="0"/>
              <a:t> of </a:t>
            </a:r>
            <a:r>
              <a:rPr lang="fr-FR" baseline="0" dirty="0" err="1"/>
              <a:t>things</a:t>
            </a:r>
            <a:r>
              <a:rPr lang="fr-FR" baseline="0" dirty="0"/>
              <a:t>, </a:t>
            </a:r>
            <a:r>
              <a:rPr lang="fr-FR" baseline="0" dirty="0" err="1"/>
              <a:t>supply</a:t>
            </a:r>
            <a:r>
              <a:rPr lang="fr-FR" baseline="0" dirty="0"/>
              <a:t> </a:t>
            </a:r>
            <a:r>
              <a:rPr lang="fr-FR" baseline="0" dirty="0" err="1"/>
              <a:t>chain</a:t>
            </a:r>
            <a:r>
              <a:rPr lang="fr-FR" baseline="0" dirty="0"/>
              <a:t> management </a:t>
            </a:r>
            <a:r>
              <a:rPr lang="fr-FR" baseline="0" dirty="0" err="1"/>
              <a:t>insurance</a:t>
            </a:r>
            <a:r>
              <a:rPr lang="fr-FR" baseline="0" dirty="0"/>
              <a:t> and </a:t>
            </a:r>
            <a:r>
              <a:rPr lang="fr-FR" baseline="0" dirty="0" err="1"/>
              <a:t>healthcare</a:t>
            </a:r>
            <a:endParaRPr lang="fr-FR" baseline="0" dirty="0"/>
          </a:p>
          <a:p>
            <a:r>
              <a:rPr lang="fr-FR" baseline="0" dirty="0"/>
              <a:t>How about </a:t>
            </a:r>
            <a:r>
              <a:rPr lang="fr-FR" baseline="0" dirty="0" err="1"/>
              <a:t>blockchain</a:t>
            </a:r>
            <a:r>
              <a:rPr lang="fr-FR" baseline="0" dirty="0"/>
              <a:t> in </a:t>
            </a:r>
            <a:r>
              <a:rPr lang="fr-FR" baseline="0" dirty="0" err="1"/>
              <a:t>knowledge</a:t>
            </a:r>
            <a:r>
              <a:rPr lang="fr-FR" baseline="0" dirty="0"/>
              <a:t> management?</a:t>
            </a:r>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16</a:t>
            </a:fld>
            <a:endParaRPr lang="fr-FR"/>
          </a:p>
        </p:txBody>
      </p:sp>
    </p:spTree>
    <p:extLst>
      <p:ext uri="{BB962C8B-B14F-4D97-AF65-F5344CB8AC3E}">
        <p14:creationId xmlns:p14="http://schemas.microsoft.com/office/powerpoint/2010/main" val="2309404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a:r>
              <a:rPr lang="fr-FR" dirty="0"/>
              <a:t>The </a:t>
            </a:r>
            <a:r>
              <a:rPr lang="fr-FR" dirty="0" err="1"/>
              <a:t>presentation</a:t>
            </a:r>
            <a:r>
              <a:rPr lang="fr-FR" dirty="0"/>
              <a:t> </a:t>
            </a:r>
            <a:r>
              <a:rPr lang="fr-FR" dirty="0" err="1"/>
              <a:t>is</a:t>
            </a:r>
            <a:r>
              <a:rPr lang="fr-FR" dirty="0"/>
              <a:t> </a:t>
            </a:r>
            <a:r>
              <a:rPr lang="fr-FR" dirty="0" err="1"/>
              <a:t>composed</a:t>
            </a:r>
            <a:r>
              <a:rPr lang="fr-FR" dirty="0"/>
              <a:t> by </a:t>
            </a:r>
            <a:r>
              <a:rPr lang="fr-FR" dirty="0" err="1"/>
              <a:t>three</a:t>
            </a:r>
            <a:r>
              <a:rPr lang="fr-FR" dirty="0"/>
              <a:t> parts, the first part </a:t>
            </a:r>
            <a:r>
              <a:rPr lang="fr-FR" dirty="0" err="1"/>
              <a:t>concerns</a:t>
            </a:r>
            <a:r>
              <a:rPr lang="fr-FR" dirty="0"/>
              <a:t> </a:t>
            </a:r>
            <a:r>
              <a:rPr lang="fr-FR" sz="1200" b="1" cap="all" dirty="0" err="1">
                <a:ln w="0"/>
                <a:solidFill>
                  <a:schemeClr val="bg1"/>
                </a:solidFill>
                <a:effectLst>
                  <a:reflection blurRad="12700" stA="50000" endPos="50000" dist="5000" dir="5400000" sy="-100000" rotWithShape="0"/>
                </a:effectLst>
              </a:rPr>
              <a:t>Blockchain</a:t>
            </a:r>
            <a:r>
              <a:rPr lang="fr-FR" sz="1200" b="1" cap="all" dirty="0">
                <a:ln w="0"/>
                <a:solidFill>
                  <a:schemeClr val="bg1"/>
                </a:solidFill>
                <a:effectLst>
                  <a:reflection blurRad="12700" stA="50000" endPos="50000" dist="5000" dir="5400000" sy="-100000" rotWithShape="0"/>
                </a:effectLst>
              </a:rPr>
              <a:t> and </a:t>
            </a:r>
            <a:r>
              <a:rPr lang="fr-FR" sz="1200" b="1" cap="all" dirty="0" err="1">
                <a:ln w="0"/>
                <a:solidFill>
                  <a:schemeClr val="bg1"/>
                </a:solidFill>
                <a:effectLst>
                  <a:reflection blurRad="12700" stA="50000" endPos="50000" dist="5000" dir="5400000" sy="-100000" rotWithShape="0"/>
                </a:effectLst>
              </a:rPr>
              <a:t>knowledge</a:t>
            </a:r>
            <a:r>
              <a:rPr lang="fr-FR" sz="1200" b="1" cap="all" dirty="0">
                <a:ln w="0"/>
                <a:solidFill>
                  <a:schemeClr val="bg1"/>
                </a:solidFill>
                <a:effectLst>
                  <a:reflection blurRad="12700" stA="50000" endPos="50000" dist="5000" dir="5400000" sy="-100000" rotWithShape="0"/>
                </a:effectLst>
              </a:rPr>
              <a:t> </a:t>
            </a:r>
            <a:r>
              <a:rPr lang="fr-FR" sz="1200" b="1" cap="all" spc="0" dirty="0">
                <a:ln w="0"/>
                <a:solidFill>
                  <a:schemeClr val="bg1"/>
                </a:solidFill>
                <a:effectLst>
                  <a:reflection blurRad="12700" stA="50000" endPos="50000" dist="5000" dir="5400000" sy="-100000" rotWithShape="0"/>
                </a:effectLst>
              </a:rPr>
              <a:t>Management by </a:t>
            </a:r>
            <a:r>
              <a:rPr lang="fr-FR" sz="1200" b="1" cap="all" spc="0" dirty="0" err="1">
                <a:ln w="0"/>
                <a:solidFill>
                  <a:schemeClr val="bg1"/>
                </a:solidFill>
                <a:effectLst>
                  <a:reflection blurRad="12700" stA="50000" endPos="50000" dist="5000" dir="5400000" sy="-100000" rotWithShape="0"/>
                </a:effectLst>
              </a:rPr>
              <a:t>technIc</a:t>
            </a:r>
            <a:r>
              <a:rPr lang="fr-FR" sz="1200" b="1" cap="all" spc="0" dirty="0">
                <a:ln w="0"/>
                <a:solidFill>
                  <a:schemeClr val="bg1"/>
                </a:solidFill>
                <a:effectLst>
                  <a:reflection blurRad="12700" stA="50000" endPos="50000" dist="5000" dir="5400000" sy="-100000" rotWithShape="0"/>
                </a:effectLst>
              </a:rPr>
              <a:t> AND </a:t>
            </a:r>
            <a:r>
              <a:rPr lang="fr-FR" sz="1200" b="1" cap="all" spc="0" dirty="0" err="1">
                <a:ln w="0"/>
                <a:solidFill>
                  <a:schemeClr val="bg1"/>
                </a:solidFill>
                <a:effectLst>
                  <a:reflection blurRad="12700" stA="50000" endPos="50000" dist="5000" dir="5400000" sy="-100000" rotWithShape="0"/>
                </a:effectLst>
              </a:rPr>
              <a:t>METHODs</a:t>
            </a:r>
            <a:r>
              <a:rPr lang="fr-FR" sz="1200" b="1" cap="all" spc="0" dirty="0">
                <a:ln w="0"/>
                <a:solidFill>
                  <a:schemeClr val="bg1"/>
                </a:solidFill>
                <a:effectLst>
                  <a:reflection blurRad="12700" stA="50000" endPos="50000" dist="5000" dir="5400000" sy="-100000" rotWithShape="0"/>
                </a:effectLst>
              </a:rPr>
              <a:t> </a:t>
            </a:r>
            <a:r>
              <a:rPr lang="fr-FR" sz="1200" b="1" cap="all" spc="0" dirty="0" err="1">
                <a:ln w="0"/>
                <a:solidFill>
                  <a:schemeClr val="bg1"/>
                </a:solidFill>
                <a:effectLst>
                  <a:reflection blurRad="12700" stA="50000" endPos="50000" dist="5000" dir="5400000" sy="-100000" rotWithShape="0"/>
                </a:effectLst>
              </a:rPr>
              <a:t>gamification</a:t>
            </a:r>
            <a:r>
              <a:rPr lang="fr-FR" sz="1200" b="1" cap="all" spc="0" baseline="0" dirty="0">
                <a:ln w="0"/>
                <a:solidFill>
                  <a:schemeClr val="bg1"/>
                </a:solidFill>
                <a:effectLst>
                  <a:reflection blurRad="12700" stA="50000" endPos="50000" dist="5000" dir="5400000" sy="-100000" rotWithShape="0"/>
                </a:effectLst>
              </a:rPr>
              <a:t> </a:t>
            </a:r>
            <a:r>
              <a:rPr lang="fr-FR" sz="1200" b="1" cap="all" spc="0" baseline="0" dirty="0" err="1">
                <a:ln w="0"/>
                <a:solidFill>
                  <a:schemeClr val="bg1"/>
                </a:solidFill>
                <a:effectLst>
                  <a:reflection blurRad="12700" stA="50000" endPos="50000" dist="5000" dir="5400000" sy="-100000" rotWithShape="0"/>
                </a:effectLst>
              </a:rPr>
              <a:t>crowdsourcing</a:t>
            </a:r>
            <a:r>
              <a:rPr lang="fr-FR" sz="1200" b="1" cap="all" spc="0" baseline="0" dirty="0">
                <a:ln w="0"/>
                <a:solidFill>
                  <a:schemeClr val="bg1"/>
                </a:solidFill>
                <a:effectLst>
                  <a:reflection blurRad="12700" stA="50000" endPos="50000" dist="5000" dir="5400000" sy="-100000" rotWithShape="0"/>
                </a:effectLst>
              </a:rPr>
              <a:t> </a:t>
            </a:r>
            <a:r>
              <a:rPr lang="fr-FR" sz="1200" b="1" cap="all" spc="0" baseline="0" dirty="0" err="1">
                <a:ln w="0"/>
                <a:solidFill>
                  <a:schemeClr val="bg1"/>
                </a:solidFill>
                <a:effectLst>
                  <a:reflection blurRad="12700" stA="50000" endPos="50000" dist="5000" dir="5400000" sy="-100000" rotWithShape="0"/>
                </a:effectLst>
              </a:rPr>
              <a:t>correlations</a:t>
            </a:r>
            <a:endParaRPr lang="fr-FR" sz="1200" b="1" cap="all" spc="0" dirty="0">
              <a:ln w="0"/>
              <a:solidFill>
                <a:schemeClr val="bg1"/>
              </a:solidFill>
              <a:effectLst>
                <a:reflection blurRad="12700" stA="50000" endPos="50000" dist="5000" dir="5400000" sy="-100000" rotWithShape="0"/>
              </a:effectLst>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17</a:t>
            </a:fld>
            <a:endParaRPr lang="fr-FR"/>
          </a:p>
        </p:txBody>
      </p:sp>
    </p:spTree>
    <p:extLst>
      <p:ext uri="{BB962C8B-B14F-4D97-AF65-F5344CB8AC3E}">
        <p14:creationId xmlns:p14="http://schemas.microsoft.com/office/powerpoint/2010/main" val="4277902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Lets</a:t>
            </a:r>
            <a:r>
              <a:rPr lang="fr-FR" dirty="0"/>
              <a:t> </a:t>
            </a:r>
            <a:r>
              <a:rPr lang="fr-FR" dirty="0" err="1"/>
              <a:t>begin</a:t>
            </a:r>
            <a:r>
              <a:rPr lang="fr-FR" dirty="0"/>
              <a:t> by </a:t>
            </a:r>
            <a:r>
              <a:rPr lang="fr-FR" dirty="0" err="1"/>
              <a:t>gamification</a:t>
            </a:r>
            <a:r>
              <a:rPr lang="fr-FR" dirty="0"/>
              <a:t> and </a:t>
            </a:r>
            <a:r>
              <a:rPr lang="fr-FR" dirty="0" err="1"/>
              <a:t>crowdsourcing</a:t>
            </a:r>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18</a:t>
            </a:fld>
            <a:endParaRPr lang="fr-FR"/>
          </a:p>
        </p:txBody>
      </p:sp>
    </p:spTree>
    <p:extLst>
      <p:ext uri="{BB962C8B-B14F-4D97-AF65-F5344CB8AC3E}">
        <p14:creationId xmlns:p14="http://schemas.microsoft.com/office/powerpoint/2010/main" val="210716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The</a:t>
            </a:r>
            <a:r>
              <a:rPr lang="fr-FR" baseline="0" dirty="0"/>
              <a:t> </a:t>
            </a:r>
            <a:r>
              <a:rPr lang="fr-FR" baseline="0" dirty="0" err="1"/>
              <a:t>current</a:t>
            </a:r>
            <a:r>
              <a:rPr lang="fr-FR" baseline="0" dirty="0"/>
              <a:t> </a:t>
            </a:r>
            <a:r>
              <a:rPr lang="fr-FR" baseline="0" dirty="0" err="1"/>
              <a:t>srorage</a:t>
            </a:r>
            <a:r>
              <a:rPr lang="fr-FR" baseline="0" dirty="0"/>
              <a:t> of </a:t>
            </a:r>
            <a:r>
              <a:rPr lang="fr-FR" baseline="0" dirty="0" err="1"/>
              <a:t>knowledge</a:t>
            </a:r>
            <a:r>
              <a:rPr lang="fr-FR" baseline="0" dirty="0"/>
              <a:t> </a:t>
            </a:r>
            <a:r>
              <a:rPr lang="fr-FR" baseline="0" dirty="0" err="1"/>
              <a:t>is</a:t>
            </a:r>
            <a:r>
              <a:rPr lang="fr-FR" baseline="0" dirty="0"/>
              <a:t> by wikis and emails</a:t>
            </a:r>
          </a:p>
          <a:p>
            <a:r>
              <a:rPr lang="fr-FR" baseline="0" dirty="0"/>
              <a:t>The </a:t>
            </a:r>
            <a:r>
              <a:rPr lang="fr-FR" baseline="0" dirty="0" err="1"/>
              <a:t>majority</a:t>
            </a:r>
            <a:r>
              <a:rPr lang="fr-FR" baseline="0" dirty="0"/>
              <a:t> of </a:t>
            </a:r>
            <a:r>
              <a:rPr lang="fr-FR" baseline="0" dirty="0" err="1"/>
              <a:t>workers</a:t>
            </a:r>
            <a:r>
              <a:rPr lang="fr-FR" baseline="0" dirty="0"/>
              <a:t> do not have </a:t>
            </a:r>
            <a:r>
              <a:rPr lang="fr-FR" baseline="0" dirty="0" err="1"/>
              <a:t>rewards</a:t>
            </a:r>
            <a:r>
              <a:rPr lang="fr-FR" baseline="0" dirty="0"/>
              <a:t> for </a:t>
            </a:r>
            <a:r>
              <a:rPr lang="fr-FR" baseline="0" dirty="0" err="1"/>
              <a:t>knowledge</a:t>
            </a:r>
            <a:r>
              <a:rPr lang="fr-FR" baseline="0" dirty="0"/>
              <a:t> management</a:t>
            </a:r>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19</a:t>
            </a:fld>
            <a:endParaRPr lang="fr-FR"/>
          </a:p>
        </p:txBody>
      </p:sp>
    </p:spTree>
    <p:extLst>
      <p:ext uri="{BB962C8B-B14F-4D97-AF65-F5344CB8AC3E}">
        <p14:creationId xmlns:p14="http://schemas.microsoft.com/office/powerpoint/2010/main" val="2050208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rgbClr val="C00000"/>
                </a:solidFill>
                <a:latin typeface="+mn-lt"/>
                <a:ea typeface="+mn-ea"/>
                <a:cs typeface="+mn-cs"/>
              </a:rPr>
              <a:t>they use </a:t>
            </a:r>
            <a:r>
              <a:rPr lang="en-US" sz="1200" b="0" i="0" u="none" strike="noStrike" kern="1200" baseline="0" dirty="0" err="1">
                <a:solidFill>
                  <a:srgbClr val="C00000"/>
                </a:solidFill>
                <a:latin typeface="+mn-lt"/>
                <a:ea typeface="+mn-ea"/>
                <a:cs typeface="+mn-cs"/>
              </a:rPr>
              <a:t>Blockchain</a:t>
            </a:r>
            <a:r>
              <a:rPr lang="en-US" sz="1200" b="0" i="0" u="none" strike="noStrike" kern="1200" baseline="0" dirty="0">
                <a:solidFill>
                  <a:srgbClr val="C00000"/>
                </a:solidFill>
                <a:latin typeface="+mn-lt"/>
                <a:ea typeface="+mn-ea"/>
                <a:cs typeface="+mn-cs"/>
              </a:rPr>
              <a:t> based solutions by </a:t>
            </a:r>
            <a:r>
              <a:rPr lang="fr-FR" sz="1200" b="0" i="0" u="none" strike="noStrike" kern="1200" baseline="0" dirty="0">
                <a:solidFill>
                  <a:srgbClr val="C00000"/>
                </a:solidFill>
                <a:latin typeface="+mn-lt"/>
                <a:ea typeface="+mn-ea"/>
                <a:cs typeface="+mn-cs"/>
              </a:rPr>
              <a:t>1,52%</a:t>
            </a:r>
            <a:endParaRPr lang="fr-FR" sz="1200" b="0" dirty="0">
              <a:solidFill>
                <a:srgbClr val="C00000"/>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Century Gothic" panose="020B0502020202020204" pitchFamily="34" charset="0"/>
              </a:rPr>
              <a:t>From a technical perspective, the authors have managed to demonstrate that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technologies can play a role in knowledge management. The initiation of knowledge transfer, particularly between generations, through gamification and nudging is possible and attractive. Securing documents so that they cannot be manipulated is feasible. </a:t>
            </a:r>
            <a:endParaRPr lang="fr-FR" sz="1200" dirty="0">
              <a:solidFill>
                <a:srgbClr val="0000FF"/>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20</a:t>
            </a:fld>
            <a:endParaRPr lang="fr-FR"/>
          </a:p>
        </p:txBody>
      </p:sp>
    </p:spTree>
    <p:extLst>
      <p:ext uri="{BB962C8B-B14F-4D97-AF65-F5344CB8AC3E}">
        <p14:creationId xmlns:p14="http://schemas.microsoft.com/office/powerpoint/2010/main" val="4163567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First I </a:t>
            </a:r>
            <a:r>
              <a:rPr lang="fr-FR" dirty="0" err="1"/>
              <a:t>introducce</a:t>
            </a:r>
            <a:r>
              <a:rPr lang="fr-FR" baseline="0" dirty="0"/>
              <a:t> </a:t>
            </a:r>
            <a:r>
              <a:rPr lang="fr-FR" baseline="0" dirty="0" err="1"/>
              <a:t>myself</a:t>
            </a:r>
            <a:r>
              <a:rPr lang="fr-FR" baseline="0" dirty="0"/>
              <a:t>, I </a:t>
            </a:r>
            <a:r>
              <a:rPr lang="fr-FR" baseline="0" dirty="0" err="1"/>
              <a:t>am</a:t>
            </a:r>
            <a:r>
              <a:rPr lang="fr-FR" baseline="0" dirty="0"/>
              <a:t> Dr Samia </a:t>
            </a:r>
            <a:r>
              <a:rPr lang="fr-FR" baseline="0" dirty="0" err="1"/>
              <a:t>Aitouche</a:t>
            </a:r>
            <a:r>
              <a:rPr lang="fr-FR" baseline="0" dirty="0"/>
              <a:t> a </a:t>
            </a:r>
            <a:r>
              <a:rPr lang="fr-FR" baseline="0" dirty="0" err="1"/>
              <a:t>lecturer</a:t>
            </a:r>
            <a:r>
              <a:rPr lang="fr-FR" baseline="0" dirty="0"/>
              <a:t> </a:t>
            </a:r>
            <a:r>
              <a:rPr lang="fr-FR" baseline="0" dirty="0" err="1"/>
              <a:t>resercher</a:t>
            </a:r>
            <a:r>
              <a:rPr lang="fr-FR" baseline="0" dirty="0"/>
              <a:t> </a:t>
            </a:r>
            <a:r>
              <a:rPr lang="fr-FR" baseline="0" dirty="0" err="1"/>
              <a:t>from</a:t>
            </a:r>
            <a:r>
              <a:rPr lang="fr-FR" baseline="0" dirty="0"/>
              <a:t> the </a:t>
            </a:r>
            <a:r>
              <a:rPr lang="fr-FR" baseline="0" dirty="0" err="1"/>
              <a:t>laboratory</a:t>
            </a:r>
            <a:r>
              <a:rPr lang="fr-FR" baseline="0" dirty="0"/>
              <a:t> </a:t>
            </a:r>
            <a:r>
              <a:rPr lang="en-GB" sz="1200" b="0" i="0" dirty="0">
                <a:solidFill>
                  <a:srgbClr val="323130"/>
                </a:solidFill>
                <a:effectLst/>
                <a:latin typeface="Century Gothic" panose="020B0502020202020204" pitchFamily="34" charset="0"/>
              </a:rPr>
              <a:t>of Automation and Manufacturing, </a:t>
            </a:r>
            <a:r>
              <a:rPr lang="en-GB" sz="1200" dirty="0">
                <a:solidFill>
                  <a:srgbClr val="323130"/>
                </a:solidFill>
                <a:latin typeface="Century Gothic" panose="020B0502020202020204" pitchFamily="34" charset="0"/>
              </a:rPr>
              <a:t>I</a:t>
            </a:r>
            <a:r>
              <a:rPr lang="en-GB" sz="1200" b="0" i="0" dirty="0">
                <a:solidFill>
                  <a:srgbClr val="323130"/>
                </a:solidFill>
                <a:effectLst/>
                <a:latin typeface="Century Gothic" panose="020B0502020202020204" pitchFamily="34" charset="0"/>
              </a:rPr>
              <a:t>ndustrial Engineering Department , </a:t>
            </a:r>
            <a:r>
              <a:rPr lang="en-GB" sz="1200" dirty="0">
                <a:solidFill>
                  <a:srgbClr val="323130"/>
                </a:solidFill>
                <a:latin typeface="Century Gothic" panose="020B0502020202020204" pitchFamily="34" charset="0"/>
              </a:rPr>
              <a:t>University </a:t>
            </a:r>
            <a:r>
              <a:rPr lang="en-GB" sz="1200" dirty="0" err="1">
                <a:solidFill>
                  <a:srgbClr val="323130"/>
                </a:solidFill>
                <a:latin typeface="Century Gothic" panose="020B0502020202020204" pitchFamily="34" charset="0"/>
              </a:rPr>
              <a:t>Batna</a:t>
            </a:r>
            <a:r>
              <a:rPr lang="en-GB" sz="1200" dirty="0">
                <a:solidFill>
                  <a:srgbClr val="323130"/>
                </a:solidFill>
                <a:latin typeface="Century Gothic" panose="020B0502020202020204" pitchFamily="34" charset="0"/>
              </a:rPr>
              <a:t> 2, </a:t>
            </a:r>
            <a:r>
              <a:rPr lang="en-GB" sz="1200" dirty="0" err="1">
                <a:solidFill>
                  <a:srgbClr val="323130"/>
                </a:solidFill>
                <a:latin typeface="Century Gothic" panose="020B0502020202020204" pitchFamily="34" charset="0"/>
              </a:rPr>
              <a:t>Batna</a:t>
            </a:r>
            <a:r>
              <a:rPr lang="en-GB" sz="1200" dirty="0">
                <a:solidFill>
                  <a:srgbClr val="323130"/>
                </a:solidFill>
                <a:latin typeface="Century Gothic" panose="020B0502020202020204" pitchFamily="34" charset="0"/>
              </a:rPr>
              <a:t>, Algeria</a:t>
            </a:r>
            <a:r>
              <a:rPr lang="en-GB" sz="1200" b="0" i="0" dirty="0">
                <a:solidFill>
                  <a:srgbClr val="323130"/>
                </a:solidFill>
                <a:effectLst/>
                <a:latin typeface="Century Gothic" panose="020B0502020202020204" pitchFamily="34" charset="0"/>
              </a:rPr>
              <a:t>,</a:t>
            </a:r>
            <a:r>
              <a:rPr lang="en-GB" sz="1200" b="0" i="0" baseline="0" dirty="0">
                <a:solidFill>
                  <a:srgbClr val="323130"/>
                </a:solidFill>
                <a:effectLst/>
                <a:latin typeface="Century Gothic" panose="020B0502020202020204" pitchFamily="34" charset="0"/>
              </a:rPr>
              <a:t> in the east of Algeria</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baseline="0" dirty="0">
              <a:solidFill>
                <a:srgbClr val="323130"/>
              </a:solidFill>
              <a:effectLst/>
              <a:latin typeface="Century Gothic" panose="020B0502020202020204" pitchFamily="34" charset="0"/>
            </a:endParaRPr>
          </a:p>
          <a:p>
            <a:r>
              <a:rPr lang="fr-FR" sz="1200" dirty="0" err="1">
                <a:latin typeface="Century Gothic" panose="020B0502020202020204" pitchFamily="34" charset="0"/>
              </a:rPr>
              <a:t>Basically</a:t>
            </a:r>
            <a:r>
              <a:rPr lang="fr-FR" sz="1200" dirty="0">
                <a:latin typeface="Century Gothic" panose="020B0502020202020204" pitchFamily="34" charset="0"/>
              </a:rPr>
              <a:t>, I </a:t>
            </a:r>
            <a:r>
              <a:rPr lang="fr-FR" sz="1200" dirty="0" err="1">
                <a:latin typeface="Century Gothic" panose="020B0502020202020204" pitchFamily="34" charset="0"/>
              </a:rPr>
              <a:t>am</a:t>
            </a:r>
            <a:r>
              <a:rPr lang="fr-FR" sz="1200" dirty="0">
                <a:latin typeface="Century Gothic" panose="020B0502020202020204" pitchFamily="34" charset="0"/>
              </a:rPr>
              <a:t> </a:t>
            </a:r>
            <a:r>
              <a:rPr lang="fr-FR" sz="1200" dirty="0" err="1">
                <a:latin typeface="Century Gothic" panose="020B0502020202020204" pitchFamily="34" charset="0"/>
              </a:rPr>
              <a:t>engineer</a:t>
            </a:r>
            <a:r>
              <a:rPr lang="fr-FR" sz="1200" dirty="0">
                <a:latin typeface="Century Gothic" panose="020B0502020202020204" pitchFamily="34" charset="0"/>
              </a:rPr>
              <a:t> in computer science </a:t>
            </a:r>
            <a:r>
              <a:rPr lang="fr-FR" sz="1200" dirty="0" err="1">
                <a:latin typeface="Century Gothic" panose="020B0502020202020204" pitchFamily="34" charset="0"/>
              </a:rPr>
              <a:t>then</a:t>
            </a:r>
            <a:r>
              <a:rPr lang="fr-FR" sz="1200" dirty="0">
                <a:latin typeface="Century Gothic" panose="020B0502020202020204" pitchFamily="34" charset="0"/>
              </a:rPr>
              <a:t> I </a:t>
            </a:r>
            <a:r>
              <a:rPr lang="fr-FR" sz="1200" dirty="0" err="1">
                <a:latin typeface="Century Gothic" panose="020B0502020202020204" pitchFamily="34" charset="0"/>
              </a:rPr>
              <a:t>converted</a:t>
            </a:r>
            <a:r>
              <a:rPr lang="fr-FR" sz="1200" dirty="0">
                <a:latin typeface="Century Gothic" panose="020B0502020202020204" pitchFamily="34" charset="0"/>
              </a:rPr>
              <a:t> to  </a:t>
            </a:r>
            <a:r>
              <a:rPr lang="fr-FR" sz="1200" dirty="0" err="1">
                <a:latin typeface="Century Gothic" panose="020B0502020202020204" pitchFamily="34" charset="0"/>
              </a:rPr>
              <a:t>industrial</a:t>
            </a:r>
            <a:r>
              <a:rPr lang="fr-FR" sz="1200" dirty="0">
                <a:latin typeface="Century Gothic" panose="020B0502020202020204" pitchFamily="34" charset="0"/>
              </a:rPr>
              <a:t> engineering  by </a:t>
            </a:r>
            <a:r>
              <a:rPr lang="fr-FR" sz="1200" dirty="0" err="1">
                <a:latin typeface="Century Gothic" panose="020B0502020202020204" pitchFamily="34" charset="0"/>
              </a:rPr>
              <a:t>my</a:t>
            </a:r>
            <a:r>
              <a:rPr lang="fr-FR" sz="1200" dirty="0">
                <a:latin typeface="Century Gothic" panose="020B0502020202020204" pitchFamily="34" charset="0"/>
              </a:rPr>
              <a:t> Master and </a:t>
            </a:r>
            <a:r>
              <a:rPr lang="fr-FR" sz="1200" dirty="0" err="1">
                <a:latin typeface="Century Gothic" panose="020B0502020202020204" pitchFamily="34" charset="0"/>
              </a:rPr>
              <a:t>Ph.D</a:t>
            </a:r>
            <a:r>
              <a:rPr lang="fr-FR" sz="1200" dirty="0">
                <a:latin typeface="Century Gothic" panose="020B0502020202020204" pitchFamily="34" charset="0"/>
              </a:rPr>
              <a:t>, </a:t>
            </a:r>
            <a:r>
              <a:rPr lang="fr-FR" sz="1200" dirty="0" err="1">
                <a:latin typeface="Century Gothic" panose="020B0502020202020204" pitchFamily="34" charset="0"/>
              </a:rPr>
              <a:t>my</a:t>
            </a:r>
            <a:r>
              <a:rPr lang="fr-FR" sz="1200" dirty="0">
                <a:latin typeface="Century Gothic" panose="020B0502020202020204" pitchFamily="34" charset="0"/>
              </a:rPr>
              <a:t> </a:t>
            </a:r>
            <a:r>
              <a:rPr lang="fr-FR" sz="1200" dirty="0" err="1">
                <a:latin typeface="Century Gothic" panose="020B0502020202020204" pitchFamily="34" charset="0"/>
              </a:rPr>
              <a:t>reserch</a:t>
            </a:r>
            <a:r>
              <a:rPr lang="fr-FR" sz="1200" dirty="0">
                <a:latin typeface="Century Gothic" panose="020B0502020202020204" pitchFamily="34" charset="0"/>
              </a:rPr>
              <a:t> </a:t>
            </a:r>
            <a:r>
              <a:rPr lang="fr-FR" sz="1200" dirty="0" err="1">
                <a:latin typeface="Century Gothic" panose="020B0502020202020204" pitchFamily="34" charset="0"/>
              </a:rPr>
              <a:t>include</a:t>
            </a:r>
            <a:endParaRPr lang="fr-FR" sz="1200" dirty="0">
              <a:latin typeface="Century Gothic" panose="020B0502020202020204" pitchFamily="34" charset="0"/>
            </a:endParaRPr>
          </a:p>
          <a:p>
            <a:pPr fontAlgn="t"/>
            <a:r>
              <a:rPr lang="fr-FR" sz="1200" dirty="0">
                <a:latin typeface="Century Gothic" panose="020B0502020202020204" pitchFamily="34" charset="0"/>
              </a:rPr>
              <a:t> </a:t>
            </a:r>
          </a:p>
          <a:p>
            <a:pPr lvl="0" fontAlgn="t"/>
            <a:r>
              <a:rPr lang="fr-FR" sz="1200" b="1" dirty="0" err="1">
                <a:solidFill>
                  <a:srgbClr val="C00000"/>
                </a:solidFill>
                <a:latin typeface="Century Gothic" panose="020B0502020202020204" pitchFamily="34" charset="0"/>
              </a:rPr>
              <a:t>Intellectual</a:t>
            </a:r>
            <a:r>
              <a:rPr lang="fr-FR" sz="1200" b="1" dirty="0">
                <a:solidFill>
                  <a:srgbClr val="C00000"/>
                </a:solidFill>
                <a:latin typeface="Century Gothic" panose="020B0502020202020204" pitchFamily="34" charset="0"/>
              </a:rPr>
              <a:t> capital </a:t>
            </a:r>
            <a:r>
              <a:rPr lang="fr-FR" sz="1200" b="1" dirty="0" err="1">
                <a:solidFill>
                  <a:srgbClr val="C00000"/>
                </a:solidFill>
                <a:latin typeface="Century Gothic" panose="020B0502020202020204" pitchFamily="34" charset="0"/>
              </a:rPr>
              <a:t>measurement</a:t>
            </a:r>
            <a:r>
              <a:rPr lang="fr-FR" sz="1200" b="1" dirty="0">
                <a:solidFill>
                  <a:srgbClr val="C00000"/>
                </a:solidFill>
                <a:latin typeface="Century Gothic" panose="020B0502020202020204" pitchFamily="34" charset="0"/>
              </a:rPr>
              <a:t> and </a:t>
            </a:r>
            <a:r>
              <a:rPr lang="fr-FR" sz="1200" b="1" dirty="0" err="1">
                <a:solidFill>
                  <a:srgbClr val="C00000"/>
                </a:solidFill>
                <a:latin typeface="Century Gothic" panose="020B0502020202020204" pitchFamily="34" charset="0"/>
              </a:rPr>
              <a:t>Knowledge</a:t>
            </a:r>
            <a:r>
              <a:rPr lang="fr-FR" sz="1200" b="1" dirty="0">
                <a:solidFill>
                  <a:srgbClr val="C00000"/>
                </a:solidFill>
                <a:latin typeface="Century Gothic" panose="020B0502020202020204" pitchFamily="34" charset="0"/>
              </a:rPr>
              <a:t> management </a:t>
            </a:r>
          </a:p>
          <a:p>
            <a:pPr lvl="0" fontAlgn="t"/>
            <a:r>
              <a:rPr lang="fr-FR" sz="1200" b="1" dirty="0" err="1">
                <a:solidFill>
                  <a:srgbClr val="C00000"/>
                </a:solidFill>
                <a:latin typeface="Century Gothic" panose="020B0502020202020204" pitchFamily="34" charset="0"/>
              </a:rPr>
              <a:t>Industry</a:t>
            </a:r>
            <a:r>
              <a:rPr lang="fr-FR" sz="1200" b="1" dirty="0">
                <a:solidFill>
                  <a:srgbClr val="C00000"/>
                </a:solidFill>
                <a:latin typeface="Century Gothic" panose="020B0502020202020204" pitchFamily="34" charset="0"/>
              </a:rPr>
              <a:t> 4.0</a:t>
            </a:r>
          </a:p>
          <a:p>
            <a:pPr lvl="0" fontAlgn="t"/>
            <a:r>
              <a:rPr lang="fr-FR" sz="1200" b="1" dirty="0" err="1">
                <a:solidFill>
                  <a:srgbClr val="C00000"/>
                </a:solidFill>
                <a:latin typeface="Century Gothic" panose="020B0502020202020204" pitchFamily="34" charset="0"/>
              </a:rPr>
              <a:t>Blockchain</a:t>
            </a:r>
            <a:r>
              <a:rPr lang="fr-FR" sz="1200" b="1" dirty="0">
                <a:solidFill>
                  <a:srgbClr val="C00000"/>
                </a:solidFill>
                <a:latin typeface="Century Gothic" panose="020B0502020202020204" pitchFamily="34" charset="0"/>
              </a:rPr>
              <a:t> and </a:t>
            </a:r>
            <a:r>
              <a:rPr lang="fr-FR" sz="1200" b="1" dirty="0" err="1">
                <a:solidFill>
                  <a:srgbClr val="C00000"/>
                </a:solidFill>
                <a:latin typeface="Century Gothic" panose="020B0502020202020204" pitchFamily="34" charset="0"/>
              </a:rPr>
              <a:t>its</a:t>
            </a:r>
            <a:r>
              <a:rPr lang="fr-FR" sz="1200" b="1" dirty="0">
                <a:solidFill>
                  <a:srgbClr val="C00000"/>
                </a:solidFill>
                <a:latin typeface="Century Gothic" panose="020B0502020202020204" pitchFamily="34" charset="0"/>
              </a:rPr>
              <a:t> applications in </a:t>
            </a:r>
            <a:r>
              <a:rPr lang="fr-FR" sz="1200" b="1" dirty="0" err="1">
                <a:solidFill>
                  <a:srgbClr val="C00000"/>
                </a:solidFill>
                <a:latin typeface="Century Gothic" panose="020B0502020202020204" pitchFamily="34" charset="0"/>
              </a:rPr>
              <a:t>industry</a:t>
            </a:r>
            <a:r>
              <a:rPr lang="fr-FR" sz="1200" b="1" dirty="0">
                <a:solidFill>
                  <a:srgbClr val="C00000"/>
                </a:solidFill>
                <a:latin typeface="Century Gothic" panose="020B0502020202020204" pitchFamily="34" charset="0"/>
              </a:rPr>
              <a:t> and </a:t>
            </a:r>
            <a:r>
              <a:rPr lang="fr-FR" sz="1200" b="1" dirty="0" err="1">
                <a:solidFill>
                  <a:srgbClr val="C00000"/>
                </a:solidFill>
                <a:latin typeface="Century Gothic" panose="020B0502020202020204" pitchFamily="34" charset="0"/>
              </a:rPr>
              <a:t>knowledge</a:t>
            </a:r>
            <a:r>
              <a:rPr lang="fr-FR" sz="1200" b="1" dirty="0">
                <a:solidFill>
                  <a:srgbClr val="C00000"/>
                </a:solidFill>
                <a:latin typeface="Century Gothic" panose="020B0502020202020204" pitchFamily="34" charset="0"/>
              </a:rPr>
              <a:t> management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323130"/>
              </a:solidFill>
              <a:effectLst/>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2</a:t>
            </a:fld>
            <a:endParaRPr lang="fr-FR"/>
          </a:p>
        </p:txBody>
      </p:sp>
    </p:spTree>
    <p:extLst>
      <p:ext uri="{BB962C8B-B14F-4D97-AF65-F5344CB8AC3E}">
        <p14:creationId xmlns:p14="http://schemas.microsoft.com/office/powerpoint/2010/main" val="1847345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dirty="0">
                <a:solidFill>
                  <a:srgbClr val="0000FF"/>
                </a:solidFill>
                <a:latin typeface="Century Gothic" panose="020B0502020202020204" pitchFamily="34" charset="0"/>
              </a:rPr>
              <a:t>Gamification (</a:t>
            </a:r>
            <a:r>
              <a:rPr lang="fr-FR" dirty="0" err="1">
                <a:solidFill>
                  <a:srgbClr val="0000FF"/>
                </a:solidFill>
                <a:latin typeface="Century Gothic" panose="020B0502020202020204" pitchFamily="34" charset="0"/>
              </a:rPr>
              <a:t>enhance</a:t>
            </a:r>
            <a:r>
              <a:rPr lang="fr-FR" dirty="0">
                <a:solidFill>
                  <a:srgbClr val="0000FF"/>
                </a:solidFill>
                <a:latin typeface="Century Gothic" panose="020B0502020202020204" pitchFamily="34" charset="0"/>
              </a:rPr>
              <a:t> </a:t>
            </a:r>
            <a:r>
              <a:rPr lang="fr-FR" dirty="0" err="1">
                <a:solidFill>
                  <a:srgbClr val="0000FF"/>
                </a:solidFill>
                <a:latin typeface="Century Gothic" panose="020B0502020202020204" pitchFamily="34" charset="0"/>
              </a:rPr>
              <a:t>systems</a:t>
            </a:r>
            <a:r>
              <a:rPr lang="fr-FR" dirty="0">
                <a:solidFill>
                  <a:srgbClr val="0000FF"/>
                </a:solidFill>
                <a:latin typeface="Century Gothic" panose="020B0502020202020204" pitchFamily="34" charset="0"/>
              </a:rPr>
              <a:t> by </a:t>
            </a:r>
            <a:r>
              <a:rPr lang="fr-FR" dirty="0" err="1">
                <a:solidFill>
                  <a:srgbClr val="0000FF"/>
                </a:solidFill>
                <a:latin typeface="Century Gothic" panose="020B0502020202020204" pitchFamily="34" charset="0"/>
              </a:rPr>
              <a:t>involving</a:t>
            </a:r>
            <a:r>
              <a:rPr lang="fr-FR" dirty="0">
                <a:solidFill>
                  <a:srgbClr val="0000FF"/>
                </a:solidFill>
                <a:latin typeface="Century Gothic" panose="020B0502020202020204" pitchFamily="34" charset="0"/>
              </a:rPr>
              <a:t> </a:t>
            </a:r>
            <a:r>
              <a:rPr lang="fr-FR" dirty="0" err="1">
                <a:solidFill>
                  <a:srgbClr val="0000FF"/>
                </a:solidFill>
                <a:latin typeface="Century Gothic" panose="020B0502020202020204" pitchFamily="34" charset="0"/>
              </a:rPr>
              <a:t>users</a:t>
            </a:r>
            <a:r>
              <a:rPr lang="fr-FR" dirty="0">
                <a:solidFill>
                  <a:srgbClr val="0000FF"/>
                </a:solidFill>
                <a:latin typeface="Century Gothic" panose="020B0502020202020204" pitchFamily="34" charset="0"/>
              </a:rPr>
              <a:t> by </a:t>
            </a:r>
            <a:r>
              <a:rPr lang="fr-FR" dirty="0" err="1">
                <a:solidFill>
                  <a:srgbClr val="0000FF"/>
                </a:solidFill>
                <a:latin typeface="Century Gothic" panose="020B0502020202020204" pitchFamily="34" charset="0"/>
              </a:rPr>
              <a:t>games</a:t>
            </a:r>
            <a:r>
              <a:rPr lang="fr-FR" dirty="0">
                <a:solidFill>
                  <a:srgbClr val="0000FF"/>
                </a:solidFill>
                <a:latin typeface="Century Gothic" panose="020B0502020202020204" pitchFamily="34" charset="0"/>
              </a:rPr>
              <a:t>) </a:t>
            </a:r>
            <a:r>
              <a:rPr lang="en-US" dirty="0">
                <a:solidFill>
                  <a:srgbClr val="0000FF"/>
                </a:solidFill>
                <a:latin typeface="Century Gothic" panose="020B0502020202020204" pitchFamily="34" charset="0"/>
              </a:rPr>
              <a:t>could be introduced into crowdsourcing so that users are given rewards according to their contribution. </a:t>
            </a:r>
          </a:p>
          <a:p>
            <a:pPr algn="just"/>
            <a:r>
              <a:rPr lang="fr-FR" dirty="0" err="1">
                <a:solidFill>
                  <a:srgbClr val="0000FF"/>
                </a:solidFill>
                <a:latin typeface="Century Gothic" panose="020B0502020202020204" pitchFamily="34" charset="0"/>
              </a:rPr>
              <a:t>blockchains</a:t>
            </a:r>
            <a:r>
              <a:rPr lang="fr-FR" dirty="0">
                <a:solidFill>
                  <a:srgbClr val="0000FF"/>
                </a:solidFill>
                <a:latin typeface="Century Gothic" panose="020B0502020202020204" pitchFamily="34" charset="0"/>
              </a:rPr>
              <a:t> </a:t>
            </a:r>
            <a:r>
              <a:rPr lang="fr-FR" dirty="0" err="1">
                <a:solidFill>
                  <a:srgbClr val="0000FF"/>
                </a:solidFill>
                <a:latin typeface="Century Gothic" panose="020B0502020202020204" pitchFamily="34" charset="0"/>
              </a:rPr>
              <a:t>is</a:t>
            </a:r>
            <a:r>
              <a:rPr lang="fr-FR" dirty="0">
                <a:solidFill>
                  <a:srgbClr val="0000FF"/>
                </a:solidFill>
                <a:latin typeface="Century Gothic" panose="020B0502020202020204" pitchFamily="34" charset="0"/>
              </a:rPr>
              <a:t> </a:t>
            </a:r>
            <a:r>
              <a:rPr lang="fr-FR" dirty="0" err="1">
                <a:solidFill>
                  <a:srgbClr val="0000FF"/>
                </a:solidFill>
                <a:latin typeface="Century Gothic" panose="020B0502020202020204" pitchFamily="34" charset="0"/>
              </a:rPr>
              <a:t>usefull</a:t>
            </a:r>
            <a:r>
              <a:rPr lang="fr-FR" dirty="0">
                <a:solidFill>
                  <a:srgbClr val="0000FF"/>
                </a:solidFill>
                <a:latin typeface="Century Gothic" panose="020B0502020202020204" pitchFamily="34" charset="0"/>
              </a:rPr>
              <a:t> to </a:t>
            </a:r>
            <a:r>
              <a:rPr lang="fr-FR" dirty="0" err="1">
                <a:solidFill>
                  <a:srgbClr val="0000FF"/>
                </a:solidFill>
                <a:latin typeface="Century Gothic" panose="020B0502020202020204" pitchFamily="34" charset="0"/>
              </a:rPr>
              <a:t>ensure</a:t>
            </a:r>
            <a:r>
              <a:rPr lang="fr-FR" dirty="0">
                <a:solidFill>
                  <a:srgbClr val="0000FF"/>
                </a:solidFill>
                <a:latin typeface="Century Gothic" panose="020B0502020202020204" pitchFamily="34" charset="0"/>
              </a:rPr>
              <a:t> </a:t>
            </a:r>
            <a:r>
              <a:rPr lang="fr-FR" dirty="0" err="1">
                <a:solidFill>
                  <a:srgbClr val="0000FF"/>
                </a:solidFill>
                <a:latin typeface="Century Gothic" panose="020B0502020202020204" pitchFamily="34" charset="0"/>
              </a:rPr>
              <a:t>transparency</a:t>
            </a:r>
            <a:r>
              <a:rPr lang="fr-FR" dirty="0">
                <a:solidFill>
                  <a:srgbClr val="0000FF"/>
                </a:solidFill>
                <a:latin typeface="Century Gothic" panose="020B0502020202020204" pitchFamily="34" charset="0"/>
              </a:rPr>
              <a:t> </a:t>
            </a:r>
            <a:r>
              <a:rPr lang="en-US" dirty="0">
                <a:solidFill>
                  <a:srgbClr val="0000FF"/>
                </a:solidFill>
                <a:latin typeface="Century Gothic" panose="020B0502020202020204" pitchFamily="34" charset="0"/>
              </a:rPr>
              <a:t>of the user reward calculation.</a:t>
            </a:r>
          </a:p>
          <a:p>
            <a:pPr algn="just"/>
            <a:r>
              <a:rPr lang="en-US" dirty="0">
                <a:solidFill>
                  <a:srgbClr val="0000FF"/>
                </a:solidFill>
                <a:latin typeface="Century Gothic" panose="020B0502020202020204" pitchFamily="34" charset="0"/>
              </a:rPr>
              <a:t>It is </a:t>
            </a:r>
            <a:r>
              <a:rPr lang="en-US" dirty="0" err="1">
                <a:solidFill>
                  <a:srgbClr val="0000FF"/>
                </a:solidFill>
                <a:latin typeface="Century Gothic" panose="020B0502020202020204" pitchFamily="34" charset="0"/>
              </a:rPr>
              <a:t>extandable</a:t>
            </a:r>
            <a:r>
              <a:rPr lang="en-US" dirty="0">
                <a:solidFill>
                  <a:srgbClr val="0000FF"/>
                </a:solidFill>
                <a:latin typeface="Century Gothic" panose="020B0502020202020204" pitchFamily="34" charset="0"/>
              </a:rPr>
              <a:t> to application of </a:t>
            </a:r>
            <a:r>
              <a:rPr lang="en-US" dirty="0" err="1">
                <a:solidFill>
                  <a:srgbClr val="0000FF"/>
                </a:solidFill>
                <a:latin typeface="Century Gothic" panose="020B0502020202020204" pitchFamily="34" charset="0"/>
              </a:rPr>
              <a:t>blockchains</a:t>
            </a:r>
            <a:r>
              <a:rPr lang="en-US" dirty="0">
                <a:solidFill>
                  <a:srgbClr val="0000FF"/>
                </a:solidFill>
                <a:latin typeface="Century Gothic" panose="020B0502020202020204" pitchFamily="34" charset="0"/>
              </a:rPr>
              <a:t> to the process of gathering the knowledge content</a:t>
            </a:r>
            <a:endParaRPr lang="en-US" b="1" dirty="0">
              <a:solidFill>
                <a:srgbClr val="FF0000"/>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21</a:t>
            </a:fld>
            <a:endParaRPr lang="fr-FR"/>
          </a:p>
        </p:txBody>
      </p:sp>
    </p:spTree>
    <p:extLst>
      <p:ext uri="{BB962C8B-B14F-4D97-AF65-F5344CB8AC3E}">
        <p14:creationId xmlns:p14="http://schemas.microsoft.com/office/powerpoint/2010/main" val="2741568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200" dirty="0">
                <a:solidFill>
                  <a:srgbClr val="0000FF"/>
                </a:solidFill>
                <a:latin typeface="Century Gothic" panose="020B0502020202020204" pitchFamily="34" charset="0"/>
              </a:rPr>
              <a:t>propose a novel</a:t>
            </a:r>
          </a:p>
          <a:p>
            <a:pPr algn="just"/>
            <a:r>
              <a:rPr lang="en-US" sz="1200" dirty="0">
                <a:solidFill>
                  <a:srgbClr val="0000FF"/>
                </a:solidFill>
                <a:latin typeface="Century Gothic" panose="020B0502020202020204" pitchFamily="34" charset="0"/>
              </a:rPr>
              <a:t>decentralized knowledge graph construction method by means of crowdsourcing, and the business logic</a:t>
            </a:r>
          </a:p>
          <a:p>
            <a:pPr algn="just"/>
            <a:r>
              <a:rPr lang="en-US" sz="1200" dirty="0">
                <a:solidFill>
                  <a:srgbClr val="0000FF"/>
                </a:solidFill>
                <a:latin typeface="Century Gothic" panose="020B0502020202020204" pitchFamily="34" charset="0"/>
              </a:rPr>
              <a:t>of crowdsourcing is implemented by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-powered smart contracts to guarantee the transparency, integrity, and auditability. On this basis, the decentralized knowledge graph is used for a deep recommender</a:t>
            </a:r>
            <a:r>
              <a:rPr lang="en-US" sz="1200" baseline="0" dirty="0">
                <a:solidFill>
                  <a:srgbClr val="0000FF"/>
                </a:solidFill>
                <a:latin typeface="Century Gothic" panose="020B0502020202020204" pitchFamily="34" charset="0"/>
              </a:rPr>
              <a:t> </a:t>
            </a:r>
            <a:r>
              <a:rPr lang="en-US" sz="1200" dirty="0">
                <a:solidFill>
                  <a:srgbClr val="0000FF"/>
                </a:solidFill>
                <a:latin typeface="Century Gothic" panose="020B0502020202020204" pitchFamily="34" charset="0"/>
              </a:rPr>
              <a:t>system, and case studies validate the effectiveness of the system. </a:t>
            </a:r>
            <a:endParaRPr lang="fr-FR" sz="1400" dirty="0">
              <a:solidFill>
                <a:srgbClr val="0000FF"/>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22</a:t>
            </a:fld>
            <a:endParaRPr lang="fr-FR"/>
          </a:p>
        </p:txBody>
      </p:sp>
    </p:spTree>
    <p:extLst>
      <p:ext uri="{BB962C8B-B14F-4D97-AF65-F5344CB8AC3E}">
        <p14:creationId xmlns:p14="http://schemas.microsoft.com/office/powerpoint/2010/main" val="1690880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a:r>
              <a:rPr lang="fr-FR" sz="1200" b="1" cap="small"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BLOCKCHAIN AND DISCOVERY OF KNOWLEDGE</a:t>
            </a:r>
            <a:r>
              <a:rPr lang="fr-FR" sz="1200" b="1" cap="small" baseline="0"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 </a:t>
            </a:r>
            <a:r>
              <a:rPr lang="fr-FR" sz="1200" b="1" cap="small"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USING  MACHINE LEARNING  AND </a:t>
            </a:r>
            <a:r>
              <a:rPr lang="fr-FR" sz="1200" b="1" cap="small" baseline="0"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 </a:t>
            </a:r>
            <a:r>
              <a:rPr lang="fr-FR" sz="1200" b="1" cap="small"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DISCOVERING CORRELATIONS </a:t>
            </a:r>
            <a:endParaRPr lang="fr-FR" sz="1200" b="1" cap="small" spc="0" dirty="0">
              <a:ln w="19050">
                <a:solidFill>
                  <a:schemeClr val="tx2">
                    <a:tint val="1000"/>
                  </a:schemeClr>
                </a:solidFill>
                <a:prstDash val="solid"/>
              </a:ln>
              <a:solidFill>
                <a:srgbClr val="0000FF"/>
              </a:solidFill>
              <a:effectLst>
                <a:outerShdw blurRad="38100" dist="38100" dir="2700000" algn="tl">
                  <a:srgbClr val="000000">
                    <a:alpha val="43137"/>
                  </a:srgbClr>
                </a:outerShdw>
              </a:effectLst>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23</a:t>
            </a:fld>
            <a:endParaRPr lang="fr-FR"/>
          </a:p>
        </p:txBody>
      </p:sp>
    </p:spTree>
    <p:extLst>
      <p:ext uri="{BB962C8B-B14F-4D97-AF65-F5344CB8AC3E}">
        <p14:creationId xmlns:p14="http://schemas.microsoft.com/office/powerpoint/2010/main" val="2051953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Century Gothic" panose="020B0502020202020204" pitchFamily="34" charset="0"/>
              </a:rPr>
              <a:t>In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ecosystems, an Oracle is a service tool which provides real-world data for smart contracts and other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applications. Application Specific Knowledge Engine (ASKE) is an integrated topic/application-centered knowledge portal that supports effective information retrieval and analysis. Inspired by ASKE. The authors propose a novel Oracle implementation scheme. The proposed scheme can realize multi-source data extraction and analysis, then working prototypes are demonstrated to show the </a:t>
            </a:r>
            <a:r>
              <a:rPr lang="fr-FR" sz="1200" dirty="0" err="1">
                <a:solidFill>
                  <a:srgbClr val="0000FF"/>
                </a:solidFill>
                <a:latin typeface="Century Gothic" panose="020B0502020202020204" pitchFamily="34" charset="0"/>
              </a:rPr>
              <a:t>validity</a:t>
            </a:r>
            <a:r>
              <a:rPr lang="fr-FR" sz="1200" dirty="0">
                <a:solidFill>
                  <a:srgbClr val="0000FF"/>
                </a:solidFill>
                <a:latin typeface="Century Gothic" panose="020B0502020202020204" pitchFamily="34" charset="0"/>
              </a:rPr>
              <a:t> of the </a:t>
            </a:r>
            <a:r>
              <a:rPr lang="fr-FR" sz="1200" dirty="0" err="1">
                <a:solidFill>
                  <a:srgbClr val="0000FF"/>
                </a:solidFill>
                <a:latin typeface="Century Gothic" panose="020B0502020202020204" pitchFamily="34" charset="0"/>
              </a:rPr>
              <a:t>scheme</a:t>
            </a:r>
            <a:r>
              <a:rPr lang="fr-FR" sz="1200" dirty="0">
                <a:solidFill>
                  <a:srgbClr val="0000FF"/>
                </a:solidFill>
                <a:latin typeface="Century Gothic" panose="020B0502020202020204" pitchFamily="34" charset="0"/>
              </a:rPr>
              <a:t>.</a:t>
            </a: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24</a:t>
            </a:fld>
            <a:endParaRPr lang="fr-FR"/>
          </a:p>
        </p:txBody>
      </p:sp>
    </p:spTree>
    <p:extLst>
      <p:ext uri="{BB962C8B-B14F-4D97-AF65-F5344CB8AC3E}">
        <p14:creationId xmlns:p14="http://schemas.microsoft.com/office/powerpoint/2010/main" val="3080545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Century Gothic" panose="020B0502020202020204" pitchFamily="34" charset="0"/>
              </a:rPr>
              <a:t>This work proposes a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based distributed machine learning method which does not disclose the participating parties’ data and gives the penalty to betraying parties. The proposed method makes the participating parties communicate with each other via the smart contract on the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network. It uses a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-based incentive system to establish trust among parties and to improve the quality of discovery knowledge.</a:t>
            </a:r>
            <a:endParaRPr lang="fr-FR" sz="1200" dirty="0">
              <a:solidFill>
                <a:srgbClr val="0000FF"/>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25</a:t>
            </a:fld>
            <a:endParaRPr lang="fr-FR"/>
          </a:p>
        </p:txBody>
      </p:sp>
    </p:spTree>
    <p:extLst>
      <p:ext uri="{BB962C8B-B14F-4D97-AF65-F5344CB8AC3E}">
        <p14:creationId xmlns:p14="http://schemas.microsoft.com/office/powerpoint/2010/main" val="296930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dirty="0">
                <a:solidFill>
                  <a:srgbClr val="0000FF"/>
                </a:solidFill>
                <a:latin typeface="Century Gothic" panose="020B0502020202020204" pitchFamily="34" charset="0"/>
              </a:rPr>
              <a:t>An empirical analysis is conducted on 255 startups in the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industry found between 2007 and 2016. The results show that while early mover advantages exist in terms of funding attraction from venture capitals, the entry timing and innovation performance have an inverted U-shaped relationship, as expected. Knowledge spillover activities of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startups positively moderate the relationship between the entry timing and the venture capital attraction. </a:t>
            </a:r>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26</a:t>
            </a:fld>
            <a:endParaRPr lang="fr-FR"/>
          </a:p>
        </p:txBody>
      </p:sp>
    </p:spTree>
    <p:extLst>
      <p:ext uri="{BB962C8B-B14F-4D97-AF65-F5344CB8AC3E}">
        <p14:creationId xmlns:p14="http://schemas.microsoft.com/office/powerpoint/2010/main" val="2574318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Century Gothic" panose="020B0502020202020204" pitchFamily="34" charset="0"/>
              </a:rPr>
              <a:t>With the rapidly deepened integration of the real world and the virtual society, cyber–physical–social system (CPSS)-oriented parallel management proves to be an effective and efficient way in solving these problems. In this work, authors utilize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technology and smart contracts in knowledge automation and investigate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-based knowledge automation, which can be used for CPSS-oriented parallel management. they also propose a management framework based on the smart contract and discuss a case study.</a:t>
            </a:r>
            <a:endParaRPr lang="fr-FR" sz="1200" dirty="0">
              <a:solidFill>
                <a:srgbClr val="0000FF"/>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27</a:t>
            </a:fld>
            <a:endParaRPr lang="fr-FR"/>
          </a:p>
        </p:txBody>
      </p:sp>
    </p:spTree>
    <p:extLst>
      <p:ext uri="{BB962C8B-B14F-4D97-AF65-F5344CB8AC3E}">
        <p14:creationId xmlns:p14="http://schemas.microsoft.com/office/powerpoint/2010/main" val="374642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28</a:t>
            </a:fld>
            <a:endParaRPr lang="fr-FR"/>
          </a:p>
        </p:txBody>
      </p:sp>
    </p:spTree>
    <p:extLst>
      <p:ext uri="{BB962C8B-B14F-4D97-AF65-F5344CB8AC3E}">
        <p14:creationId xmlns:p14="http://schemas.microsoft.com/office/powerpoint/2010/main" val="1375438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200" dirty="0">
                <a:solidFill>
                  <a:srgbClr val="0000FF"/>
                </a:solidFill>
                <a:latin typeface="Century Gothic" panose="020B0502020202020204" pitchFamily="34" charset="0"/>
              </a:rPr>
              <a:t>Combined with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a</a:t>
            </a:r>
            <a:r>
              <a:rPr lang="en-US" sz="1200" baseline="0" dirty="0">
                <a:solidFill>
                  <a:srgbClr val="0000FF"/>
                </a:solidFill>
                <a:latin typeface="Century Gothic" panose="020B0502020202020204" pitchFamily="34" charset="0"/>
              </a:rPr>
              <a:t> </a:t>
            </a:r>
            <a:r>
              <a:rPr lang="en-US" sz="1200" dirty="0">
                <a:solidFill>
                  <a:srgbClr val="0000FF"/>
                </a:solidFill>
                <a:latin typeface="Century Gothic" panose="020B0502020202020204" pitchFamily="34" charset="0"/>
              </a:rPr>
              <a:t>decentralized semantic knowledge sharing mechanism based on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is proposed. The decentralized global knowledge graph is constructed by using the inter-node communication mechanism, and the query mode and transaction flow design based on the mechanism are realized. The experimental results show that the semantic knowledge sharing mechanism based on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proposed is feasible, and compared with the traditional centralized knowledge graph, the construction time and query rate are greatly improved.</a:t>
            </a:r>
            <a:r>
              <a:rPr lang="en-US" sz="1100" b="1" dirty="0">
                <a:solidFill>
                  <a:srgbClr val="FF0000"/>
                </a:solidFill>
                <a:latin typeface="Century Gothic" panose="020B0502020202020204" pitchFamily="34" charset="0"/>
              </a:rPr>
              <a:t> </a:t>
            </a:r>
            <a:endParaRPr lang="fr-FR" sz="1200" dirty="0">
              <a:solidFill>
                <a:srgbClr val="0000FF"/>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30</a:t>
            </a:fld>
            <a:endParaRPr lang="fr-FR"/>
          </a:p>
        </p:txBody>
      </p:sp>
    </p:spTree>
    <p:extLst>
      <p:ext uri="{BB962C8B-B14F-4D97-AF65-F5344CB8AC3E}">
        <p14:creationId xmlns:p14="http://schemas.microsoft.com/office/powerpoint/2010/main" val="656237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Century Gothic" panose="020B0502020202020204" pitchFamily="34" charset="0"/>
              </a:rPr>
              <a:t>Knowledge </a:t>
            </a:r>
            <a:r>
              <a:rPr lang="en-US" sz="1200" dirty="0" err="1">
                <a:solidFill>
                  <a:srgbClr val="0000FF"/>
                </a:solidFill>
                <a:latin typeface="Century Gothic" panose="020B0502020202020204" pitchFamily="34" charset="0"/>
              </a:rPr>
              <a:t>Blockchains</a:t>
            </a:r>
            <a:r>
              <a:rPr lang="en-US" sz="1200" dirty="0">
                <a:solidFill>
                  <a:srgbClr val="0000FF"/>
                </a:solidFill>
                <a:latin typeface="Century Gothic" panose="020B0502020202020204" pitchFamily="34" charset="0"/>
              </a:rPr>
              <a:t> revert to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technologies for enabling a transparent monitoring of knowledge evolution, for tracking the provenance of knowledge, for establishing delegation schemes, and for ensuring the existence of patterns in formal conceptualizations using zero knowledge proofs. Based on their original application to enterprise models,</a:t>
            </a:r>
            <a:endParaRPr lang="fr-FR" sz="1200" dirty="0">
              <a:solidFill>
                <a:srgbClr val="0000FF"/>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31</a:t>
            </a:fld>
            <a:endParaRPr lang="fr-FR"/>
          </a:p>
        </p:txBody>
      </p:sp>
    </p:spTree>
    <p:extLst>
      <p:ext uri="{BB962C8B-B14F-4D97-AF65-F5344CB8AC3E}">
        <p14:creationId xmlns:p14="http://schemas.microsoft.com/office/powerpoint/2010/main" val="4120473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During</a:t>
            </a:r>
            <a:r>
              <a:rPr lang="fr-FR" baseline="0" dirty="0"/>
              <a:t> the </a:t>
            </a:r>
            <a:r>
              <a:rPr lang="fr-FR" baseline="0" dirty="0" err="1"/>
              <a:t>presentation</a:t>
            </a:r>
            <a:r>
              <a:rPr lang="fr-FR" baseline="0" dirty="0"/>
              <a:t> </a:t>
            </a:r>
            <a:r>
              <a:rPr lang="fr-FR" baseline="0" dirty="0" err="1"/>
              <a:t>we</a:t>
            </a:r>
            <a:r>
              <a:rPr lang="fr-FR" baseline="0" dirty="0"/>
              <a:t> have to </a:t>
            </a:r>
            <a:r>
              <a:rPr lang="fr-FR" baseline="0" dirty="0" err="1"/>
              <a:t>follow</a:t>
            </a:r>
            <a:r>
              <a:rPr lang="fr-FR" baseline="0" dirty="0"/>
              <a:t> the </a:t>
            </a:r>
            <a:r>
              <a:rPr lang="fr-FR" baseline="0" dirty="0" err="1"/>
              <a:t>paln</a:t>
            </a:r>
            <a:r>
              <a:rPr lang="fr-FR" baseline="0" dirty="0"/>
              <a:t> </a:t>
            </a:r>
            <a:r>
              <a:rPr lang="fr-FR" baseline="0" dirty="0" err="1"/>
              <a:t>begining</a:t>
            </a:r>
            <a:r>
              <a:rPr lang="fr-FR" baseline="0" dirty="0"/>
              <a:t> by introduction </a:t>
            </a:r>
          </a:p>
          <a:p>
            <a:r>
              <a:rPr lang="fr-FR" baseline="0" dirty="0" err="1"/>
              <a:t>What</a:t>
            </a:r>
            <a:r>
              <a:rPr lang="fr-FR" baseline="0" dirty="0"/>
              <a:t> </a:t>
            </a:r>
            <a:r>
              <a:rPr lang="fr-FR" baseline="0" dirty="0" err="1"/>
              <a:t>is</a:t>
            </a:r>
            <a:r>
              <a:rPr lang="fr-FR" baseline="0" dirty="0"/>
              <a:t> the </a:t>
            </a:r>
            <a:r>
              <a:rPr lang="fr-FR" baseline="0" dirty="0" err="1"/>
              <a:t>blockchain</a:t>
            </a:r>
            <a:r>
              <a:rPr lang="fr-FR" baseline="0" dirty="0"/>
              <a:t>, </a:t>
            </a:r>
            <a:r>
              <a:rPr lang="fr-FR" baseline="0" dirty="0" err="1"/>
              <a:t>what</a:t>
            </a:r>
            <a:r>
              <a:rPr lang="fr-FR" baseline="0" dirty="0"/>
              <a:t> </a:t>
            </a:r>
            <a:r>
              <a:rPr lang="fr-FR" baseline="0" dirty="0" err="1"/>
              <a:t>is</a:t>
            </a:r>
            <a:r>
              <a:rPr lang="fr-FR" baseline="0" dirty="0"/>
              <a:t> the KM, the </a:t>
            </a:r>
            <a:r>
              <a:rPr lang="fr-FR" baseline="0" dirty="0" err="1"/>
              <a:t>problem</a:t>
            </a:r>
            <a:r>
              <a:rPr lang="fr-FR" baseline="0" dirty="0"/>
              <a:t> of KM </a:t>
            </a:r>
            <a:r>
              <a:rPr lang="fr-FR" baseline="0" dirty="0" err="1"/>
              <a:t>whitch</a:t>
            </a:r>
            <a:r>
              <a:rPr lang="fr-FR" baseline="0" dirty="0"/>
              <a:t> encourage us to use the </a:t>
            </a:r>
            <a:r>
              <a:rPr lang="fr-FR" baseline="0" dirty="0" err="1"/>
              <a:t>blockchain</a:t>
            </a:r>
            <a:r>
              <a:rPr lang="fr-FR" baseline="0" dirty="0"/>
              <a:t>, </a:t>
            </a:r>
          </a:p>
          <a:p>
            <a:r>
              <a:rPr lang="fr-FR" baseline="0" dirty="0" err="1"/>
              <a:t>We</a:t>
            </a:r>
            <a:r>
              <a:rPr lang="fr-FR" baseline="0" dirty="0"/>
              <a:t> </a:t>
            </a:r>
            <a:r>
              <a:rPr lang="fr-FR" baseline="0" dirty="0" err="1"/>
              <a:t>will</a:t>
            </a:r>
            <a:r>
              <a:rPr lang="fr-FR" baseline="0" dirty="0"/>
              <a:t> </a:t>
            </a:r>
            <a:r>
              <a:rPr lang="fr-FR" baseline="0" dirty="0" err="1"/>
              <a:t>see</a:t>
            </a:r>
            <a:r>
              <a:rPr lang="fr-FR" baseline="0" dirty="0"/>
              <a:t> </a:t>
            </a:r>
            <a:r>
              <a:rPr lang="fr-FR" baseline="0" dirty="0" err="1"/>
              <a:t>three</a:t>
            </a:r>
            <a:r>
              <a:rPr lang="fr-FR" baseline="0" dirty="0"/>
              <a:t> parts </a:t>
            </a:r>
            <a:r>
              <a:rPr lang="fr-FR" baseline="0" dirty="0" err="1"/>
              <a:t>existing</a:t>
            </a:r>
            <a:r>
              <a:rPr lang="fr-FR" baseline="0" dirty="0"/>
              <a:t> in the </a:t>
            </a:r>
            <a:r>
              <a:rPr lang="fr-FR" baseline="0" dirty="0" err="1"/>
              <a:t>literature</a:t>
            </a:r>
            <a:endParaRPr lang="fr-FR" baseline="0" dirty="0"/>
          </a:p>
          <a:p>
            <a:r>
              <a:rPr lang="fr-FR" sz="1200" b="1" dirty="0">
                <a:solidFill>
                  <a:srgbClr val="FF0000"/>
                </a:solidFill>
              </a:rPr>
              <a:t>8- </a:t>
            </a:r>
            <a:r>
              <a:rPr lang="fr-FR" sz="1200" b="1" dirty="0">
                <a:solidFill>
                  <a:srgbClr val="0000FF"/>
                </a:solidFill>
              </a:rPr>
              <a:t>Part I. </a:t>
            </a:r>
            <a:r>
              <a:rPr lang="fr-FR" sz="1200" b="1" dirty="0" err="1">
                <a:solidFill>
                  <a:srgbClr val="0000FF"/>
                </a:solidFill>
              </a:rPr>
              <a:t>Blockchain</a:t>
            </a:r>
            <a:r>
              <a:rPr lang="fr-FR" sz="1200" b="1" dirty="0">
                <a:solidFill>
                  <a:srgbClr val="0000FF"/>
                </a:solidFill>
              </a:rPr>
              <a:t> and </a:t>
            </a:r>
            <a:r>
              <a:rPr lang="fr-FR" sz="1200" b="1" dirty="0" err="1">
                <a:solidFill>
                  <a:srgbClr val="0000FF"/>
                </a:solidFill>
              </a:rPr>
              <a:t>knowledge</a:t>
            </a:r>
            <a:r>
              <a:rPr lang="fr-FR" sz="1200" b="1" dirty="0">
                <a:solidFill>
                  <a:srgbClr val="0000FF"/>
                </a:solidFill>
              </a:rPr>
              <a:t> Management by </a:t>
            </a:r>
            <a:r>
              <a:rPr lang="fr-FR" sz="1200" b="1" dirty="0" err="1">
                <a:solidFill>
                  <a:srgbClr val="0000FF"/>
                </a:solidFill>
              </a:rPr>
              <a:t>technIc</a:t>
            </a:r>
            <a:r>
              <a:rPr lang="fr-FR" sz="1200" b="1" dirty="0">
                <a:solidFill>
                  <a:srgbClr val="0000FF"/>
                </a:solidFill>
              </a:rPr>
              <a:t> and </a:t>
            </a:r>
            <a:r>
              <a:rPr lang="fr-FR" sz="1200" b="1" dirty="0" err="1">
                <a:solidFill>
                  <a:srgbClr val="0000FF"/>
                </a:solidFill>
              </a:rPr>
              <a:t>method</a:t>
            </a:r>
            <a:r>
              <a:rPr lang="fr-FR" sz="1200" b="1" dirty="0">
                <a:solidFill>
                  <a:srgbClr val="0000FF"/>
                </a:solidFill>
              </a:rPr>
              <a:t> </a:t>
            </a:r>
          </a:p>
          <a:p>
            <a:r>
              <a:rPr lang="fr-FR" sz="1200" b="1" dirty="0">
                <a:solidFill>
                  <a:srgbClr val="0000FF"/>
                </a:solidFill>
              </a:rPr>
              <a:t>PART II: </a:t>
            </a:r>
            <a:r>
              <a:rPr lang="fr-FR" sz="1200" b="1" dirty="0" err="1">
                <a:solidFill>
                  <a:srgbClr val="0000FF"/>
                </a:solidFill>
              </a:rPr>
              <a:t>Blockchain</a:t>
            </a:r>
            <a:r>
              <a:rPr lang="fr-FR" sz="1200" b="1" dirty="0">
                <a:solidFill>
                  <a:srgbClr val="0000FF"/>
                </a:solidFill>
              </a:rPr>
              <a:t> and </a:t>
            </a:r>
            <a:r>
              <a:rPr lang="fr-FR" sz="1200" b="1" dirty="0" err="1">
                <a:solidFill>
                  <a:srgbClr val="0000FF"/>
                </a:solidFill>
              </a:rPr>
              <a:t>knowledge</a:t>
            </a:r>
            <a:r>
              <a:rPr lang="fr-FR" sz="1200" b="1" dirty="0">
                <a:solidFill>
                  <a:srgbClr val="0000FF"/>
                </a:solidFill>
              </a:rPr>
              <a:t> Management by </a:t>
            </a:r>
            <a:r>
              <a:rPr lang="fr-FR" sz="1200" b="1" dirty="0" err="1">
                <a:solidFill>
                  <a:srgbClr val="0000FF"/>
                </a:solidFill>
              </a:rPr>
              <a:t>technology</a:t>
            </a:r>
            <a:endParaRPr lang="fr-FR" sz="1200" b="1" dirty="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0000FF"/>
                </a:solidFill>
              </a:rPr>
              <a:t>PART III: </a:t>
            </a:r>
            <a:r>
              <a:rPr lang="fr-FR" sz="1200" b="1" dirty="0" err="1">
                <a:solidFill>
                  <a:srgbClr val="0000FF"/>
                </a:solidFill>
              </a:rPr>
              <a:t>Blockchain</a:t>
            </a:r>
            <a:r>
              <a:rPr lang="fr-FR" sz="1200" b="1" dirty="0">
                <a:solidFill>
                  <a:srgbClr val="0000FF"/>
                </a:solidFill>
              </a:rPr>
              <a:t> and </a:t>
            </a:r>
            <a:r>
              <a:rPr lang="fr-FR" sz="1200" b="1" dirty="0" err="1">
                <a:solidFill>
                  <a:srgbClr val="0000FF"/>
                </a:solidFill>
              </a:rPr>
              <a:t>knowledge</a:t>
            </a:r>
            <a:r>
              <a:rPr lang="fr-FR" sz="1200" b="1" dirty="0">
                <a:solidFill>
                  <a:srgbClr val="0000FF"/>
                </a:solidFill>
              </a:rPr>
              <a:t> Management </a:t>
            </a:r>
            <a:r>
              <a:rPr lang="fr-FR" sz="1200" b="1" dirty="0" err="1">
                <a:solidFill>
                  <a:srgbClr val="0000FF"/>
                </a:solidFill>
              </a:rPr>
              <a:t>human</a:t>
            </a:r>
            <a:r>
              <a:rPr lang="fr-FR" sz="1200" b="1" dirty="0">
                <a:solidFill>
                  <a:srgbClr val="0000FF"/>
                </a:solidFill>
              </a:rPr>
              <a:t> values</a:t>
            </a:r>
          </a:p>
          <a:p>
            <a:endParaRPr lang="fr-FR" sz="1200" b="1" dirty="0">
              <a:solidFill>
                <a:srgbClr val="0000FF"/>
              </a:solidFill>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3</a:t>
            </a:fld>
            <a:endParaRPr lang="fr-FR"/>
          </a:p>
        </p:txBody>
      </p:sp>
    </p:spTree>
    <p:extLst>
      <p:ext uri="{BB962C8B-B14F-4D97-AF65-F5344CB8AC3E}">
        <p14:creationId xmlns:p14="http://schemas.microsoft.com/office/powerpoint/2010/main" val="3860711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200" dirty="0">
                <a:solidFill>
                  <a:srgbClr val="0000FF"/>
                </a:solidFill>
                <a:latin typeface="Century Gothic" panose="020B0502020202020204" pitchFamily="34" charset="0"/>
              </a:rPr>
              <a:t>Notwithstanding that the Semantic Web improves the information interoperability, however, the </a:t>
            </a:r>
            <a:r>
              <a:rPr lang="en-US" sz="1200" dirty="0" err="1">
                <a:solidFill>
                  <a:srgbClr val="0000FF"/>
                </a:solidFill>
                <a:latin typeface="Century Gothic" panose="020B0502020202020204" pitchFamily="34" charset="0"/>
              </a:rPr>
              <a:t>spatio</a:t>
            </a:r>
            <a:r>
              <a:rPr lang="en-US" sz="1200" dirty="0">
                <a:solidFill>
                  <a:srgbClr val="0000FF"/>
                </a:solidFill>
                <a:latin typeface="Century Gothic" panose="020B0502020202020204" pitchFamily="34" charset="0"/>
              </a:rPr>
              <a:t>-temporal knowledge representation, the description of relatively complex events – like those that can involve within smart contracts – security, reliability and trust are still difficult to achieve. In</a:t>
            </a:r>
          </a:p>
          <a:p>
            <a:pPr algn="just"/>
            <a:r>
              <a:rPr lang="en-US" sz="1200" dirty="0">
                <a:solidFill>
                  <a:srgbClr val="0000FF"/>
                </a:solidFill>
                <a:latin typeface="Century Gothic" panose="020B0502020202020204" pitchFamily="34" charset="0"/>
              </a:rPr>
              <a:t>addition,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technology promotes information sharing and is supplying</a:t>
            </a:r>
          </a:p>
          <a:p>
            <a:pPr algn="just"/>
            <a:r>
              <a:rPr lang="en-US" sz="1200" dirty="0">
                <a:solidFill>
                  <a:srgbClr val="0000FF"/>
                </a:solidFill>
                <a:latin typeface="Century Gothic" panose="020B0502020202020204" pitchFamily="34" charset="0"/>
              </a:rPr>
              <a:t>secure communication architecture for distributed systems. Therefore, intertwine an ontology language with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allows information interoperability and provides message-integrity checking and resolve the trust in all kinds of applications (</a:t>
            </a:r>
            <a:r>
              <a:rPr lang="en-US" sz="1200" dirty="0" err="1">
                <a:solidFill>
                  <a:srgbClr val="0000FF"/>
                </a:solidFill>
                <a:latin typeface="Century Gothic" panose="020B0502020202020204" pitchFamily="34" charset="0"/>
              </a:rPr>
              <a:t>IoT</a:t>
            </a:r>
            <a:r>
              <a:rPr lang="en-US" sz="1200" dirty="0">
                <a:solidFill>
                  <a:srgbClr val="0000FF"/>
                </a:solidFill>
                <a:latin typeface="Century Gothic" panose="020B0502020202020204" pitchFamily="34" charset="0"/>
              </a:rPr>
              <a:t>, robotic, industry 4.0, health record, etc.). In fact, ontologies facilitate the understanding and sharing of intrinsic components –smart contracts, transaction, knowledge- and relationship within a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The main goal of this approach is to promote common data exchange, the design of decentralized, and the chronological semantic relationships on the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and </a:t>
            </a:r>
            <a:r>
              <a:rPr lang="en-US" sz="1200" dirty="0" err="1">
                <a:solidFill>
                  <a:srgbClr val="0000FF"/>
                </a:solidFill>
                <a:latin typeface="Century Gothic" panose="020B0502020202020204" pitchFamily="34" charset="0"/>
              </a:rPr>
              <a:t>Ethereum</a:t>
            </a:r>
            <a:r>
              <a:rPr lang="en-US" sz="1200" dirty="0">
                <a:solidFill>
                  <a:srgbClr val="0000FF"/>
                </a:solidFill>
                <a:latin typeface="Century Gothic" panose="020B0502020202020204" pitchFamily="34" charset="0"/>
              </a:rPr>
              <a:t> Smart Contracts making use of the narrative semantic representation foundations allowing therefore the web to survive and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technology </a:t>
            </a:r>
            <a:r>
              <a:rPr lang="fr-FR" sz="1200" dirty="0">
                <a:solidFill>
                  <a:srgbClr val="0000FF"/>
                </a:solidFill>
                <a:latin typeface="Century Gothic" panose="020B0502020202020204" pitchFamily="34" charset="0"/>
              </a:rPr>
              <a:t>to </a:t>
            </a:r>
            <a:r>
              <a:rPr lang="fr-FR" sz="1200" dirty="0" err="1">
                <a:solidFill>
                  <a:srgbClr val="0000FF"/>
                </a:solidFill>
                <a:latin typeface="Century Gothic" panose="020B0502020202020204" pitchFamily="34" charset="0"/>
              </a:rPr>
              <a:t>prosper</a:t>
            </a:r>
            <a:r>
              <a:rPr lang="fr-FR" sz="1200" dirty="0">
                <a:solidFill>
                  <a:srgbClr val="0000FF"/>
                </a:solidFill>
                <a:latin typeface="Century Gothic" panose="020B0502020202020204" pitchFamily="34" charset="0"/>
              </a:rPr>
              <a:t>.</a:t>
            </a: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32</a:t>
            </a:fld>
            <a:endParaRPr lang="fr-FR"/>
          </a:p>
        </p:txBody>
      </p:sp>
    </p:spTree>
    <p:extLst>
      <p:ext uri="{BB962C8B-B14F-4D97-AF65-F5344CB8AC3E}">
        <p14:creationId xmlns:p14="http://schemas.microsoft.com/office/powerpoint/2010/main" val="3991060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a:r>
              <a:rPr lang="fr-FR" sz="1200" b="1" cap="none" baseline="0" dirty="0">
                <a:ln w="0"/>
                <a:solidFill>
                  <a:schemeClr val="bg1"/>
                </a:solidFill>
                <a:effectLst>
                  <a:reflection blurRad="12700" stA="50000" endPos="50000" dist="5000" dir="5400000" sy="-100000" rotWithShape="0"/>
                </a:effectLst>
              </a:rPr>
              <a:t>PART II </a:t>
            </a:r>
            <a:r>
              <a:rPr lang="fr-FR" sz="1200" b="1" cap="none" baseline="0" dirty="0" err="1">
                <a:ln w="0"/>
                <a:solidFill>
                  <a:schemeClr val="bg1"/>
                </a:solidFill>
                <a:effectLst>
                  <a:reflection blurRad="12700" stA="50000" endPos="50000" dist="5000" dir="5400000" sy="-100000" rotWithShape="0"/>
                </a:effectLst>
              </a:rPr>
              <a:t>concerns</a:t>
            </a:r>
            <a:r>
              <a:rPr lang="fr-FR" sz="1200" b="1" cap="none" baseline="0" dirty="0">
                <a:ln w="0"/>
                <a:solidFill>
                  <a:schemeClr val="bg1"/>
                </a:solidFill>
                <a:effectLst>
                  <a:reflection blurRad="12700" stA="50000" endPos="50000" dist="5000" dir="5400000" sy="-100000" rotWithShape="0"/>
                </a:effectLst>
              </a:rPr>
              <a:t> </a:t>
            </a:r>
            <a:r>
              <a:rPr lang="fr-FR" sz="1200" b="1" cap="none" baseline="0" dirty="0" err="1">
                <a:ln w="0"/>
                <a:solidFill>
                  <a:schemeClr val="bg1"/>
                </a:solidFill>
                <a:effectLst>
                  <a:reflection blurRad="12700" stA="50000" endPos="50000" dist="5000" dir="5400000" sy="-100000" rotWithShape="0"/>
                </a:effectLst>
              </a:rPr>
              <a:t>Blockchain</a:t>
            </a:r>
            <a:r>
              <a:rPr lang="fr-FR" sz="1200" b="1" cap="none" baseline="0" dirty="0">
                <a:ln w="0"/>
                <a:solidFill>
                  <a:schemeClr val="bg1"/>
                </a:solidFill>
                <a:effectLst>
                  <a:reflection blurRad="12700" stA="50000" endPos="50000" dist="5000" dir="5400000" sy="-100000" rotWithShape="0"/>
                </a:effectLst>
              </a:rPr>
              <a:t> and </a:t>
            </a:r>
            <a:r>
              <a:rPr lang="fr-FR" sz="1200" b="1" cap="none" baseline="0" dirty="0" err="1">
                <a:ln w="0"/>
                <a:solidFill>
                  <a:schemeClr val="bg1"/>
                </a:solidFill>
                <a:effectLst>
                  <a:reflection blurRad="12700" stA="50000" endPos="50000" dist="5000" dir="5400000" sy="-100000" rotWithShape="0"/>
                </a:effectLst>
              </a:rPr>
              <a:t>knowledge</a:t>
            </a:r>
            <a:r>
              <a:rPr lang="fr-FR" sz="1200" b="1" cap="none" baseline="0" dirty="0">
                <a:ln w="0"/>
                <a:solidFill>
                  <a:schemeClr val="bg1"/>
                </a:solidFill>
                <a:effectLst>
                  <a:reflection blurRad="12700" stA="50000" endPos="50000" dist="5000" dir="5400000" sy="-100000" rotWithShape="0"/>
                </a:effectLst>
              </a:rPr>
              <a:t> </a:t>
            </a:r>
            <a:r>
              <a:rPr lang="fr-FR" sz="1200" b="1" cap="none" spc="0" baseline="0" dirty="0">
                <a:ln w="0"/>
                <a:solidFill>
                  <a:schemeClr val="bg1"/>
                </a:solidFill>
                <a:effectLst>
                  <a:reflection blurRad="12700" stA="50000" endPos="50000" dist="5000" dir="5400000" sy="-100000" rotWithShape="0"/>
                </a:effectLst>
              </a:rPr>
              <a:t>Management by </a:t>
            </a:r>
            <a:r>
              <a:rPr lang="fr-FR" sz="1200" b="1" cap="none" spc="0" baseline="0" dirty="0" err="1">
                <a:ln w="0"/>
                <a:solidFill>
                  <a:schemeClr val="bg1"/>
                </a:solidFill>
                <a:effectLst>
                  <a:reflection blurRad="12700" stA="50000" endPos="50000" dist="5000" dir="5400000" sy="-100000" rotWithShape="0"/>
                </a:effectLst>
              </a:rPr>
              <a:t>technology</a:t>
            </a:r>
            <a:endParaRPr lang="fr-FR" sz="1200" b="1" cap="none" spc="0" baseline="0" dirty="0">
              <a:ln w="0"/>
              <a:solidFill>
                <a:schemeClr val="bg1"/>
              </a:solidFill>
              <a:effectLst>
                <a:reflection blurRad="12700" stA="50000" endPos="50000" dist="5000" dir="5400000" sy="-100000" rotWithShape="0"/>
              </a:effectLst>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33</a:t>
            </a:fld>
            <a:endParaRPr lang="fr-FR"/>
          </a:p>
        </p:txBody>
      </p:sp>
    </p:spTree>
    <p:extLst>
      <p:ext uri="{BB962C8B-B14F-4D97-AF65-F5344CB8AC3E}">
        <p14:creationId xmlns:p14="http://schemas.microsoft.com/office/powerpoint/2010/main" val="3784825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a:r>
              <a:rPr lang="fr-FR" sz="1200" b="0" dirty="0">
                <a:ln w="19050">
                  <a:solidFill>
                    <a:schemeClr val="tx2">
                      <a:tint val="1000"/>
                    </a:schemeClr>
                  </a:solidFill>
                  <a:prstDash val="solid"/>
                </a:ln>
                <a:solidFill>
                  <a:srgbClr val="0000FF"/>
                </a:solidFill>
                <a:effectLst/>
              </a:rPr>
              <a:t>II.1 AQUIRING AND SHARING KNOWLEDGE </a:t>
            </a:r>
            <a:r>
              <a:rPr lang="fr-FR" sz="1200" b="0" baseline="0" dirty="0">
                <a:ln w="19050">
                  <a:solidFill>
                    <a:schemeClr val="tx2">
                      <a:tint val="1000"/>
                    </a:schemeClr>
                  </a:solidFill>
                  <a:prstDash val="solid"/>
                </a:ln>
                <a:solidFill>
                  <a:srgbClr val="0000FF"/>
                </a:solidFill>
                <a:effectLst/>
              </a:rPr>
              <a:t> </a:t>
            </a:r>
            <a:r>
              <a:rPr lang="fr-FR" sz="1200" b="0" dirty="0">
                <a:ln w="19050">
                  <a:solidFill>
                    <a:schemeClr val="tx2">
                      <a:tint val="1000"/>
                    </a:schemeClr>
                  </a:solidFill>
                  <a:prstDash val="solid"/>
                </a:ln>
                <a:solidFill>
                  <a:srgbClr val="0000FF"/>
                </a:solidFill>
                <a:effectLst/>
              </a:rPr>
              <a:t>BY INDUSTRY 4.0 TECHNOLOGIES</a:t>
            </a:r>
            <a:r>
              <a:rPr lang="fr-FR" sz="1200" b="0" baseline="0" dirty="0">
                <a:ln w="19050">
                  <a:solidFill>
                    <a:schemeClr val="tx2">
                      <a:tint val="1000"/>
                    </a:schemeClr>
                  </a:solidFill>
                  <a:prstDash val="solid"/>
                </a:ln>
                <a:solidFill>
                  <a:srgbClr val="0000FF"/>
                </a:solidFill>
                <a:effectLst/>
              </a:rPr>
              <a:t> </a:t>
            </a:r>
            <a:r>
              <a:rPr lang="fr-FR" sz="1200" b="0" dirty="0">
                <a:ln w="19050">
                  <a:solidFill>
                    <a:schemeClr val="tx2">
                      <a:tint val="1000"/>
                    </a:schemeClr>
                  </a:solidFill>
                  <a:prstDash val="solid"/>
                </a:ln>
                <a:solidFill>
                  <a:srgbClr val="0000FF"/>
                </a:solidFill>
                <a:effectLst/>
              </a:rPr>
              <a:t>USING BLOCKCHAIN</a:t>
            </a: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34</a:t>
            </a:fld>
            <a:endParaRPr lang="fr-FR"/>
          </a:p>
        </p:txBody>
      </p:sp>
    </p:spTree>
    <p:extLst>
      <p:ext uri="{BB962C8B-B14F-4D97-AF65-F5344CB8AC3E}">
        <p14:creationId xmlns:p14="http://schemas.microsoft.com/office/powerpoint/2010/main" val="3412305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A6995-277D-4C47-B075-AD85F466DE52}" type="slidenum">
              <a:rPr lang="en-US" smtClean="0"/>
              <a:t>35</a:t>
            </a:fld>
            <a:endParaRPr lang="en-US"/>
          </a:p>
        </p:txBody>
      </p:sp>
    </p:spTree>
    <p:extLst>
      <p:ext uri="{BB962C8B-B14F-4D97-AF65-F5344CB8AC3E}">
        <p14:creationId xmlns:p14="http://schemas.microsoft.com/office/powerpoint/2010/main" val="2918926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Century Gothic" panose="020B0502020202020204" pitchFamily="34" charset="0"/>
              </a:rPr>
              <a:t>This paper combines </a:t>
            </a:r>
            <a:r>
              <a:rPr lang="en-US" sz="1200" dirty="0" err="1">
                <a:solidFill>
                  <a:srgbClr val="0000FF"/>
                </a:solidFill>
                <a:latin typeface="Century Gothic" panose="020B0502020202020204" pitchFamily="34" charset="0"/>
              </a:rPr>
              <a:t>IIoT</a:t>
            </a:r>
            <a:r>
              <a:rPr lang="en-US" sz="1200" dirty="0">
                <a:solidFill>
                  <a:srgbClr val="0000FF"/>
                </a:solidFill>
                <a:latin typeface="Century Gothic" panose="020B0502020202020204" pitchFamily="34" charset="0"/>
              </a:rPr>
              <a:t> with the permissioned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and proposes a novel manufacturing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of things (</a:t>
            </a:r>
            <a:r>
              <a:rPr lang="en-US" sz="1200" dirty="0" err="1">
                <a:solidFill>
                  <a:srgbClr val="0000FF"/>
                </a:solidFill>
                <a:latin typeface="Century Gothic" panose="020B0502020202020204" pitchFamily="34" charset="0"/>
              </a:rPr>
              <a:t>MBCoT</a:t>
            </a:r>
            <a:r>
              <a:rPr lang="en-US" sz="1200" dirty="0">
                <a:solidFill>
                  <a:srgbClr val="0000FF"/>
                </a:solidFill>
                <a:latin typeface="Century Gothic" panose="020B0502020202020204" pitchFamily="34" charset="0"/>
              </a:rPr>
              <a:t>) architecture for the configuration of a secure, traceable and decentralized IMS. Then, hardware infrastructures and software-defined components of </a:t>
            </a:r>
            <a:r>
              <a:rPr lang="en-US" sz="1200" dirty="0" err="1">
                <a:solidFill>
                  <a:srgbClr val="0000FF"/>
                </a:solidFill>
                <a:latin typeface="Century Gothic" panose="020B0502020202020204" pitchFamily="34" charset="0"/>
              </a:rPr>
              <a:t>MBCoT</a:t>
            </a:r>
            <a:r>
              <a:rPr lang="en-US" sz="1200" dirty="0">
                <a:solidFill>
                  <a:srgbClr val="0000FF"/>
                </a:solidFill>
                <a:latin typeface="Century Gothic" panose="020B0502020202020204" pitchFamily="34" charset="0"/>
              </a:rPr>
              <a:t> are designed to provide an insight into the industrial  implementation of IMS. Furthermore, the consensus-</a:t>
            </a:r>
            <a:r>
              <a:rPr lang="en-US" sz="1200" dirty="0" err="1">
                <a:solidFill>
                  <a:srgbClr val="0000FF"/>
                </a:solidFill>
                <a:latin typeface="Century Gothic" panose="020B0502020202020204" pitchFamily="34" charset="0"/>
              </a:rPr>
              <a:t>orientedBtransaction</a:t>
            </a:r>
            <a:r>
              <a:rPr lang="en-US" sz="1200" dirty="0">
                <a:solidFill>
                  <a:srgbClr val="0000FF"/>
                </a:solidFill>
                <a:latin typeface="Century Gothic" panose="020B0502020202020204" pitchFamily="34" charset="0"/>
              </a:rPr>
              <a:t> logic of </a:t>
            </a:r>
            <a:r>
              <a:rPr lang="en-US" sz="1200" dirty="0" err="1">
                <a:solidFill>
                  <a:srgbClr val="0000FF"/>
                </a:solidFill>
                <a:latin typeface="Century Gothic" panose="020B0502020202020204" pitchFamily="34" charset="0"/>
              </a:rPr>
              <a:t>MBCoT</a:t>
            </a:r>
            <a:r>
              <a:rPr lang="en-US" sz="1200" dirty="0">
                <a:solidFill>
                  <a:srgbClr val="0000FF"/>
                </a:solidFill>
                <a:latin typeface="Century Gothic" panose="020B0502020202020204" pitchFamily="34" charset="0"/>
              </a:rPr>
              <a:t> is presented based on a crash fault tolerant protocol, which empowers </a:t>
            </a:r>
            <a:r>
              <a:rPr lang="en-US" sz="1200" dirty="0" err="1">
                <a:solidFill>
                  <a:srgbClr val="0000FF"/>
                </a:solidFill>
                <a:latin typeface="Century Gothic" panose="020B0502020202020204" pitchFamily="34" charset="0"/>
              </a:rPr>
              <a:t>MBCoT</a:t>
            </a:r>
            <a:r>
              <a:rPr lang="en-US" sz="1200" dirty="0">
                <a:solidFill>
                  <a:srgbClr val="0000FF"/>
                </a:solidFill>
                <a:latin typeface="Century Gothic" panose="020B0502020202020204" pitchFamily="34" charset="0"/>
              </a:rPr>
              <a:t> with a strong but </a:t>
            </a:r>
            <a:r>
              <a:rPr lang="fr-FR" sz="1200" dirty="0" err="1">
                <a:solidFill>
                  <a:srgbClr val="0000FF"/>
                </a:solidFill>
                <a:latin typeface="Century Gothic" panose="020B0502020202020204" pitchFamily="34" charset="0"/>
              </a:rPr>
              <a:t>resource</a:t>
            </a:r>
            <a:r>
              <a:rPr lang="fr-FR" sz="1200" dirty="0">
                <a:solidFill>
                  <a:srgbClr val="0000FF"/>
                </a:solidFill>
                <a:latin typeface="Century Gothic" panose="020B0502020202020204" pitchFamily="34" charset="0"/>
              </a:rPr>
              <a:t>-efficient </a:t>
            </a:r>
            <a:r>
              <a:rPr lang="fr-FR" sz="1200" dirty="0" err="1">
                <a:solidFill>
                  <a:srgbClr val="0000FF"/>
                </a:solidFill>
                <a:latin typeface="Century Gothic" panose="020B0502020202020204" pitchFamily="34" charset="0"/>
              </a:rPr>
              <a:t>encryption</a:t>
            </a:r>
            <a:r>
              <a:rPr lang="fr-FR" sz="1200" dirty="0">
                <a:solidFill>
                  <a:srgbClr val="0000FF"/>
                </a:solidFill>
                <a:latin typeface="Century Gothic" panose="020B0502020202020204" pitchFamily="34" charset="0"/>
              </a:rPr>
              <a:t> </a:t>
            </a:r>
            <a:r>
              <a:rPr lang="fr-FR" sz="1200" dirty="0" err="1">
                <a:solidFill>
                  <a:srgbClr val="0000FF"/>
                </a:solidFill>
                <a:latin typeface="Century Gothic" panose="020B0502020202020204" pitchFamily="34" charset="0"/>
              </a:rPr>
              <a:t>mechanism</a:t>
            </a:r>
            <a:r>
              <a:rPr lang="fr-FR" sz="1200" dirty="0">
                <a:solidFill>
                  <a:srgbClr val="0000FF"/>
                </a:solidFill>
                <a:latin typeface="Century Gothic" panose="020B0502020202020204" pitchFamily="34" charset="0"/>
              </a:rPr>
              <a:t> to support </a:t>
            </a:r>
            <a:r>
              <a:rPr lang="fr-FR" sz="1200" dirty="0" err="1">
                <a:solidFill>
                  <a:srgbClr val="0000FF"/>
                </a:solidFill>
                <a:latin typeface="Century Gothic" panose="020B0502020202020204" pitchFamily="34" charset="0"/>
              </a:rPr>
              <a:t>autonomous</a:t>
            </a:r>
            <a:r>
              <a:rPr lang="fr-FR" sz="1200" dirty="0">
                <a:solidFill>
                  <a:srgbClr val="0000FF"/>
                </a:solidFill>
                <a:latin typeface="Century Gothic" panose="020B0502020202020204" pitchFamily="34" charset="0"/>
              </a:rPr>
              <a:t> </a:t>
            </a:r>
            <a:r>
              <a:rPr lang="en-US" sz="1200" dirty="0">
                <a:solidFill>
                  <a:srgbClr val="0000FF"/>
                </a:solidFill>
                <a:latin typeface="Century Gothic" panose="020B0502020202020204" pitchFamily="34" charset="0"/>
              </a:rPr>
              <a:t>manufacturing process. Finally, the implementation of a </a:t>
            </a:r>
            <a:r>
              <a:rPr lang="en-US" sz="1200" dirty="0" err="1">
                <a:solidFill>
                  <a:srgbClr val="0000FF"/>
                </a:solidFill>
                <a:latin typeface="Century Gothic" panose="020B0502020202020204" pitchFamily="34" charset="0"/>
              </a:rPr>
              <a:t>MBCoT</a:t>
            </a:r>
            <a:r>
              <a:rPr lang="en-US" sz="1200" dirty="0">
                <a:solidFill>
                  <a:srgbClr val="0000FF"/>
                </a:solidFill>
                <a:latin typeface="Century Gothic" panose="020B0502020202020204" pitchFamily="34" charset="0"/>
              </a:rPr>
              <a:t> prototype system and its application examples justify that the proposed approach is practical and sound. The evaluation experiment demonstrates that </a:t>
            </a:r>
            <a:r>
              <a:rPr lang="en-US" sz="1200" dirty="0" err="1">
                <a:solidFill>
                  <a:srgbClr val="0000FF"/>
                </a:solidFill>
                <a:latin typeface="Century Gothic" panose="020B0502020202020204" pitchFamily="34" charset="0"/>
              </a:rPr>
              <a:t>MBCoT</a:t>
            </a:r>
            <a:r>
              <a:rPr lang="en-US" sz="1200" dirty="0">
                <a:solidFill>
                  <a:srgbClr val="0000FF"/>
                </a:solidFill>
                <a:latin typeface="Century Gothic" panose="020B0502020202020204" pitchFamily="34" charset="0"/>
              </a:rPr>
              <a:t> equips IMS with a secure, traceable, stable and decentralized operating environment, while achieving competitive throughput and latency performance.</a:t>
            </a:r>
            <a:endParaRPr lang="fr-FR" sz="1200" dirty="0">
              <a:solidFill>
                <a:srgbClr val="0000FF"/>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36</a:t>
            </a:fld>
            <a:endParaRPr lang="fr-FR"/>
          </a:p>
        </p:txBody>
      </p:sp>
    </p:spTree>
    <p:extLst>
      <p:ext uri="{BB962C8B-B14F-4D97-AF65-F5344CB8AC3E}">
        <p14:creationId xmlns:p14="http://schemas.microsoft.com/office/powerpoint/2010/main" val="3865053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Century Gothic" panose="020B0502020202020204" pitchFamily="34" charset="0"/>
              </a:rPr>
              <a:t>A model that uses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and multi-agent systems to help represent an </a:t>
            </a:r>
            <a:r>
              <a:rPr lang="en-US" sz="1200" dirty="0" err="1">
                <a:solidFill>
                  <a:srgbClr val="0000FF"/>
                </a:solidFill>
                <a:latin typeface="Century Gothic" panose="020B0502020202020204" pitchFamily="34" charset="0"/>
              </a:rPr>
              <a:t>organisation</a:t>
            </a:r>
            <a:r>
              <a:rPr lang="en-US" sz="1200" dirty="0">
                <a:solidFill>
                  <a:srgbClr val="0000FF"/>
                </a:solidFill>
                <a:latin typeface="Century Gothic" panose="020B0502020202020204" pitchFamily="34" charset="0"/>
              </a:rPr>
              <a:t> in a network of entities, as well to create a system that is capable of handling entity transactions and provide a way of improving decision-making by enabling decisions to be done faster in a rapidly changing environment.</a:t>
            </a:r>
            <a:r>
              <a:rPr lang="en-US" sz="1200" b="1" dirty="0">
                <a:solidFill>
                  <a:srgbClr val="FF0000"/>
                </a:solidFill>
                <a:latin typeface="Century Gothic" panose="020B0502020202020204" pitchFamily="34" charset="0"/>
              </a:rPr>
              <a:t> </a:t>
            </a: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37</a:t>
            </a:fld>
            <a:endParaRPr lang="fr-FR"/>
          </a:p>
        </p:txBody>
      </p:sp>
    </p:spTree>
    <p:extLst>
      <p:ext uri="{BB962C8B-B14F-4D97-AF65-F5344CB8AC3E}">
        <p14:creationId xmlns:p14="http://schemas.microsoft.com/office/powerpoint/2010/main" val="2976462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dirty="0">
                <a:solidFill>
                  <a:srgbClr val="0000FF"/>
                </a:solidFill>
              </a:rPr>
              <a:t>This research approaches the relative locations of a company in the technological network based on patent citations of the </a:t>
            </a:r>
            <a:r>
              <a:rPr lang="en-US" dirty="0" err="1">
                <a:solidFill>
                  <a:srgbClr val="0000FF"/>
                </a:solidFill>
              </a:rPr>
              <a:t>IoT</a:t>
            </a:r>
            <a:r>
              <a:rPr lang="en-US" dirty="0">
                <a:solidFill>
                  <a:srgbClr val="0000FF"/>
                </a:solidFill>
              </a:rPr>
              <a:t> cybersecurity and </a:t>
            </a:r>
            <a:r>
              <a:rPr lang="en-US" dirty="0" err="1">
                <a:solidFill>
                  <a:srgbClr val="0000FF"/>
                </a:solidFill>
              </a:rPr>
              <a:t>blockchain</a:t>
            </a:r>
            <a:r>
              <a:rPr lang="en-US" dirty="0">
                <a:solidFill>
                  <a:srgbClr val="0000FF"/>
                </a:solidFill>
              </a:rPr>
              <a:t>. Authors applied the Technology Knowledge Redundancy method for the patent citation network, used the main two indicators</a:t>
            </a:r>
          </a:p>
          <a:p>
            <a:pPr algn="just"/>
            <a:r>
              <a:rPr lang="en-US" dirty="0">
                <a:solidFill>
                  <a:srgbClr val="0000FF"/>
                </a:solidFill>
              </a:rPr>
              <a:t>TKS (Technology Knowledge Status) and TKR (Technology Knowledge Reliability for the analysis, and then used</a:t>
            </a:r>
          </a:p>
          <a:p>
            <a:pPr algn="just"/>
            <a:r>
              <a:rPr lang="en-US" dirty="0">
                <a:solidFill>
                  <a:srgbClr val="0000FF"/>
                </a:solidFill>
              </a:rPr>
              <a:t>the Derwent Innovations Index patent data.</a:t>
            </a:r>
            <a:endParaRPr lang="fr-FR" sz="1400" dirty="0">
              <a:solidFill>
                <a:srgbClr val="0000FF"/>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38</a:t>
            </a:fld>
            <a:endParaRPr lang="fr-FR"/>
          </a:p>
        </p:txBody>
      </p:sp>
    </p:spTree>
    <p:extLst>
      <p:ext uri="{BB962C8B-B14F-4D97-AF65-F5344CB8AC3E}">
        <p14:creationId xmlns:p14="http://schemas.microsoft.com/office/powerpoint/2010/main" val="2958669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a:r>
              <a:rPr lang="fr-FR" sz="1200" b="1"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II.2 BLOCKCHAIN AND KM USING EDGE</a:t>
            </a:r>
            <a:r>
              <a:rPr lang="fr-FR" sz="1200" b="1" baseline="0"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 </a:t>
            </a:r>
            <a:r>
              <a:rPr lang="fr-FR" sz="1200" b="1"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COMPUTING TECHNOLOGY</a:t>
            </a: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39</a:t>
            </a:fld>
            <a:endParaRPr lang="fr-FR"/>
          </a:p>
        </p:txBody>
      </p:sp>
    </p:spTree>
    <p:extLst>
      <p:ext uri="{BB962C8B-B14F-4D97-AF65-F5344CB8AC3E}">
        <p14:creationId xmlns:p14="http://schemas.microsoft.com/office/powerpoint/2010/main" val="865282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200" dirty="0" err="1">
                <a:solidFill>
                  <a:srgbClr val="0000FF"/>
                </a:solidFill>
                <a:latin typeface="Century Gothic" panose="020B0502020202020204" pitchFamily="34" charset="0"/>
              </a:rPr>
              <a:t>Edge</a:t>
            </a:r>
            <a:r>
              <a:rPr lang="fr-FR" sz="1200" dirty="0">
                <a:solidFill>
                  <a:srgbClr val="0000FF"/>
                </a:solidFill>
                <a:latin typeface="Century Gothic" panose="020B0502020202020204" pitchFamily="34" charset="0"/>
              </a:rPr>
              <a:t> </a:t>
            </a:r>
            <a:r>
              <a:rPr lang="fr-FR" sz="1200" dirty="0" err="1">
                <a:solidFill>
                  <a:srgbClr val="0000FF"/>
                </a:solidFill>
                <a:latin typeface="Century Gothic" panose="020B0502020202020204" pitchFamily="34" charset="0"/>
              </a:rPr>
              <a:t>computational</a:t>
            </a:r>
            <a:r>
              <a:rPr lang="fr-FR" sz="1200" dirty="0">
                <a:solidFill>
                  <a:srgbClr val="0000FF"/>
                </a:solidFill>
                <a:latin typeface="Century Gothic" panose="020B0502020202020204" pitchFamily="34" charset="0"/>
              </a:rPr>
              <a:t> intelligence, </a:t>
            </a:r>
            <a:r>
              <a:rPr lang="fr-FR" sz="1200" dirty="0" err="1">
                <a:solidFill>
                  <a:srgbClr val="0000FF"/>
                </a:solidFill>
                <a:latin typeface="Century Gothic" panose="020B0502020202020204" pitchFamily="34" charset="0"/>
              </a:rPr>
              <a:t>integrating</a:t>
            </a:r>
            <a:r>
              <a:rPr lang="fr-FR" sz="1200" dirty="0">
                <a:solidFill>
                  <a:srgbClr val="0000FF"/>
                </a:solidFill>
                <a:latin typeface="Century Gothic" panose="020B0502020202020204" pitchFamily="34" charset="0"/>
              </a:rPr>
              <a:t> </a:t>
            </a:r>
            <a:r>
              <a:rPr lang="fr-FR" sz="1200" dirty="0" err="1">
                <a:solidFill>
                  <a:srgbClr val="0000FF"/>
                </a:solidFill>
                <a:latin typeface="Century Gothic" panose="020B0502020202020204" pitchFamily="34" charset="0"/>
              </a:rPr>
              <a:t>artificial</a:t>
            </a:r>
            <a:r>
              <a:rPr lang="fr-FR" sz="1200" dirty="0">
                <a:solidFill>
                  <a:srgbClr val="0000FF"/>
                </a:solidFill>
                <a:latin typeface="Century Gothic" panose="020B0502020202020204" pitchFamily="34" charset="0"/>
              </a:rPr>
              <a:t> </a:t>
            </a:r>
            <a:r>
              <a:rPr lang="en-US" sz="1200" dirty="0">
                <a:solidFill>
                  <a:srgbClr val="0000FF"/>
                </a:solidFill>
                <a:latin typeface="Century Gothic" panose="020B0502020202020204" pitchFamily="34" charset="0"/>
              </a:rPr>
              <a:t>intelligence (AI) and edge computing into Internet of Things (</a:t>
            </a:r>
            <a:r>
              <a:rPr lang="en-US" sz="1200" dirty="0" err="1">
                <a:solidFill>
                  <a:srgbClr val="0000FF"/>
                </a:solidFill>
                <a:latin typeface="Century Gothic" panose="020B0502020202020204" pitchFamily="34" charset="0"/>
              </a:rPr>
              <a:t>IoT</a:t>
            </a:r>
            <a:r>
              <a:rPr lang="en-US" sz="1200" dirty="0">
                <a:solidFill>
                  <a:srgbClr val="0000FF"/>
                </a:solidFill>
                <a:latin typeface="Century Gothic" panose="020B0502020202020204" pitchFamily="34" charset="0"/>
              </a:rPr>
              <a:t>), will generate many scattered knowledge. To enable auditable and delay-sensitive </a:t>
            </a:r>
            <a:r>
              <a:rPr lang="en-US" sz="1200" dirty="0" err="1">
                <a:solidFill>
                  <a:srgbClr val="0000FF"/>
                </a:solidFill>
                <a:latin typeface="Century Gothic" panose="020B0502020202020204" pitchFamily="34" charset="0"/>
              </a:rPr>
              <a:t>IoT</a:t>
            </a:r>
            <a:r>
              <a:rPr lang="en-US" sz="1200" dirty="0">
                <a:solidFill>
                  <a:srgbClr val="0000FF"/>
                </a:solidFill>
                <a:latin typeface="Century Gothic" panose="020B0502020202020204" pitchFamily="34" charset="0"/>
              </a:rPr>
              <a:t> services, these knowledge will be shared among decentralized intelligent network edges (DINEs), end users, and supervisors frequently.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has a promising ability to provide a traceable, privacy-preserving and tamper-resistant ledger for sharing edge knowledge. However, due to the complicated environments of network edges, knowledge sharing among DINEs still faces many challenges. Firstly, the resource limitation and mobility</a:t>
            </a:r>
          </a:p>
          <a:p>
            <a:pPr algn="just"/>
            <a:r>
              <a:rPr lang="en-US" sz="1200" dirty="0">
                <a:solidFill>
                  <a:srgbClr val="0000FF"/>
                </a:solidFill>
                <a:latin typeface="Century Gothic" panose="020B0502020202020204" pitchFamily="34" charset="0"/>
              </a:rPr>
              <a:t>of DINEs impede the applicability of existing consensus tricks (e.g.,</a:t>
            </a:r>
          </a:p>
          <a:p>
            <a:pPr algn="just"/>
            <a:r>
              <a:rPr lang="en-US" sz="1200" dirty="0">
                <a:solidFill>
                  <a:srgbClr val="0000FF"/>
                </a:solidFill>
                <a:latin typeface="Century Gothic" panose="020B0502020202020204" pitchFamily="34" charset="0"/>
              </a:rPr>
              <a:t>Poof of Work, Proof of Stake, and </a:t>
            </a:r>
            <a:r>
              <a:rPr lang="en-US" sz="1200" dirty="0" err="1">
                <a:solidFill>
                  <a:srgbClr val="0000FF"/>
                </a:solidFill>
                <a:latin typeface="Century Gothic" panose="020B0502020202020204" pitchFamily="34" charset="0"/>
              </a:rPr>
              <a:t>Paxos</a:t>
            </a:r>
            <a:r>
              <a:rPr lang="en-US" sz="1200" dirty="0">
                <a:solidFill>
                  <a:srgbClr val="0000FF"/>
                </a:solidFill>
                <a:latin typeface="Century Gothic" panose="020B0502020202020204" pitchFamily="34" charset="0"/>
              </a:rPr>
              <a:t>) of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Secondly,</a:t>
            </a:r>
          </a:p>
          <a:p>
            <a:pPr algn="just"/>
            <a:r>
              <a:rPr lang="en-US" sz="1200" dirty="0">
                <a:solidFill>
                  <a:srgbClr val="0000FF"/>
                </a:solidFill>
                <a:latin typeface="Century Gothic" panose="020B0502020202020204" pitchFamily="34" charset="0"/>
              </a:rPr>
              <a:t>the adversaries may eavesdrop the content of edge knowledge or</a:t>
            </a:r>
          </a:p>
          <a:p>
            <a:pPr algn="just"/>
            <a:r>
              <a:rPr lang="en-US" sz="1200" dirty="0">
                <a:solidFill>
                  <a:srgbClr val="0000FF"/>
                </a:solidFill>
                <a:latin typeface="Century Gothic" panose="020B0502020202020204" pitchFamily="34" charset="0"/>
              </a:rPr>
              <a:t>entice the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to forks using some attacking models (like</a:t>
            </a:r>
          </a:p>
          <a:p>
            <a:pPr algn="just"/>
            <a:r>
              <a:rPr lang="en-US" sz="1200" dirty="0">
                <a:solidFill>
                  <a:srgbClr val="0000FF"/>
                </a:solidFill>
                <a:latin typeface="Century Gothic" panose="020B0502020202020204" pitchFamily="34" charset="0"/>
              </a:rPr>
              <a:t>man-in-the-middle attack, denial of services, etc.). In this article,</a:t>
            </a:r>
          </a:p>
          <a:p>
            <a:pPr algn="just"/>
            <a:r>
              <a:rPr lang="en-US" sz="1200" dirty="0">
                <a:solidFill>
                  <a:srgbClr val="0000FF"/>
                </a:solidFill>
                <a:latin typeface="Century Gothic" panose="020B0502020202020204" pitchFamily="34" charset="0"/>
              </a:rPr>
              <a:t>an user-centric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(UCB) framework is proposed for preserving</a:t>
            </a:r>
          </a:p>
          <a:p>
            <a:pPr algn="just"/>
            <a:r>
              <a:rPr lang="en-US" sz="1200" dirty="0">
                <a:solidFill>
                  <a:srgbClr val="0000FF"/>
                </a:solidFill>
                <a:latin typeface="Century Gothic" panose="020B0502020202020204" pitchFamily="34" charset="0"/>
              </a:rPr>
              <a:t>edge knowledge sharing in </a:t>
            </a:r>
            <a:r>
              <a:rPr lang="en-US" sz="1200" dirty="0" err="1">
                <a:solidFill>
                  <a:srgbClr val="0000FF"/>
                </a:solidFill>
                <a:latin typeface="Century Gothic" panose="020B0502020202020204" pitchFamily="34" charset="0"/>
              </a:rPr>
              <a:t>IoT</a:t>
            </a:r>
            <a:r>
              <a:rPr lang="en-US" sz="1200" dirty="0">
                <a:solidFill>
                  <a:srgbClr val="0000FF"/>
                </a:solidFill>
                <a:latin typeface="Century Gothic" panose="020B0502020202020204" pitchFamily="34" charset="0"/>
              </a:rPr>
              <a:t>. Significant superiorities of</a:t>
            </a:r>
          </a:p>
          <a:p>
            <a:pPr algn="just"/>
            <a:r>
              <a:rPr lang="en-US" sz="1200" dirty="0">
                <a:solidFill>
                  <a:srgbClr val="0000FF"/>
                </a:solidFill>
                <a:latin typeface="Century Gothic" panose="020B0502020202020204" pitchFamily="34" charset="0"/>
              </a:rPr>
              <a:t>UCB benefit from the proof of popularity (</a:t>
            </a:r>
            <a:r>
              <a:rPr lang="en-US" sz="1200" dirty="0" err="1">
                <a:solidFill>
                  <a:srgbClr val="0000FF"/>
                </a:solidFill>
                <a:latin typeface="Century Gothic" panose="020B0502020202020204" pitchFamily="34" charset="0"/>
              </a:rPr>
              <a:t>PoP</a:t>
            </a:r>
            <a:r>
              <a:rPr lang="en-US" sz="1200" dirty="0">
                <a:solidFill>
                  <a:srgbClr val="0000FF"/>
                </a:solidFill>
                <a:latin typeface="Century Gothic" panose="020B0502020202020204" pitchFamily="34" charset="0"/>
              </a:rPr>
              <a:t>) consensus mechanism,</a:t>
            </a:r>
          </a:p>
          <a:p>
            <a:pPr algn="just"/>
            <a:r>
              <a:rPr lang="en-US" sz="1200" dirty="0">
                <a:solidFill>
                  <a:srgbClr val="0000FF"/>
                </a:solidFill>
                <a:latin typeface="Century Gothic" panose="020B0502020202020204" pitchFamily="34" charset="0"/>
              </a:rPr>
              <a:t>which is more energy-efficient and fast. Security analysis</a:t>
            </a:r>
          </a:p>
          <a:p>
            <a:pPr algn="just"/>
            <a:r>
              <a:rPr lang="en-US" sz="1200" dirty="0">
                <a:solidFill>
                  <a:srgbClr val="0000FF"/>
                </a:solidFill>
                <a:latin typeface="Century Gothic" panose="020B0502020202020204" pitchFamily="34" charset="0"/>
              </a:rPr>
              <a:t>and experiments based on Raspberry Pi 3 Model B demonstrate its</a:t>
            </a:r>
          </a:p>
          <a:p>
            <a:pPr algn="just"/>
            <a:r>
              <a:rPr lang="en-US" sz="1200" dirty="0">
                <a:solidFill>
                  <a:srgbClr val="0000FF"/>
                </a:solidFill>
                <a:latin typeface="Century Gothic" panose="020B0502020202020204" pitchFamily="34" charset="0"/>
              </a:rPr>
              <a:t>feasibility with low block generating delay and complexity.</a:t>
            </a:r>
            <a:endParaRPr lang="fr-FR" sz="1200" dirty="0">
              <a:solidFill>
                <a:srgbClr val="0000FF"/>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41</a:t>
            </a:fld>
            <a:endParaRPr lang="fr-FR"/>
          </a:p>
        </p:txBody>
      </p:sp>
    </p:spTree>
    <p:extLst>
      <p:ext uri="{BB962C8B-B14F-4D97-AF65-F5344CB8AC3E}">
        <p14:creationId xmlns:p14="http://schemas.microsoft.com/office/powerpoint/2010/main" val="2099773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200" dirty="0">
                <a:solidFill>
                  <a:srgbClr val="0000FF"/>
                </a:solidFill>
                <a:latin typeface="Century Gothic" panose="020B0502020202020204" pitchFamily="34" charset="0"/>
              </a:rPr>
              <a:t>The purpose of this paper is to propose a cross enterprises framework to achieve a higher level of sharing of knowledge and services in manufacturing ecosystems.</a:t>
            </a:r>
          </a:p>
          <a:p>
            <a:pPr algn="just"/>
            <a:r>
              <a:rPr lang="en-US" sz="1200" dirty="0">
                <a:solidFill>
                  <a:srgbClr val="0000FF"/>
                </a:solidFill>
                <a:latin typeface="Century Gothic" panose="020B0502020202020204" pitchFamily="34" charset="0"/>
              </a:rPr>
              <a:t>The proposed framework incorporates the recent development in edge computing technologies to achieve a flexible and distributed network. With the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technology, it provides standards and protocols for implementing the framework and ensures the security issues. Not only information can be shared, the framework but also supports the exchange of knowledge and services so that the parties can contribute their </a:t>
            </a:r>
            <a:r>
              <a:rPr lang="fr-FR" sz="1200" dirty="0">
                <a:solidFill>
                  <a:srgbClr val="0000FF"/>
                </a:solidFill>
                <a:latin typeface="Century Gothic" panose="020B0502020202020204" pitchFamily="34" charset="0"/>
              </a:rPr>
              <a:t>parts.</a:t>
            </a: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42</a:t>
            </a:fld>
            <a:endParaRPr lang="fr-FR"/>
          </a:p>
        </p:txBody>
      </p:sp>
    </p:spTree>
    <p:extLst>
      <p:ext uri="{BB962C8B-B14F-4D97-AF65-F5344CB8AC3E}">
        <p14:creationId xmlns:p14="http://schemas.microsoft.com/office/powerpoint/2010/main" val="1785518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We</a:t>
            </a:r>
            <a:r>
              <a:rPr lang="fr-FR" dirty="0"/>
              <a:t> </a:t>
            </a:r>
            <a:r>
              <a:rPr lang="fr-FR" dirty="0" err="1"/>
              <a:t>begin</a:t>
            </a:r>
            <a:r>
              <a:rPr lang="fr-FR" baseline="0" dirty="0"/>
              <a:t> by </a:t>
            </a:r>
            <a:r>
              <a:rPr lang="fr-FR" baseline="0" dirty="0" err="1"/>
              <a:t>introducing</a:t>
            </a:r>
            <a:r>
              <a:rPr lang="fr-FR" baseline="0" dirty="0"/>
              <a:t> the </a:t>
            </a:r>
            <a:r>
              <a:rPr lang="fr-FR" baseline="0" dirty="0" err="1"/>
              <a:t>blockchain</a:t>
            </a:r>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5</a:t>
            </a:fld>
            <a:endParaRPr lang="fr-FR"/>
          </a:p>
        </p:txBody>
      </p:sp>
    </p:spTree>
    <p:extLst>
      <p:ext uri="{BB962C8B-B14F-4D97-AF65-F5344CB8AC3E}">
        <p14:creationId xmlns:p14="http://schemas.microsoft.com/office/powerpoint/2010/main" val="1068913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200" dirty="0">
                <a:solidFill>
                  <a:srgbClr val="0000FF"/>
                </a:solidFill>
                <a:latin typeface="Century Gothic" panose="020B0502020202020204" pitchFamily="34" charset="0"/>
              </a:rPr>
              <a:t>Authors propose a decentralized knowledge</a:t>
            </a:r>
          </a:p>
          <a:p>
            <a:pPr algn="just"/>
            <a:r>
              <a:rPr lang="en-US" sz="1200" dirty="0">
                <a:solidFill>
                  <a:srgbClr val="0000FF"/>
                </a:solidFill>
                <a:latin typeface="Century Gothic" panose="020B0502020202020204" pitchFamily="34" charset="0"/>
              </a:rPr>
              <a:t>sharing framework based on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and edge computing technologies. The</a:t>
            </a:r>
          </a:p>
          <a:p>
            <a:pPr algn="just"/>
            <a:r>
              <a:rPr lang="en-US" sz="1200" dirty="0">
                <a:solidFill>
                  <a:srgbClr val="0000FF"/>
                </a:solidFill>
                <a:latin typeface="Century Gothic" panose="020B0502020202020204" pitchFamily="34" charset="0"/>
              </a:rPr>
              <a:t>security and reliability of the knowledge sharing framework are guaranteed by the</a:t>
            </a:r>
          </a:p>
          <a:p>
            <a:pPr algn="just"/>
            <a:r>
              <a:rPr lang="en-US" sz="1200" dirty="0">
                <a:solidFill>
                  <a:srgbClr val="0000FF"/>
                </a:solidFill>
                <a:latin typeface="Century Gothic" panose="020B0502020202020204" pitchFamily="34" charset="0"/>
              </a:rPr>
              <a:t>security encryption, non-</a:t>
            </a:r>
            <a:r>
              <a:rPr lang="en-US" sz="1200" dirty="0" err="1">
                <a:solidFill>
                  <a:srgbClr val="0000FF"/>
                </a:solidFill>
                <a:latin typeface="Century Gothic" panose="020B0502020202020204" pitchFamily="34" charset="0"/>
              </a:rPr>
              <a:t>tamperability</a:t>
            </a:r>
            <a:r>
              <a:rPr lang="en-US" sz="1200" dirty="0">
                <a:solidFill>
                  <a:srgbClr val="0000FF"/>
                </a:solidFill>
                <a:latin typeface="Century Gothic" panose="020B0502020202020204" pitchFamily="34" charset="0"/>
              </a:rPr>
              <a:t> of the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Edge computing that provides edge intelligence services is integrated into the framework to meet the needs of the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for distributed networks.</a:t>
            </a:r>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43</a:t>
            </a:fld>
            <a:endParaRPr lang="fr-FR"/>
          </a:p>
        </p:txBody>
      </p:sp>
    </p:spTree>
    <p:extLst>
      <p:ext uri="{BB962C8B-B14F-4D97-AF65-F5344CB8AC3E}">
        <p14:creationId xmlns:p14="http://schemas.microsoft.com/office/powerpoint/2010/main" val="3956131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It provides the infrastructure to collect data and deliver information to the Internet. Rather than a personal computer or a local server, it uses a multitude of remote servers to manage and process such large volumes of data. It provides the platform to share applications to run programs. The term Cloud in which the Internet refers to a platform for storing data and running applications.</a:t>
            </a:r>
            <a:endParaRPr lang="fr-FR" b="1" dirty="0">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45</a:t>
            </a:fld>
            <a:endParaRPr lang="fr-FR"/>
          </a:p>
        </p:txBody>
      </p:sp>
    </p:spTree>
    <p:extLst>
      <p:ext uri="{BB962C8B-B14F-4D97-AF65-F5344CB8AC3E}">
        <p14:creationId xmlns:p14="http://schemas.microsoft.com/office/powerpoint/2010/main" val="1870815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200" dirty="0">
                <a:solidFill>
                  <a:srgbClr val="0000FF"/>
                </a:solidFill>
                <a:latin typeface="Century Gothic" panose="020B0502020202020204" pitchFamily="34" charset="0"/>
              </a:rPr>
              <a:t>A trustable mold redesign knowledge-sharing platform, known as </a:t>
            </a:r>
            <a:r>
              <a:rPr lang="en-US" sz="1200" dirty="0" err="1">
                <a:solidFill>
                  <a:srgbClr val="0000FF"/>
                </a:solidFill>
                <a:latin typeface="Century Gothic" panose="020B0502020202020204" pitchFamily="34" charset="0"/>
              </a:rPr>
              <a:t>CKshare</a:t>
            </a:r>
            <a:r>
              <a:rPr lang="en-US" sz="1200" dirty="0">
                <a:solidFill>
                  <a:srgbClr val="0000FF"/>
                </a:solidFill>
                <a:latin typeface="Century Gothic" panose="020B0502020202020204" pitchFamily="34" charset="0"/>
              </a:rPr>
              <a:t>, based on private cloud and </a:t>
            </a:r>
            <a:r>
              <a:rPr lang="en-US" sz="1200" dirty="0" err="1">
                <a:solidFill>
                  <a:srgbClr val="0000FF"/>
                </a:solidFill>
                <a:latin typeface="Century Gothic" panose="020B0502020202020204" pitchFamily="34" charset="0"/>
              </a:rPr>
              <a:t>blockchain</a:t>
            </a:r>
            <a:endParaRPr lang="en-US" sz="1200" dirty="0">
              <a:solidFill>
                <a:srgbClr val="0000FF"/>
              </a:solidFill>
              <a:latin typeface="Century Gothic" panose="020B0502020202020204" pitchFamily="34" charset="0"/>
            </a:endParaRPr>
          </a:p>
          <a:p>
            <a:pPr algn="just"/>
            <a:r>
              <a:rPr lang="en-US" sz="1200" dirty="0">
                <a:solidFill>
                  <a:srgbClr val="0000FF"/>
                </a:solidFill>
                <a:latin typeface="Century Gothic" panose="020B0502020202020204" pitchFamily="34" charset="0"/>
              </a:rPr>
              <a:t>technology. Firstly, we use private cloud to store the mold redesign knowledge of each party to meet its own privacy and data format requirements. Secondly, a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network is used for recording the knowledge and its transactions to ensure security and trustfulness. Thirdly, a simple retrieval mechanism is developed based on k-nearest neighbors for retrieving the codified knowledge on the platform. </a:t>
            </a:r>
            <a:endParaRPr lang="fr-FR" sz="1200" dirty="0">
              <a:solidFill>
                <a:srgbClr val="0000FF"/>
              </a:solidFill>
              <a:latin typeface="Century Gothic" panose="020B0502020202020204" pitchFamily="34" charset="0"/>
            </a:endParaRPr>
          </a:p>
          <a:p>
            <a:pPr algn="just"/>
            <a:endParaRPr lang="fr-FR" sz="1200" dirty="0">
              <a:solidFill>
                <a:srgbClr val="0000FF"/>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46</a:t>
            </a:fld>
            <a:endParaRPr lang="fr-FR"/>
          </a:p>
        </p:txBody>
      </p:sp>
    </p:spTree>
    <p:extLst>
      <p:ext uri="{BB962C8B-B14F-4D97-AF65-F5344CB8AC3E}">
        <p14:creationId xmlns:p14="http://schemas.microsoft.com/office/powerpoint/2010/main" val="2528179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Century Gothic" panose="020B0502020202020204" pitchFamily="34" charset="0"/>
              </a:rPr>
              <a:t>Disruptive technologies have reshaped the way governance, regulations and businesses plan their medium to long-term development strategies, affecting our socio-economic and cultural environments in a number of ways.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in general, and its applications in corporations, medical services, archiving or investment, in particular, is a phenomenon whose significance is yet to be fully explored. Big corporations like Microsoft and Walmart are already integrating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for cloud services, smart contracts or food chain databases. As the adoption of the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is increasing, we will witness the discovery of more ways to make organizational processes run even more smoothly. The aim of our paper is to challenge the traditional ways to perceive organizational knowledge by creating a model that allows the application of private </a:t>
            </a:r>
            <a:r>
              <a:rPr lang="en-US" sz="1200" dirty="0" err="1">
                <a:solidFill>
                  <a:srgbClr val="0000FF"/>
                </a:solidFill>
                <a:latin typeface="Century Gothic" panose="020B0502020202020204" pitchFamily="34" charset="0"/>
              </a:rPr>
              <a:t>Blockchains</a:t>
            </a:r>
            <a:r>
              <a:rPr lang="en-US" sz="1200" dirty="0">
                <a:solidFill>
                  <a:srgbClr val="0000FF"/>
                </a:solidFill>
                <a:latin typeface="Century Gothic" panose="020B0502020202020204" pitchFamily="34" charset="0"/>
              </a:rPr>
              <a:t> to knowledge evolution, ownership and transfer. Socio-economic and cultural aspects of integrating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in the knowledge transfer systems would be discussed and our focus will be to explore the effectiveness of such a system and its impact on intellectual capital. </a:t>
            </a:r>
            <a:endParaRPr lang="fr-FR" sz="1200" dirty="0">
              <a:solidFill>
                <a:srgbClr val="0000FF"/>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47</a:t>
            </a:fld>
            <a:endParaRPr lang="fr-FR"/>
          </a:p>
        </p:txBody>
      </p:sp>
    </p:spTree>
    <p:extLst>
      <p:ext uri="{BB962C8B-B14F-4D97-AF65-F5344CB8AC3E}">
        <p14:creationId xmlns:p14="http://schemas.microsoft.com/office/powerpoint/2010/main" val="28000121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200" dirty="0">
                <a:solidFill>
                  <a:srgbClr val="0000FF"/>
                </a:solidFill>
                <a:latin typeface="Century Gothic" panose="020B0502020202020204" pitchFamily="34" charset="0"/>
              </a:rPr>
              <a:t>In this work, however, a role-based access control RBAC model based on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technology is presented, to enhance user authentication before knowledge is accessed and utilized in a knowledge management system (KMS). The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-based system model and the smart contract ensure that transparency and knowledge resource immutability are achieved. As an essential part of RBAC model applied to KMS environment, trust is ensured in the network.</a:t>
            </a:r>
            <a:endParaRPr lang="fr-FR" sz="1400" dirty="0">
              <a:solidFill>
                <a:srgbClr val="0000FF"/>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48</a:t>
            </a:fld>
            <a:endParaRPr lang="fr-FR"/>
          </a:p>
        </p:txBody>
      </p:sp>
    </p:spTree>
    <p:extLst>
      <p:ext uri="{BB962C8B-B14F-4D97-AF65-F5344CB8AC3E}">
        <p14:creationId xmlns:p14="http://schemas.microsoft.com/office/powerpoint/2010/main" val="19101194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200" dirty="0">
                <a:solidFill>
                  <a:srgbClr val="0000FF"/>
                </a:solidFill>
                <a:latin typeface="Century Gothic" panose="020B0502020202020204" pitchFamily="34" charset="0"/>
              </a:rPr>
              <a:t>users’ reputation</a:t>
            </a:r>
          </a:p>
          <a:p>
            <a:pPr algn="just"/>
            <a:r>
              <a:rPr lang="en-US" sz="1200" dirty="0">
                <a:solidFill>
                  <a:srgbClr val="0000FF"/>
                </a:solidFill>
                <a:latin typeface="Century Gothic" panose="020B0502020202020204" pitchFamily="34" charset="0"/>
              </a:rPr>
              <a:t>represents users’ credibility and the eligibility of providing</a:t>
            </a:r>
          </a:p>
          <a:p>
            <a:pPr algn="just"/>
            <a:r>
              <a:rPr lang="en-US" sz="1200" dirty="0">
                <a:solidFill>
                  <a:srgbClr val="0000FF"/>
                </a:solidFill>
                <a:latin typeface="Century Gothic" panose="020B0502020202020204" pitchFamily="34" charset="0"/>
              </a:rPr>
              <a:t>valid answers. </a:t>
            </a:r>
          </a:p>
          <a:p>
            <a:pPr algn="just"/>
            <a:r>
              <a:rPr lang="en-US" sz="1200" dirty="0">
                <a:solidFill>
                  <a:srgbClr val="0000FF"/>
                </a:solidFill>
                <a:latin typeface="Century Gothic" panose="020B0502020202020204" pitchFamily="34" charset="0"/>
              </a:rPr>
              <a:t>Authors proposed </a:t>
            </a:r>
            <a:r>
              <a:rPr lang="en-US" sz="1200" dirty="0">
                <a:solidFill>
                  <a:srgbClr val="C00000"/>
                </a:solidFill>
                <a:latin typeface="Century Gothic" panose="020B0502020202020204" pitchFamily="34" charset="0"/>
              </a:rPr>
              <a:t>Reputation Based</a:t>
            </a:r>
          </a:p>
          <a:p>
            <a:pPr algn="just"/>
            <a:r>
              <a:rPr lang="en-US" sz="1200" dirty="0">
                <a:solidFill>
                  <a:srgbClr val="C00000"/>
                </a:solidFill>
                <a:latin typeface="Century Gothic" panose="020B0502020202020204" pitchFamily="34" charset="0"/>
              </a:rPr>
              <a:t>Knowledge Sharing system in </a:t>
            </a:r>
            <a:r>
              <a:rPr lang="en-US" sz="1200" dirty="0" err="1">
                <a:solidFill>
                  <a:srgbClr val="C00000"/>
                </a:solidFill>
                <a:latin typeface="Century Gothic" panose="020B0502020202020204" pitchFamily="34" charset="0"/>
              </a:rPr>
              <a:t>blockchain</a:t>
            </a:r>
            <a:r>
              <a:rPr lang="en-US" sz="1200" dirty="0">
                <a:solidFill>
                  <a:srgbClr val="C00000"/>
                </a:solidFill>
                <a:latin typeface="Century Gothic" panose="020B0502020202020204" pitchFamily="34" charset="0"/>
              </a:rPr>
              <a:t>, called RBKS</a:t>
            </a:r>
            <a:r>
              <a:rPr lang="en-US" sz="1200" dirty="0">
                <a:solidFill>
                  <a:srgbClr val="0000FF"/>
                </a:solidFill>
                <a:latin typeface="Century Gothic" panose="020B0502020202020204" pitchFamily="34" charset="0"/>
              </a:rPr>
              <a:t>, to exploit the copyright protection of the knowledge owner to achieve the paid-for content service which allows bystanders who are interested in the shared knowledge to pay a small fee for the access. </a:t>
            </a:r>
            <a:endParaRPr lang="fr-FR" sz="1200" dirty="0">
              <a:solidFill>
                <a:srgbClr val="0000FF"/>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50</a:t>
            </a:fld>
            <a:endParaRPr lang="fr-FR"/>
          </a:p>
        </p:txBody>
      </p:sp>
    </p:spTree>
    <p:extLst>
      <p:ext uri="{BB962C8B-B14F-4D97-AF65-F5344CB8AC3E}">
        <p14:creationId xmlns:p14="http://schemas.microsoft.com/office/powerpoint/2010/main" val="2146365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dirty="0">
                <a:solidFill>
                  <a:srgbClr val="0000FF"/>
                </a:solidFill>
                <a:latin typeface="Century Gothic" panose="020B0502020202020204" pitchFamily="34" charset="0"/>
              </a:rPr>
              <a:t>A business network archive is developed for the maintenance management of the sliding step of the train door system. The archive encompasses the business logic and transactional data required to enhance trust among stakeholders in the quality of performed maintenance. The developed archive is deployed on </a:t>
            </a:r>
            <a:r>
              <a:rPr lang="en-US" sz="1200" dirty="0" err="1">
                <a:solidFill>
                  <a:srgbClr val="0000FF"/>
                </a:solidFill>
                <a:latin typeface="Century Gothic" panose="020B0502020202020204" pitchFamily="34" charset="0"/>
              </a:rPr>
              <a:t>Hyperledger</a:t>
            </a:r>
            <a:r>
              <a:rPr lang="en-US" sz="1200" dirty="0">
                <a:solidFill>
                  <a:srgbClr val="0000FF"/>
                </a:solidFill>
                <a:latin typeface="Century Gothic" panose="020B0502020202020204" pitchFamily="34" charset="0"/>
              </a:rPr>
              <a:t> Fabric and the effectiveness of the solution is evaluated through a survey. The results show that the developed business network, deployed on a customized </a:t>
            </a:r>
            <a:r>
              <a:rPr lang="en-US" sz="1200" dirty="0" err="1">
                <a:solidFill>
                  <a:srgbClr val="0000FF"/>
                </a:solidFill>
                <a:latin typeface="Century Gothic" panose="020B0502020202020204" pitchFamily="34" charset="0"/>
              </a:rPr>
              <a:t>Hyperledger</a:t>
            </a:r>
            <a:r>
              <a:rPr lang="en-US" sz="1200" dirty="0">
                <a:solidFill>
                  <a:srgbClr val="0000FF"/>
                </a:solidFill>
                <a:latin typeface="Century Gothic" panose="020B0502020202020204" pitchFamily="34" charset="0"/>
              </a:rPr>
              <a:t> Fabric consensus protocol, enhanced trust among the stakeholders involved. </a:t>
            </a:r>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51</a:t>
            </a:fld>
            <a:endParaRPr lang="fr-FR"/>
          </a:p>
        </p:txBody>
      </p:sp>
    </p:spTree>
    <p:extLst>
      <p:ext uri="{BB962C8B-B14F-4D97-AF65-F5344CB8AC3E}">
        <p14:creationId xmlns:p14="http://schemas.microsoft.com/office/powerpoint/2010/main" val="3713883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Century Gothic" panose="020B0502020202020204" pitchFamily="34" charset="0"/>
              </a:rPr>
              <a:t>The emergence of a “post-fact” world has seen knowledge being misinterpreted and manipulated to suit diverse purposes. Information from credible sources is often drowned out by ‘facts’ with dubious provenance. It is not enough to simply establish knowledge provenance if this meta-data can be changed afterwards. This paper presents a possible solution using </a:t>
            </a:r>
            <a:r>
              <a:rPr lang="en-US" sz="1200" dirty="0" err="1">
                <a:solidFill>
                  <a:srgbClr val="0000FF"/>
                </a:solidFill>
                <a:latin typeface="Century Gothic" panose="020B0502020202020204" pitchFamily="34" charset="0"/>
              </a:rPr>
              <a:t>blockchains</a:t>
            </a:r>
            <a:r>
              <a:rPr lang="en-US" sz="1200" dirty="0">
                <a:solidFill>
                  <a:srgbClr val="0000FF"/>
                </a:solidFill>
                <a:latin typeface="Century Gothic" panose="020B0502020202020204" pitchFamily="34" charset="0"/>
              </a:rPr>
              <a:t> to manage knowledge provenance. The solution is modelled using a concrete example of knowledge institutions. Variations and extensions to suit other domains are suggested. Particularly, a graph based variation of the </a:t>
            </a:r>
            <a:r>
              <a:rPr lang="en-US" sz="1200" dirty="0" err="1">
                <a:solidFill>
                  <a:srgbClr val="0000FF"/>
                </a:solidFill>
                <a:latin typeface="Century Gothic" panose="020B0502020202020204" pitchFamily="34" charset="0"/>
              </a:rPr>
              <a:t>blockchain</a:t>
            </a:r>
            <a:r>
              <a:rPr lang="en-US" sz="1200" dirty="0">
                <a:solidFill>
                  <a:srgbClr val="0000FF"/>
                </a:solidFill>
                <a:latin typeface="Century Gothic" panose="020B0502020202020204" pitchFamily="34" charset="0"/>
              </a:rPr>
              <a:t> is outlined. We also discuss the impact of our model beyond technology. </a:t>
            </a:r>
            <a:endParaRPr lang="fr-FR" sz="1200" dirty="0">
              <a:solidFill>
                <a:srgbClr val="0000FF"/>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52</a:t>
            </a:fld>
            <a:endParaRPr lang="fr-FR"/>
          </a:p>
        </p:txBody>
      </p:sp>
    </p:spTree>
    <p:extLst>
      <p:ext uri="{BB962C8B-B14F-4D97-AF65-F5344CB8AC3E}">
        <p14:creationId xmlns:p14="http://schemas.microsoft.com/office/powerpoint/2010/main" val="29317729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200" b="1" dirty="0">
                <a:solidFill>
                  <a:srgbClr val="0000FF"/>
                </a:solidFill>
                <a:latin typeface="Century Gothic" panose="020B0502020202020204" pitchFamily="34" charset="0"/>
              </a:rPr>
              <a:t>1- </a:t>
            </a:r>
            <a:r>
              <a:rPr lang="fr-FR" sz="1200" dirty="0" err="1">
                <a:latin typeface="Century Gothic" panose="020B0502020202020204" pitchFamily="34" charset="0"/>
              </a:rPr>
              <a:t>Further</a:t>
            </a:r>
            <a:r>
              <a:rPr lang="fr-FR" sz="1200" dirty="0">
                <a:latin typeface="Century Gothic" panose="020B0502020202020204" pitchFamily="34" charset="0"/>
              </a:rPr>
              <a:t> R&amp;D direction </a:t>
            </a:r>
            <a:r>
              <a:rPr lang="en-US" sz="1200" dirty="0">
                <a:latin typeface="Century Gothic" panose="020B0502020202020204" pitchFamily="34" charset="0"/>
              </a:rPr>
              <a:t>for cryptography will more focus on the capability in fast </a:t>
            </a:r>
            <a:r>
              <a:rPr lang="fr-FR" sz="1200" dirty="0" err="1">
                <a:latin typeface="Century Gothic" panose="020B0502020202020204" pitchFamily="34" charset="0"/>
              </a:rPr>
              <a:t>big</a:t>
            </a:r>
            <a:r>
              <a:rPr lang="fr-FR" sz="1200" dirty="0">
                <a:latin typeface="Century Gothic" panose="020B0502020202020204" pitchFamily="34" charset="0"/>
              </a:rPr>
              <a:t> data </a:t>
            </a:r>
            <a:r>
              <a:rPr lang="fr-FR" sz="1200" dirty="0" err="1">
                <a:latin typeface="Century Gothic" panose="020B0502020202020204" pitchFamily="34" charset="0"/>
              </a:rPr>
              <a:t>processing</a:t>
            </a:r>
            <a:r>
              <a:rPr lang="fr-FR" sz="1200" dirty="0">
                <a:latin typeface="Century Gothic" panose="020B0502020202020204" pitchFamily="34" charset="0"/>
              </a:rPr>
              <a:t>.</a:t>
            </a:r>
          </a:p>
          <a:p>
            <a:pPr algn="just"/>
            <a:endParaRPr lang="fr-FR" sz="1200" dirty="0">
              <a:latin typeface="Century Gothic" panose="020B0502020202020204" pitchFamily="34" charset="0"/>
            </a:endParaRPr>
          </a:p>
          <a:p>
            <a:pPr algn="just"/>
            <a:endParaRPr lang="fr-FR" sz="1200" dirty="0">
              <a:latin typeface="Century Gothic" panose="020B0502020202020204" pitchFamily="34" charset="0"/>
            </a:endParaRPr>
          </a:p>
          <a:p>
            <a:pPr algn="just"/>
            <a:r>
              <a:rPr lang="fr-FR" sz="1200" b="1" dirty="0">
                <a:solidFill>
                  <a:srgbClr val="0000FF"/>
                </a:solidFill>
                <a:latin typeface="Century Gothic" panose="020B0502020202020204" pitchFamily="34" charset="0"/>
              </a:rPr>
              <a:t>2-</a:t>
            </a:r>
            <a:r>
              <a:rPr lang="fr-FR" sz="1200" dirty="0">
                <a:latin typeface="Century Gothic" panose="020B0502020202020204" pitchFamily="34" charset="0"/>
              </a:rPr>
              <a:t> Hardware </a:t>
            </a:r>
            <a:r>
              <a:rPr lang="fr-FR" sz="1200" dirty="0" err="1">
                <a:latin typeface="Century Gothic" panose="020B0502020202020204" pitchFamily="34" charset="0"/>
              </a:rPr>
              <a:t>blockchain</a:t>
            </a:r>
            <a:r>
              <a:rPr lang="fr-FR" sz="1200" dirty="0">
                <a:latin typeface="Century Gothic" panose="020B0502020202020204" pitchFamily="34" charset="0"/>
              </a:rPr>
              <a:t> </a:t>
            </a:r>
            <a:r>
              <a:rPr lang="fr-FR" sz="1200" dirty="0" err="1">
                <a:latin typeface="Century Gothic" panose="020B0502020202020204" pitchFamily="34" charset="0"/>
              </a:rPr>
              <a:t>technology</a:t>
            </a:r>
            <a:r>
              <a:rPr lang="fr-FR" sz="1200" dirty="0">
                <a:latin typeface="Century Gothic" panose="020B0502020202020204" pitchFamily="34" charset="0"/>
              </a:rPr>
              <a:t> </a:t>
            </a:r>
            <a:r>
              <a:rPr lang="en-US" sz="1200" dirty="0">
                <a:latin typeface="Century Gothic" panose="020B0502020202020204" pitchFamily="34" charset="0"/>
              </a:rPr>
              <a:t>will lead the spread of big data market by reinforcing fast </a:t>
            </a:r>
            <a:r>
              <a:rPr lang="fr-FR" sz="1200" dirty="0">
                <a:latin typeface="Century Gothic" panose="020B0502020202020204" pitchFamily="34" charset="0"/>
              </a:rPr>
              <a:t>speed and data </a:t>
            </a:r>
            <a:r>
              <a:rPr lang="fr-FR" sz="1200" dirty="0" err="1">
                <a:latin typeface="Century Gothic" panose="020B0502020202020204" pitchFamily="34" charset="0"/>
              </a:rPr>
              <a:t>security</a:t>
            </a:r>
            <a:r>
              <a:rPr lang="fr-FR" sz="1200" dirty="0">
                <a:latin typeface="Century Gothic" panose="020B0502020202020204" pitchFamily="34" charset="0"/>
              </a:rPr>
              <a:t>.</a:t>
            </a:r>
          </a:p>
          <a:p>
            <a:pPr algn="just"/>
            <a:endParaRPr lang="fr-FR" sz="1200" dirty="0">
              <a:latin typeface="Century Gothic" panose="020B0502020202020204" pitchFamily="34" charset="0"/>
            </a:endParaRPr>
          </a:p>
          <a:p>
            <a:pPr algn="just"/>
            <a:endParaRPr lang="fr-FR" sz="1200" dirty="0">
              <a:latin typeface="Century Gothic" panose="020B0502020202020204" pitchFamily="34" charset="0"/>
            </a:endParaRPr>
          </a:p>
          <a:p>
            <a:pPr algn="just"/>
            <a:r>
              <a:rPr lang="en-US" sz="1200" b="1" dirty="0">
                <a:solidFill>
                  <a:srgbClr val="0000FF"/>
                </a:solidFill>
                <a:latin typeface="Century Gothic" panose="020B0502020202020204" pitchFamily="34" charset="0"/>
              </a:rPr>
              <a:t>3-</a:t>
            </a:r>
            <a:r>
              <a:rPr lang="en-US" sz="1200" dirty="0">
                <a:latin typeface="Century Gothic" panose="020B0502020202020204" pitchFamily="34" charset="0"/>
              </a:rPr>
              <a:t> The future technologies related to the applications will be developed closely with encryption technologies which are essential part for artificial intelligence </a:t>
            </a:r>
            <a:r>
              <a:rPr lang="fr-FR" sz="1200" dirty="0">
                <a:latin typeface="Century Gothic" panose="020B0502020202020204" pitchFamily="34" charset="0"/>
              </a:rPr>
              <a:t>and </a:t>
            </a:r>
            <a:r>
              <a:rPr lang="fr-FR" sz="1200" dirty="0" err="1">
                <a:latin typeface="Century Gothic" panose="020B0502020202020204" pitchFamily="34" charset="0"/>
              </a:rPr>
              <a:t>IoT</a:t>
            </a:r>
            <a:r>
              <a:rPr lang="fr-FR" sz="1200" dirty="0">
                <a:latin typeface="Century Gothic" panose="020B0502020202020204" pitchFamily="34" charset="0"/>
              </a:rPr>
              <a:t>.</a:t>
            </a:r>
          </a:p>
          <a:p>
            <a:pPr algn="just"/>
            <a:endParaRPr lang="fr-FR" sz="1200" dirty="0">
              <a:latin typeface="Century Gothic" panose="020B0502020202020204" pitchFamily="34" charset="0"/>
            </a:endParaRPr>
          </a:p>
          <a:p>
            <a:pPr algn="just"/>
            <a:endParaRPr lang="fr-FR" sz="1200" dirty="0">
              <a:latin typeface="Century Gothic" panose="020B0502020202020204" pitchFamily="34" charset="0"/>
            </a:endParaRPr>
          </a:p>
          <a:p>
            <a:pPr algn="just"/>
            <a:r>
              <a:rPr lang="en-US" sz="1200" b="1" dirty="0">
                <a:solidFill>
                  <a:srgbClr val="0000FF"/>
                </a:solidFill>
                <a:latin typeface="Century Gothic" panose="020B0502020202020204" pitchFamily="34" charset="0"/>
              </a:rPr>
              <a:t>4-</a:t>
            </a:r>
            <a:r>
              <a:rPr lang="en-US" sz="1200" dirty="0">
                <a:latin typeface="Century Gothic" panose="020B0502020202020204" pitchFamily="34" charset="0"/>
              </a:rPr>
              <a:t> The exchange related technologies will focus on solving the problems in cryptocurrency transactions.</a:t>
            </a:r>
          </a:p>
          <a:p>
            <a:pPr algn="just"/>
            <a:endParaRPr lang="en-US" sz="1200" dirty="0">
              <a:latin typeface="Century Gothic" panose="020B0502020202020204" pitchFamily="34" charset="0"/>
            </a:endParaRPr>
          </a:p>
          <a:p>
            <a:pPr algn="just"/>
            <a:endParaRPr lang="en-US" sz="1200" dirty="0">
              <a:latin typeface="Century Gothic" panose="020B0502020202020204" pitchFamily="34" charset="0"/>
            </a:endParaRPr>
          </a:p>
          <a:p>
            <a:pPr algn="just"/>
            <a:r>
              <a:rPr lang="fr-FR" sz="1200" b="1" dirty="0">
                <a:solidFill>
                  <a:srgbClr val="0000FF"/>
                </a:solidFill>
                <a:latin typeface="Century Gothic" panose="020B0502020202020204" pitchFamily="34" charset="0"/>
              </a:rPr>
              <a:t>5-</a:t>
            </a:r>
            <a:r>
              <a:rPr lang="fr-FR" sz="1200" dirty="0">
                <a:latin typeface="Century Gothic" panose="020B0502020202020204" pitchFamily="34" charset="0"/>
              </a:rPr>
              <a:t> The </a:t>
            </a:r>
            <a:r>
              <a:rPr lang="fr-FR" sz="1200" dirty="0" err="1">
                <a:latin typeface="Century Gothic" panose="020B0502020202020204" pitchFamily="34" charset="0"/>
              </a:rPr>
              <a:t>further</a:t>
            </a:r>
            <a:r>
              <a:rPr lang="fr-FR" sz="1200" dirty="0">
                <a:latin typeface="Century Gothic" panose="020B0502020202020204" pitchFamily="34" charset="0"/>
              </a:rPr>
              <a:t> directions </a:t>
            </a:r>
            <a:r>
              <a:rPr lang="en-US" sz="1200" dirty="0">
                <a:latin typeface="Century Gothic" panose="020B0502020202020204" pitchFamily="34" charset="0"/>
              </a:rPr>
              <a:t>of the digital transaction technologies will focus on the </a:t>
            </a:r>
            <a:r>
              <a:rPr lang="fr-FR" sz="1200" dirty="0" err="1">
                <a:latin typeface="Century Gothic" panose="020B0502020202020204" pitchFamily="34" charset="0"/>
              </a:rPr>
              <a:t>big</a:t>
            </a:r>
            <a:r>
              <a:rPr lang="fr-FR" sz="1200" dirty="0">
                <a:latin typeface="Century Gothic" panose="020B0502020202020204" pitchFamily="34" charset="0"/>
              </a:rPr>
              <a:t> data </a:t>
            </a:r>
            <a:r>
              <a:rPr lang="fr-FR" sz="1200" dirty="0" err="1">
                <a:latin typeface="Century Gothic" panose="020B0502020202020204" pitchFamily="34" charset="0"/>
              </a:rPr>
              <a:t>processing</a:t>
            </a:r>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53</a:t>
            </a:fld>
            <a:endParaRPr lang="fr-FR"/>
          </a:p>
        </p:txBody>
      </p:sp>
    </p:spTree>
    <p:extLst>
      <p:ext uri="{BB962C8B-B14F-4D97-AF65-F5344CB8AC3E}">
        <p14:creationId xmlns:p14="http://schemas.microsoft.com/office/powerpoint/2010/main" val="1916926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61858-C892-4BC8-A377-325E26C5E00A}" type="slidenum">
              <a:rPr lang="en-US" smtClean="0"/>
              <a:pPr/>
              <a:t>54</a:t>
            </a:fld>
            <a:endParaRPr lang="en-US"/>
          </a:p>
        </p:txBody>
      </p:sp>
    </p:spTree>
    <p:extLst>
      <p:ext uri="{BB962C8B-B14F-4D97-AF65-F5344CB8AC3E}">
        <p14:creationId xmlns:p14="http://schemas.microsoft.com/office/powerpoint/2010/main" val="844789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6</a:t>
            </a:fld>
            <a:endParaRPr lang="fr-FR"/>
          </a:p>
        </p:txBody>
      </p:sp>
    </p:spTree>
    <p:extLst>
      <p:ext uri="{BB962C8B-B14F-4D97-AF65-F5344CB8AC3E}">
        <p14:creationId xmlns:p14="http://schemas.microsoft.com/office/powerpoint/2010/main" val="277855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 </a:t>
            </a:r>
            <a:r>
              <a:rPr lang="fr-FR" dirty="0" err="1"/>
              <a:t>choosed</a:t>
            </a:r>
            <a:r>
              <a:rPr lang="fr-FR" dirty="0"/>
              <a:t> to compare </a:t>
            </a:r>
            <a:r>
              <a:rPr lang="fr-FR" dirty="0" err="1"/>
              <a:t>blockchain</a:t>
            </a:r>
            <a:r>
              <a:rPr lang="fr-FR" dirty="0"/>
              <a:t> to </a:t>
            </a:r>
            <a:r>
              <a:rPr lang="fr-FR" dirty="0" err="1"/>
              <a:t>known</a:t>
            </a:r>
            <a:r>
              <a:rPr lang="fr-FR" dirty="0"/>
              <a:t> </a:t>
            </a:r>
            <a:r>
              <a:rPr lang="fr-FR" dirty="0" err="1"/>
              <a:t>other</a:t>
            </a:r>
            <a:r>
              <a:rPr lang="fr-FR" dirty="0"/>
              <a:t> concept</a:t>
            </a:r>
            <a:r>
              <a:rPr lang="fr-FR" baseline="0" dirty="0"/>
              <a:t> the </a:t>
            </a:r>
            <a:r>
              <a:rPr lang="fr-FR" baseline="0" dirty="0" err="1"/>
              <a:t>database</a:t>
            </a:r>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7</a:t>
            </a:fld>
            <a:endParaRPr lang="fr-FR"/>
          </a:p>
        </p:txBody>
      </p:sp>
    </p:spTree>
    <p:extLst>
      <p:ext uri="{BB962C8B-B14F-4D97-AF65-F5344CB8AC3E}">
        <p14:creationId xmlns:p14="http://schemas.microsoft.com/office/powerpoint/2010/main" val="2792003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We</a:t>
            </a:r>
            <a:r>
              <a:rPr lang="fr-FR" dirty="0"/>
              <a:t> </a:t>
            </a:r>
            <a:r>
              <a:rPr lang="fr-FR" dirty="0" err="1"/>
              <a:t>will</a:t>
            </a:r>
            <a:r>
              <a:rPr lang="fr-FR" dirty="0"/>
              <a:t> </a:t>
            </a:r>
            <a:r>
              <a:rPr lang="fr-FR" dirty="0" err="1"/>
              <a:t>see</a:t>
            </a:r>
            <a:r>
              <a:rPr lang="fr-FR" dirty="0"/>
              <a:t> </a:t>
            </a:r>
            <a:r>
              <a:rPr lang="fr-FR" dirty="0" err="1"/>
              <a:t>also</a:t>
            </a:r>
            <a:r>
              <a:rPr lang="fr-FR" baseline="0" dirty="0"/>
              <a:t> </a:t>
            </a:r>
            <a:r>
              <a:rPr lang="fr-FR" baseline="0" dirty="0" err="1"/>
              <a:t>what</a:t>
            </a:r>
            <a:r>
              <a:rPr lang="fr-FR" baseline="0" dirty="0"/>
              <a:t> are the aspects of </a:t>
            </a:r>
            <a:r>
              <a:rPr lang="fr-FR" baseline="0" dirty="0" err="1"/>
              <a:t>knowledge</a:t>
            </a:r>
            <a:r>
              <a:rPr lang="fr-FR" baseline="0" dirty="0"/>
              <a:t> management?</a:t>
            </a:r>
            <a:endParaRPr lang="fr-FR" dirty="0"/>
          </a:p>
        </p:txBody>
      </p:sp>
      <p:sp>
        <p:nvSpPr>
          <p:cNvPr id="4" name="Espace réservé du numéro de diapositive 3"/>
          <p:cNvSpPr>
            <a:spLocks noGrp="1"/>
          </p:cNvSpPr>
          <p:nvPr>
            <p:ph type="sldNum" sz="quarter" idx="10"/>
          </p:nvPr>
        </p:nvSpPr>
        <p:spPr/>
        <p:txBody>
          <a:bodyPr/>
          <a:lstStyle/>
          <a:p>
            <a:fld id="{E2C03122-A44B-4763-A317-CB8AA937A585}" type="slidenum">
              <a:rPr lang="fr-FR" smtClean="0"/>
              <a:t>8</a:t>
            </a:fld>
            <a:endParaRPr lang="fr-FR"/>
          </a:p>
        </p:txBody>
      </p:sp>
    </p:spTree>
    <p:extLst>
      <p:ext uri="{BB962C8B-B14F-4D97-AF65-F5344CB8AC3E}">
        <p14:creationId xmlns:p14="http://schemas.microsoft.com/office/powerpoint/2010/main" val="1072344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ce réservé de l'image des diapositives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3481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dirty="0"/>
              <a:t>La connaissance s'incarne dans un individu. C'est le</a:t>
            </a:r>
            <a:r>
              <a:rPr lang="fr-FR" baseline="0" dirty="0"/>
              <a:t> fondement de la </a:t>
            </a:r>
            <a:r>
              <a:rPr lang="fr-FR" dirty="0"/>
              <a:t>compétence de tout individu ». Elle représente 80% du capital de l'entreprise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3686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defTabSz="912779">
              <a:spcBef>
                <a:spcPct val="0"/>
              </a:spcBef>
            </a:pPr>
            <a:r>
              <a:rPr lang="en-US" dirty="0">
                <a:solidFill>
                  <a:srgbClr val="0000FF"/>
                </a:solidFill>
              </a:rPr>
              <a:t>Explicit knowledge is codified and accessible, such as plans and procedures. Tacit knowledge calls on the experience and know-how of the person who possesses it ...,The tacit is more important than the explicit, it empowers the company more towards its outsourcing and its safeguard.</a:t>
            </a:r>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DA5AC1CE-7640-4362-85E8-47CB9782AEE4}" type="datetime1">
              <a:rPr lang="fr-FR" smtClean="0"/>
              <a:t>18/07/2021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F08AB7-979E-4F1A-AE5B-3A78B4F7F702}" type="slidenum">
              <a:rPr lang="fr-FR" smtClean="0"/>
              <a:t>‹#›</a:t>
            </a:fld>
            <a:endParaRPr lang="fr-FR"/>
          </a:p>
        </p:txBody>
      </p:sp>
    </p:spTree>
    <p:extLst>
      <p:ext uri="{BB962C8B-B14F-4D97-AF65-F5344CB8AC3E}">
        <p14:creationId xmlns:p14="http://schemas.microsoft.com/office/powerpoint/2010/main" val="2938046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7AB82F6-C95D-4617-85F8-ECBC2881E15E}" type="datetime1">
              <a:rPr lang="fr-FR" smtClean="0"/>
              <a:t>18/07/2021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F08AB7-979E-4F1A-AE5B-3A78B4F7F702}" type="slidenum">
              <a:rPr lang="fr-FR" smtClean="0"/>
              <a:t>‹#›</a:t>
            </a:fld>
            <a:endParaRPr lang="fr-FR"/>
          </a:p>
        </p:txBody>
      </p:sp>
    </p:spTree>
    <p:extLst>
      <p:ext uri="{BB962C8B-B14F-4D97-AF65-F5344CB8AC3E}">
        <p14:creationId xmlns:p14="http://schemas.microsoft.com/office/powerpoint/2010/main" val="2638067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D1130E6-47A0-427F-9C97-B5EE8C231C27}" type="datetime1">
              <a:rPr lang="fr-FR" smtClean="0"/>
              <a:t>18/07/2021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F08AB7-979E-4F1A-AE5B-3A78B4F7F702}" type="slidenum">
              <a:rPr lang="fr-FR" smtClean="0"/>
              <a:t>‹#›</a:t>
            </a:fld>
            <a:endParaRPr lang="fr-FR"/>
          </a:p>
        </p:txBody>
      </p:sp>
    </p:spTree>
    <p:extLst>
      <p:ext uri="{BB962C8B-B14F-4D97-AF65-F5344CB8AC3E}">
        <p14:creationId xmlns:p14="http://schemas.microsoft.com/office/powerpoint/2010/main" val="1050858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407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252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C63518D-FB80-46DC-9B23-F01572E8374A}" type="datetime1">
              <a:rPr lang="fr-FR" smtClean="0"/>
              <a:t>18/07/2021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F08AB7-979E-4F1A-AE5B-3A78B4F7F702}" type="slidenum">
              <a:rPr lang="fr-FR" smtClean="0"/>
              <a:t>‹#›</a:t>
            </a:fld>
            <a:endParaRPr lang="fr-FR"/>
          </a:p>
        </p:txBody>
      </p:sp>
    </p:spTree>
    <p:extLst>
      <p:ext uri="{BB962C8B-B14F-4D97-AF65-F5344CB8AC3E}">
        <p14:creationId xmlns:p14="http://schemas.microsoft.com/office/powerpoint/2010/main" val="373405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C79EF094-A679-4160-829F-AD6008F6F6A7}" type="datetime1">
              <a:rPr lang="fr-FR" smtClean="0"/>
              <a:t>18/07/2021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F08AB7-979E-4F1A-AE5B-3A78B4F7F702}" type="slidenum">
              <a:rPr lang="fr-FR" smtClean="0"/>
              <a:t>‹#›</a:t>
            </a:fld>
            <a:endParaRPr lang="fr-FR"/>
          </a:p>
        </p:txBody>
      </p:sp>
    </p:spTree>
    <p:extLst>
      <p:ext uri="{BB962C8B-B14F-4D97-AF65-F5344CB8AC3E}">
        <p14:creationId xmlns:p14="http://schemas.microsoft.com/office/powerpoint/2010/main" val="3763268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DC31E5D-111F-4FEA-89E9-963ED055B70D}" type="datetime1">
              <a:rPr lang="fr-FR" smtClean="0"/>
              <a:t>18/07/2021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CF08AB7-979E-4F1A-AE5B-3A78B4F7F702}" type="slidenum">
              <a:rPr lang="fr-FR" smtClean="0"/>
              <a:t>‹#›</a:t>
            </a:fld>
            <a:endParaRPr lang="fr-FR"/>
          </a:p>
        </p:txBody>
      </p:sp>
    </p:spTree>
    <p:extLst>
      <p:ext uri="{BB962C8B-B14F-4D97-AF65-F5344CB8AC3E}">
        <p14:creationId xmlns:p14="http://schemas.microsoft.com/office/powerpoint/2010/main" val="251827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20051DD-818A-4B64-86C6-FD1A9ECE7428}" type="datetime1">
              <a:rPr lang="fr-FR" smtClean="0"/>
              <a:t>18/07/2021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CF08AB7-979E-4F1A-AE5B-3A78B4F7F702}" type="slidenum">
              <a:rPr lang="fr-FR" smtClean="0"/>
              <a:t>‹#›</a:t>
            </a:fld>
            <a:endParaRPr lang="fr-FR"/>
          </a:p>
        </p:txBody>
      </p:sp>
    </p:spTree>
    <p:extLst>
      <p:ext uri="{BB962C8B-B14F-4D97-AF65-F5344CB8AC3E}">
        <p14:creationId xmlns:p14="http://schemas.microsoft.com/office/powerpoint/2010/main" val="1678630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D2FA9998-420F-4FD0-B364-A27D2492DD1B}" type="datetime1">
              <a:rPr lang="fr-FR" smtClean="0"/>
              <a:t>18/07/2021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CF08AB7-979E-4F1A-AE5B-3A78B4F7F702}" type="slidenum">
              <a:rPr lang="fr-FR" smtClean="0"/>
              <a:t>‹#›</a:t>
            </a:fld>
            <a:endParaRPr lang="fr-FR"/>
          </a:p>
        </p:txBody>
      </p:sp>
    </p:spTree>
    <p:extLst>
      <p:ext uri="{BB962C8B-B14F-4D97-AF65-F5344CB8AC3E}">
        <p14:creationId xmlns:p14="http://schemas.microsoft.com/office/powerpoint/2010/main" val="2129931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FFD43F1-457B-45E8-AF72-390F7B590A1D}" type="datetime1">
              <a:rPr lang="fr-FR" smtClean="0"/>
              <a:t>18/07/2021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CF08AB7-979E-4F1A-AE5B-3A78B4F7F702}" type="slidenum">
              <a:rPr lang="fr-FR" smtClean="0"/>
              <a:t>‹#›</a:t>
            </a:fld>
            <a:endParaRPr lang="fr-FR"/>
          </a:p>
        </p:txBody>
      </p:sp>
    </p:spTree>
    <p:extLst>
      <p:ext uri="{BB962C8B-B14F-4D97-AF65-F5344CB8AC3E}">
        <p14:creationId xmlns:p14="http://schemas.microsoft.com/office/powerpoint/2010/main" val="2784526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311A6240-2A95-4293-96CF-1BFAB677F564}" type="datetime1">
              <a:rPr lang="fr-FR" smtClean="0"/>
              <a:t>18/07/2021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CF08AB7-979E-4F1A-AE5B-3A78B4F7F702}" type="slidenum">
              <a:rPr lang="fr-FR" smtClean="0"/>
              <a:t>‹#›</a:t>
            </a:fld>
            <a:endParaRPr lang="fr-FR"/>
          </a:p>
        </p:txBody>
      </p:sp>
    </p:spTree>
    <p:extLst>
      <p:ext uri="{BB962C8B-B14F-4D97-AF65-F5344CB8AC3E}">
        <p14:creationId xmlns:p14="http://schemas.microsoft.com/office/powerpoint/2010/main" val="2589693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6175689-7531-49AA-9846-B7180A8F3922}" type="datetime1">
              <a:rPr lang="fr-FR" smtClean="0"/>
              <a:t>18/07/2021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CF08AB7-979E-4F1A-AE5B-3A78B4F7F702}" type="slidenum">
              <a:rPr lang="fr-FR" smtClean="0"/>
              <a:t>‹#›</a:t>
            </a:fld>
            <a:endParaRPr lang="fr-FR"/>
          </a:p>
        </p:txBody>
      </p:sp>
    </p:spTree>
    <p:extLst>
      <p:ext uri="{BB962C8B-B14F-4D97-AF65-F5344CB8AC3E}">
        <p14:creationId xmlns:p14="http://schemas.microsoft.com/office/powerpoint/2010/main" val="1997103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13212-FEE5-44C4-887E-BFE40E3D8FCE}" type="datetime1">
              <a:rPr lang="fr-FR" smtClean="0"/>
              <a:t>18/07/2021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F08AB7-979E-4F1A-AE5B-3A78B4F7F702}" type="slidenum">
              <a:rPr lang="fr-FR" smtClean="0"/>
              <a:t>‹#›</a:t>
            </a:fld>
            <a:endParaRPr lang="fr-FR"/>
          </a:p>
        </p:txBody>
      </p:sp>
    </p:spTree>
    <p:extLst>
      <p:ext uri="{BB962C8B-B14F-4D97-AF65-F5344CB8AC3E}">
        <p14:creationId xmlns:p14="http://schemas.microsoft.com/office/powerpoint/2010/main" val="1545401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hyperlink" Target="mailto:s.aitouche@univ-batna2.dz" TargetMode="External"/><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23.gif"/><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8.png"/><Relationship Id="rId4" Type="http://schemas.openxmlformats.org/officeDocument/2006/relationships/notesSlide" Target="../notesSlides/notesSlide9.xml"/><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0.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5.jpeg"/><Relationship Id="rId5" Type="http://schemas.openxmlformats.org/officeDocument/2006/relationships/image" Target="../media/image26.jpeg"/><Relationship Id="rId4" Type="http://schemas.openxmlformats.org/officeDocument/2006/relationships/notesSlide" Target="../notesSlides/notesSlide11.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7.jpeg"/><Relationship Id="rId5" Type="http://schemas.openxmlformats.org/officeDocument/2006/relationships/image" Target="../media/image25.jpeg"/><Relationship Id="rId4" Type="http://schemas.openxmlformats.org/officeDocument/2006/relationships/notesSlide" Target="../notesSlides/notesSlide12.xml"/><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xml"/><Relationship Id="rId7" Type="http://schemas.openxmlformats.org/officeDocument/2006/relationships/image" Target="../media/image31.jpeg"/><Relationship Id="rId12" Type="http://schemas.openxmlformats.org/officeDocument/2006/relationships/image" Target="../media/image17.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0.jpeg"/><Relationship Id="rId11" Type="http://schemas.openxmlformats.org/officeDocument/2006/relationships/image" Target="../media/image5.jpeg"/><Relationship Id="rId5" Type="http://schemas.openxmlformats.org/officeDocument/2006/relationships/image" Target="../media/image29.png"/><Relationship Id="rId10" Type="http://schemas.openxmlformats.org/officeDocument/2006/relationships/image" Target="../media/image11.png"/><Relationship Id="rId4" Type="http://schemas.openxmlformats.org/officeDocument/2006/relationships/notesSlide" Target="../notesSlides/notesSlide13.xml"/><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1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7.png"/><Relationship Id="rId2" Type="http://schemas.openxmlformats.org/officeDocument/2006/relationships/audio" Target="../media/media16.wav"/><Relationship Id="rId16" Type="http://schemas.openxmlformats.org/officeDocument/2006/relationships/image" Target="../media/image45.png"/><Relationship Id="rId1" Type="http://schemas.microsoft.com/office/2007/relationships/media" Target="../media/media16.wav"/><Relationship Id="rId6" Type="http://schemas.openxmlformats.org/officeDocument/2006/relationships/image" Target="../media/image5.jpeg"/><Relationship Id="rId11" Type="http://schemas.openxmlformats.org/officeDocument/2006/relationships/image" Target="../media/image40.jpeg"/><Relationship Id="rId5" Type="http://schemas.openxmlformats.org/officeDocument/2006/relationships/image" Target="../media/image11.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17.png"/><Relationship Id="rId4" Type="http://schemas.openxmlformats.org/officeDocument/2006/relationships/notesSlide" Target="../notesSlides/notesSlide15.xml"/><Relationship Id="rId9" Type="http://schemas.openxmlformats.org/officeDocument/2006/relationships/image" Target="../media/image38.jpeg"/><Relationship Id="rId14" Type="http://schemas.openxmlformats.org/officeDocument/2006/relationships/image" Target="../media/image43.jpe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47.jpeg"/><Relationship Id="rId12" Type="http://schemas.openxmlformats.org/officeDocument/2006/relationships/image" Target="../media/image51.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5.jpeg"/><Relationship Id="rId11" Type="http://schemas.openxmlformats.org/officeDocument/2006/relationships/image" Target="../media/image50.png"/><Relationship Id="rId5" Type="http://schemas.openxmlformats.org/officeDocument/2006/relationships/image" Target="../media/image11.png"/><Relationship Id="rId10" Type="http://schemas.openxmlformats.org/officeDocument/2006/relationships/image" Target="../media/image49.jpeg"/><Relationship Id="rId4" Type="http://schemas.openxmlformats.org/officeDocument/2006/relationships/notesSlide" Target="../notesSlides/notesSlide16.xml"/><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52.jpeg"/><Relationship Id="rId11" Type="http://schemas.openxmlformats.org/officeDocument/2006/relationships/image" Target="../media/image17.png"/><Relationship Id="rId5" Type="http://schemas.openxmlformats.org/officeDocument/2006/relationships/image" Target="../media/image48.png"/><Relationship Id="rId10" Type="http://schemas.openxmlformats.org/officeDocument/2006/relationships/image" Target="../media/image7.png"/><Relationship Id="rId4" Type="http://schemas.openxmlformats.org/officeDocument/2006/relationships/notesSlide" Target="../notesSlides/notesSlide17.xml"/><Relationship Id="rId9" Type="http://schemas.openxmlformats.org/officeDocument/2006/relationships/image" Target="../media/image54.jpe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jpeg"/><Relationship Id="rId10" Type="http://schemas.openxmlformats.org/officeDocument/2006/relationships/image" Target="../media/image12.jpeg"/><Relationship Id="rId4" Type="http://schemas.openxmlformats.org/officeDocument/2006/relationships/notesSlide" Target="../notesSlides/notesSlide2.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0.wav"/><Relationship Id="rId1" Type="http://schemas.microsoft.com/office/2007/relationships/media" Target="../media/media20.wav"/><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notesSlide" Target="../notesSlides/notesSlide19.xml"/><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notesSlide" Target="../notesSlides/notesSlide20.xml"/><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53.png"/><Relationship Id="rId11" Type="http://schemas.openxmlformats.org/officeDocument/2006/relationships/image" Target="../media/image17.png"/><Relationship Id="rId5" Type="http://schemas.openxmlformats.org/officeDocument/2006/relationships/image" Target="../media/image52.jpeg"/><Relationship Id="rId10" Type="http://schemas.openxmlformats.org/officeDocument/2006/relationships/image" Target="../media/image51.png"/><Relationship Id="rId4" Type="http://schemas.openxmlformats.org/officeDocument/2006/relationships/notesSlide" Target="../notesSlides/notesSlide22.xml"/><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1.png"/><Relationship Id="rId5" Type="http://schemas.openxmlformats.org/officeDocument/2006/relationships/image" Target="../media/image61.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5.jpeg"/><Relationship Id="rId5" Type="http://schemas.openxmlformats.org/officeDocument/2006/relationships/image" Target="../media/image62.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4.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8.png"/><Relationship Id="rId4" Type="http://schemas.openxmlformats.org/officeDocument/2006/relationships/notesSlide" Target="../notesSlides/notesSlide27.xml"/><Relationship Id="rId9" Type="http://schemas.openxmlformats.org/officeDocument/2006/relationships/image" Target="../media/image67.jpe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5.jpe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67.jpeg"/><Relationship Id="rId5" Type="http://schemas.openxmlformats.org/officeDocument/2006/relationships/image" Target="../media/image5.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8.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image" Target="../media/image69.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notesSlide" Target="../notesSlides/notesSlide29.xml"/><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2.xml"/><Relationship Id="rId7" Type="http://schemas.openxmlformats.org/officeDocument/2006/relationships/image" Target="../media/image71.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3.jpeg"/><Relationship Id="rId12" Type="http://schemas.openxmlformats.org/officeDocument/2006/relationships/image" Target="../media/image8.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5.jpeg"/><Relationship Id="rId11" Type="http://schemas.openxmlformats.org/officeDocument/2006/relationships/image" Target="../media/image75.png"/><Relationship Id="rId5" Type="http://schemas.openxmlformats.org/officeDocument/2006/relationships/image" Target="../media/image11.png"/><Relationship Id="rId10" Type="http://schemas.openxmlformats.org/officeDocument/2006/relationships/image" Target="../media/image74.png"/><Relationship Id="rId4" Type="http://schemas.openxmlformats.org/officeDocument/2006/relationships/notesSlide" Target="../notesSlides/notesSlide31.xml"/><Relationship Id="rId9" Type="http://schemas.openxmlformats.org/officeDocument/2006/relationships/image" Target="../media/image73.jpeg"/></Relationships>
</file>

<file path=ppt/slides/_rels/slide3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11.png"/><Relationship Id="rId5" Type="http://schemas.openxmlformats.org/officeDocument/2006/relationships/image" Target="../media/image76.jpeg"/><Relationship Id="rId10" Type="http://schemas.openxmlformats.org/officeDocument/2006/relationships/image" Target="../media/image8.png"/><Relationship Id="rId4" Type="http://schemas.openxmlformats.org/officeDocument/2006/relationships/notesSlide" Target="../notesSlides/notesSlide32.xml"/><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58.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slideLayout" Target="../slideLayouts/slideLayout2.xml"/><Relationship Id="rId7" Type="http://schemas.openxmlformats.org/officeDocument/2006/relationships/image" Target="../media/image77.pn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notesSlide" Target="../notesSlides/notesSlide34.xml"/><Relationship Id="rId9" Type="http://schemas.openxmlformats.org/officeDocument/2006/relationships/image" Target="../media/image72.png"/></Relationships>
</file>

<file path=ppt/slides/_rels/slide3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slideLayout" Target="../slideLayouts/slideLayout2.xml"/><Relationship Id="rId7" Type="http://schemas.openxmlformats.org/officeDocument/2006/relationships/image" Target="../media/image79.png"/><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5.jpeg"/><Relationship Id="rId5" Type="http://schemas.openxmlformats.org/officeDocument/2006/relationships/image" Target="../media/image35.png"/><Relationship Id="rId4" Type="http://schemas.openxmlformats.org/officeDocument/2006/relationships/notesSlide" Target="../notesSlides/notesSlide35.xml"/><Relationship Id="rId9" Type="http://schemas.openxmlformats.org/officeDocument/2006/relationships/image" Target="../media/image72.png"/></Relationships>
</file>

<file path=ppt/slides/_rels/slide38.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slideLayout" Target="../slideLayouts/slideLayout2.xml"/><Relationship Id="rId7" Type="http://schemas.openxmlformats.org/officeDocument/2006/relationships/image" Target="../media/image80.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notesSlide" Target="../notesSlides/notesSlide36.xml"/><Relationship Id="rId9"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11.png"/><Relationship Id="rId5" Type="http://schemas.openxmlformats.org/officeDocument/2006/relationships/image" Target="../media/image82.png"/><Relationship Id="rId10" Type="http://schemas.openxmlformats.org/officeDocument/2006/relationships/image" Target="../media/image84.png"/><Relationship Id="rId4" Type="http://schemas.openxmlformats.org/officeDocument/2006/relationships/notesSlide" Target="../notesSlides/notesSlide37.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2.xml"/><Relationship Id="rId7" Type="http://schemas.openxmlformats.org/officeDocument/2006/relationships/image" Target="../media/image85.png"/><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notesSlide" Target="../notesSlides/notesSlide38.xml"/><Relationship Id="rId9" Type="http://schemas.openxmlformats.org/officeDocument/2006/relationships/image" Target="../media/image87.png"/></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2.xml"/><Relationship Id="rId7" Type="http://schemas.openxmlformats.org/officeDocument/2006/relationships/image" Target="../media/image89.pn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5.jpeg"/><Relationship Id="rId5" Type="http://schemas.openxmlformats.org/officeDocument/2006/relationships/image" Target="../media/image88.png"/><Relationship Id="rId4" Type="http://schemas.openxmlformats.org/officeDocument/2006/relationships/notesSlide" Target="../notesSlides/notesSlide39.xml"/><Relationship Id="rId9" Type="http://schemas.openxmlformats.org/officeDocument/2006/relationships/image" Target="../media/image87.png"/></Relationships>
</file>

<file path=ppt/slides/_rels/slide4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2.xml"/><Relationship Id="rId7" Type="http://schemas.openxmlformats.org/officeDocument/2006/relationships/image" Target="../media/image92.png"/><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5.jpeg"/><Relationship Id="rId5" Type="http://schemas.openxmlformats.org/officeDocument/2006/relationships/image" Target="../media/image91.png"/><Relationship Id="rId4" Type="http://schemas.openxmlformats.org/officeDocument/2006/relationships/notesSlide" Target="../notesSlides/notesSlide40.xml"/><Relationship Id="rId9"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94.png"/><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76.jpeg"/><Relationship Id="rId5" Type="http://schemas.openxmlformats.org/officeDocument/2006/relationships/image" Target="../media/image5.jpeg"/><Relationship Id="rId4" Type="http://schemas.openxmlformats.org/officeDocument/2006/relationships/image" Target="../media/image11.png"/><Relationship Id="rId9" Type="http://schemas.openxmlformats.org/officeDocument/2006/relationships/image" Target="../media/image87.png"/></Relationships>
</file>

<file path=ppt/slides/_rels/slide4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2.xml"/><Relationship Id="rId7" Type="http://schemas.openxmlformats.org/officeDocument/2006/relationships/image" Target="../media/image94.png"/><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2.xml"/><Relationship Id="rId7" Type="http://schemas.openxmlformats.org/officeDocument/2006/relationships/image" Target="../media/image96.png"/><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5.jpeg"/><Relationship Id="rId5" Type="http://schemas.openxmlformats.org/officeDocument/2006/relationships/image" Target="../media/image95.png"/><Relationship Id="rId4" Type="http://schemas.openxmlformats.org/officeDocument/2006/relationships/notesSlide" Target="../notesSlides/notesSlide42.xml"/><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2.xml"/><Relationship Id="rId7" Type="http://schemas.openxmlformats.org/officeDocument/2006/relationships/image" Target="../media/image99.png"/><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5.jpeg"/><Relationship Id="rId5" Type="http://schemas.openxmlformats.org/officeDocument/2006/relationships/image" Target="../media/image98.png"/><Relationship Id="rId4" Type="http://schemas.openxmlformats.org/officeDocument/2006/relationships/notesSlide" Target="../notesSlides/notesSlide43.xml"/><Relationship Id="rId9" Type="http://schemas.openxmlformats.org/officeDocument/2006/relationships/image" Target="../media/image72.png"/></Relationships>
</file>

<file path=ppt/slides/_rels/slide4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slideLayout" Target="../slideLayouts/slideLayout2.xml"/><Relationship Id="rId7" Type="http://schemas.openxmlformats.org/officeDocument/2006/relationships/image" Target="../media/image101.png"/><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5.jpeg"/><Relationship Id="rId5" Type="http://schemas.openxmlformats.org/officeDocument/2006/relationships/image" Target="../media/image91.png"/><Relationship Id="rId4" Type="http://schemas.openxmlformats.org/officeDocument/2006/relationships/notesSlide" Target="../notesSlides/notesSlide44.xml"/><Relationship Id="rId9" Type="http://schemas.openxmlformats.org/officeDocument/2006/relationships/image" Target="../media/image103.png"/></Relationships>
</file>

<file path=ppt/slides/_rels/slide4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13.jpeg"/><Relationship Id="rId11" Type="http://schemas.openxmlformats.org/officeDocument/2006/relationships/image" Target="../media/image103.png"/><Relationship Id="rId5" Type="http://schemas.openxmlformats.org/officeDocument/2006/relationships/image" Target="../media/image5.jpeg"/><Relationship Id="rId10" Type="http://schemas.openxmlformats.org/officeDocument/2006/relationships/image" Target="../media/image106.jpeg"/><Relationship Id="rId4" Type="http://schemas.openxmlformats.org/officeDocument/2006/relationships/image" Target="../media/image11.png"/><Relationship Id="rId9" Type="http://schemas.openxmlformats.org/officeDocument/2006/relationships/image" Target="../media/image10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slideLayout" Target="../slideLayouts/slideLayout2.xml"/><Relationship Id="rId7" Type="http://schemas.openxmlformats.org/officeDocument/2006/relationships/image" Target="../media/image107.png"/><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notesSlide" Target="../notesSlides/notesSlide45.xml"/><Relationship Id="rId9" Type="http://schemas.openxmlformats.org/officeDocument/2006/relationships/image" Target="../media/image103.png"/></Relationships>
</file>

<file path=ppt/slides/_rels/slide5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slideLayout" Target="../slideLayouts/slideLayout2.xml"/><Relationship Id="rId7" Type="http://schemas.openxmlformats.org/officeDocument/2006/relationships/image" Target="../media/image110.png"/><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5.jpeg"/><Relationship Id="rId5" Type="http://schemas.openxmlformats.org/officeDocument/2006/relationships/image" Target="../media/image109.png"/><Relationship Id="rId4"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13.png"/><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5.jpeg"/><Relationship Id="rId5" Type="http://schemas.openxmlformats.org/officeDocument/2006/relationships/image" Target="../media/image112.png"/><Relationship Id="rId4"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0.jpeg"/><Relationship Id="rId3" Type="http://schemas.openxmlformats.org/officeDocument/2006/relationships/slideLayout" Target="../slideLayouts/slideLayout2.xml"/><Relationship Id="rId7" Type="http://schemas.openxmlformats.org/officeDocument/2006/relationships/image" Target="../media/image115.jpeg"/><Relationship Id="rId12" Type="http://schemas.openxmlformats.org/officeDocument/2006/relationships/image" Target="../media/image119.png"/><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5.jpeg"/><Relationship Id="rId11" Type="http://schemas.openxmlformats.org/officeDocument/2006/relationships/image" Target="../media/image39.png"/><Relationship Id="rId5" Type="http://schemas.openxmlformats.org/officeDocument/2006/relationships/image" Target="../media/image114.png"/><Relationship Id="rId10" Type="http://schemas.openxmlformats.org/officeDocument/2006/relationships/image" Target="../media/image118.jpeg"/><Relationship Id="rId4" Type="http://schemas.openxmlformats.org/officeDocument/2006/relationships/notesSlide" Target="../notesSlides/notesSlide48.xml"/><Relationship Id="rId9" Type="http://schemas.openxmlformats.org/officeDocument/2006/relationships/image" Target="../media/image117.png"/><Relationship Id="rId14" Type="http://schemas.openxmlformats.org/officeDocument/2006/relationships/image" Target="../media/image84.png"/></Relationships>
</file>

<file path=ppt/slides/_rels/slide5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54.wav"/><Relationship Id="rId1" Type="http://schemas.microsoft.com/office/2007/relationships/media" Target="../media/media54.wav"/><Relationship Id="rId6" Type="http://schemas.openxmlformats.org/officeDocument/2006/relationships/image" Target="../media/image121.jpeg"/><Relationship Id="rId5" Type="http://schemas.openxmlformats.org/officeDocument/2006/relationships/image" Target="../media/image29.png"/><Relationship Id="rId4" Type="http://schemas.openxmlformats.org/officeDocument/2006/relationships/notesSlide" Target="../notesSlides/notesSlide49.xml"/><Relationship Id="rId9" Type="http://schemas.openxmlformats.org/officeDocument/2006/relationships/image" Target="../media/image122.png"/></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1007/978-3-030-41964-6_1" TargetMode="External"/><Relationship Id="rId2" Type="http://schemas.openxmlformats.org/officeDocument/2006/relationships/hyperlink" Target="https://www.mysearchglobalrewards.com/service/Block-Chain-Development-Technology" TargetMode="Externa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5.jpeg"/><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hyperlink" Target="https://doi.org/10.1007/978-3-030-32591-6_13" TargetMode="External"/><Relationship Id="rId2" Type="http://schemas.openxmlformats.org/officeDocument/2006/relationships/hyperlink" Target="https://doi.org/10.1007/s10799-020-00317-1" TargetMode="Externa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5.jpe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1007/978-3-030-51999-5_19" TargetMode="External"/><Relationship Id="rId2" Type="http://schemas.openxmlformats.org/officeDocument/2006/relationships/hyperlink" Target="https://doi.org/10.1007/978-3-030-44041-1_30" TargetMode="Externa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5.jpeg"/><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8" Type="http://schemas.openxmlformats.org/officeDocument/2006/relationships/hyperlink" Target="https://www.emerald.com/insight/publication/issn/0263-5577" TargetMode="External"/><Relationship Id="rId13" Type="http://schemas.openxmlformats.org/officeDocument/2006/relationships/image" Target="../media/image5.jpeg"/><Relationship Id="rId3" Type="http://schemas.openxmlformats.org/officeDocument/2006/relationships/hyperlink" Target="https://www.emerald.com/insight/search?q=W.M.%20Wang" TargetMode="External"/><Relationship Id="rId7" Type="http://schemas.openxmlformats.org/officeDocument/2006/relationships/hyperlink" Target="https://www.emerald.com/insight/search?q=G.Q.%20Huang" TargetMode="External"/><Relationship Id="rId12" Type="http://schemas.openxmlformats.org/officeDocument/2006/relationships/image" Target="../media/image98.png"/><Relationship Id="rId2" Type="http://schemas.openxmlformats.org/officeDocument/2006/relationships/hyperlink" Target="https://www.emerald.com/insight/search?q=Zhi%20Li" TargetMode="External"/><Relationship Id="rId1" Type="http://schemas.openxmlformats.org/officeDocument/2006/relationships/slideLayout" Target="../slideLayouts/slideLayout2.xml"/><Relationship Id="rId6" Type="http://schemas.openxmlformats.org/officeDocument/2006/relationships/hyperlink" Target="https://www.emerald.com/insight/search?q=Jiadong%20He" TargetMode="External"/><Relationship Id="rId11" Type="http://schemas.openxmlformats.org/officeDocument/2006/relationships/hyperlink" Target="https://doi.org/10.1080/17517575.2018.1539774" TargetMode="External"/><Relationship Id="rId5" Type="http://schemas.openxmlformats.org/officeDocument/2006/relationships/hyperlink" Target="https://www.emerald.com/insight/search?q=Layne%20Liu" TargetMode="External"/><Relationship Id="rId10" Type="http://schemas.openxmlformats.org/officeDocument/2006/relationships/hyperlink" Target="https://doi.org/10.1007/978-981-13-9271-9_34" TargetMode="External"/><Relationship Id="rId4" Type="http://schemas.openxmlformats.org/officeDocument/2006/relationships/hyperlink" Target="https://www.emerald.com/insight/search?q=Guo%20Liu" TargetMode="External"/><Relationship Id="rId9" Type="http://schemas.openxmlformats.org/officeDocument/2006/relationships/hyperlink" Target="https://doi.org/10.1108/IMDS-04-2017-0142" TargetMode="External"/><Relationship Id="rId14" Type="http://schemas.openxmlformats.org/officeDocument/2006/relationships/image" Target="../media/image123.png"/></Relationships>
</file>

<file path=ppt/slides/_rels/slide5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s://doi.org/10.1007/978-3-030-40390-4_17" TargetMode="External"/><Relationship Id="rId7" Type="http://schemas.openxmlformats.org/officeDocument/2006/relationships/image" Target="../media/image98.png"/><Relationship Id="rId2" Type="http://schemas.openxmlformats.org/officeDocument/2006/relationships/hyperlink" Target="https://doi.org/10.1016/j.procir.2018.03.004" TargetMode="External"/><Relationship Id="rId1" Type="http://schemas.openxmlformats.org/officeDocument/2006/relationships/slideLayout" Target="../slideLayouts/slideLayout2.xml"/><Relationship Id="rId6" Type="http://schemas.openxmlformats.org/officeDocument/2006/relationships/hyperlink" Target="https://doi.org/10.1016/j.ijinfomgt.2020.102228" TargetMode="External"/><Relationship Id="rId5" Type="http://schemas.openxmlformats.org/officeDocument/2006/relationships/hyperlink" Target="https://doi.org/10.1145/3286978.3286981" TargetMode="External"/><Relationship Id="rId4" Type="http://schemas.openxmlformats.org/officeDocument/2006/relationships/hyperlink" Target="https://dl.acm.org/doi/proceedings/10.1145/3286978" TargetMode="External"/><Relationship Id="rId9" Type="http://schemas.openxmlformats.org/officeDocument/2006/relationships/image" Target="../media/image123.pn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6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s://www.lafabriquedunet.fr/blog/definition-blockchain" TargetMode="External"/><Relationship Id="rId7" Type="http://schemas.openxmlformats.org/officeDocument/2006/relationships/image" Target="../media/image5.jpeg"/><Relationship Id="rId2" Type="http://schemas.openxmlformats.org/officeDocument/2006/relationships/hyperlink" Target="https://www.mysearchglobalrewards.com/service/Block-Chain-Development-Technology" TargetMode="Externa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hyperlink" Target="https://forum.huawei.com/enterprise/fr/edge-computing-une-technologie-de-pointe/thread/744473-100379" TargetMode="External"/><Relationship Id="rId4" Type="http://schemas.openxmlformats.org/officeDocument/2006/relationships/hyperlink" Target="https://aicanime.com/cat-commentaires/base-de-donnees-relationnelle-blockchain-vs-quelle/"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waytolearnx.com/2018/09/difference-entre-big-data-et-cloud-computing.html" TargetMode="External"/><Relationship Id="rId13" Type="http://schemas.openxmlformats.org/officeDocument/2006/relationships/image" Target="../media/image11.png"/><Relationship Id="rId3" Type="http://schemas.openxmlformats.org/officeDocument/2006/relationships/hyperlink" Target="https://www.netaawy.com/2018/11/Cloud-computing.html" TargetMode="External"/><Relationship Id="rId7" Type="http://schemas.openxmlformats.org/officeDocument/2006/relationships/hyperlink" Target="https://forum.huawei.com/enterprise/fr/edge-computing-une-technologie-de-pointe/thread/744473-100379" TargetMode="External"/><Relationship Id="rId12" Type="http://schemas.openxmlformats.org/officeDocument/2006/relationships/image" Target="../media/image123.png"/><Relationship Id="rId2" Type="http://schemas.openxmlformats.org/officeDocument/2006/relationships/hyperlink" Target="https://www.automate.org/editorials/industry-4-0-key-design-principles" TargetMode="External"/><Relationship Id="rId1" Type="http://schemas.openxmlformats.org/officeDocument/2006/relationships/slideLayout" Target="../slideLayouts/slideLayout2.xml"/><Relationship Id="rId6" Type="http://schemas.openxmlformats.org/officeDocument/2006/relationships/hyperlink" Target="https://www.welivesecurity.com/fr/2018/10/09/blockchain-definition-fonctionnement-utilisations/" TargetMode="External"/><Relationship Id="rId11" Type="http://schemas.openxmlformats.org/officeDocument/2006/relationships/hyperlink" Target="https://medium.com/hackernoon/how-blockchain-and-big-data-complement-each-other-92a1b9f8b38d" TargetMode="External"/><Relationship Id="rId5" Type="http://schemas.openxmlformats.org/officeDocument/2006/relationships/hyperlink" Target="https://www.process.st/introduction-to-blockchain/" TargetMode="External"/><Relationship Id="rId10" Type="http://schemas.openxmlformats.org/officeDocument/2006/relationships/hyperlink" Target="https://www.edureka.co/blog/what-is-cryptography/" TargetMode="External"/><Relationship Id="rId4" Type="http://schemas.openxmlformats.org/officeDocument/2006/relationships/hyperlink" Target="https://streamshare.com.au/semantic-web/" TargetMode="External"/><Relationship Id="rId9" Type="http://schemas.openxmlformats.org/officeDocument/2006/relationships/hyperlink" Target="https://www.ontotext.com/blog/meaning-ontology/" TargetMode="External"/><Relationship Id="rId14" Type="http://schemas.openxmlformats.org/officeDocument/2006/relationships/image" Target="../media/image5.jpeg"/></Relationships>
</file>

<file path=ppt/slides/_rels/slide62.xml.rels><?xml version="1.0" encoding="UTF-8" standalone="yes"?>
<Relationships xmlns="http://schemas.openxmlformats.org/package/2006/relationships"><Relationship Id="rId8" Type="http://schemas.openxmlformats.org/officeDocument/2006/relationships/hyperlink" Target="https://about.swip.world/en/crowdsourcing-value-organizations/" TargetMode="External"/><Relationship Id="rId13" Type="http://schemas.openxmlformats.org/officeDocument/2006/relationships/hyperlink" Target="https://www.elearnagency.com/knowledge-management-et-plateforme-e-learning/" TargetMode="External"/><Relationship Id="rId3" Type="http://schemas.openxmlformats.org/officeDocument/2006/relationships/image" Target="../media/image11.png"/><Relationship Id="rId7" Type="http://schemas.openxmlformats.org/officeDocument/2006/relationships/hyperlink" Target="https://taxguru.in/income-tax/taxation-digital-transaction-equalisation-levy.html" TargetMode="External"/><Relationship Id="rId12" Type="http://schemas.openxmlformats.org/officeDocument/2006/relationships/hyperlink" Target="https://www.shoutmeloud.com/blogging-credibility.html" TargetMode="External"/><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hyperlink" Target="https://www.breezyscroll.com/money/how-to-make-your-own-cryptocurrency/" TargetMode="External"/><Relationship Id="rId11" Type="http://schemas.openxmlformats.org/officeDocument/2006/relationships/hyperlink" Target="https://4dhealth.ca/do-you-trust-me/" TargetMode="External"/><Relationship Id="rId5" Type="http://schemas.openxmlformats.org/officeDocument/2006/relationships/hyperlink" Target="https://www.google.dz/search?q=iot&amp;sxsrf=ALeKk03K2Ro5nlbyTqAfNIVnHKWeitkcHQ:1624804338052&amp;source=lnms&amp;tbm=isch&amp;sa=X&amp;ved=2ahUKEwiQopjrg7jxAhUScBQKHcy0CnUQ_AUoAXoECAIQAw&amp;biw=1366&amp;bih=569#imgrc=WB9hI529meg8aM" TargetMode="External"/><Relationship Id="rId10" Type="http://schemas.openxmlformats.org/officeDocument/2006/relationships/hyperlink" Target="https://maxwebmarketing.com/principaux-conseils-pour-batir-une-reputation-en-ligne/" TargetMode="External"/><Relationship Id="rId4" Type="http://schemas.openxmlformats.org/officeDocument/2006/relationships/image" Target="../media/image5.jpeg"/><Relationship Id="rId9" Type="http://schemas.openxmlformats.org/officeDocument/2006/relationships/hyperlink" Target="https://www.themantic-education.com/ibpsych/2017/08/15/lesson-idea-thinking-critically-about-correlations/" TargetMode="External"/><Relationship Id="rId14" Type="http://schemas.openxmlformats.org/officeDocument/2006/relationships/hyperlink" Target="https://www.researchgate.net/publication/280802892_A_Managerial_model_for_knowledge_management_in_Algerian_Organizations/figures?lo=1&amp;utm_source=google&amp;utm_medium=organic"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s://www.bernardmarr.com/default.asp?contentID=1786" TargetMode="External"/><Relationship Id="rId7" Type="http://schemas.openxmlformats.org/officeDocument/2006/relationships/hyperlink" Target="https://medium.com/@redouanechafi/data-science-0-0-quest-ce-que-le-machine-learning-fde2b3c5f19f" TargetMode="External"/><Relationship Id="rId2" Type="http://schemas.openxmlformats.org/officeDocument/2006/relationships/hyperlink" Target="https://www.quora.com/What-is-data-mining" TargetMode="External"/><Relationship Id="rId1" Type="http://schemas.openxmlformats.org/officeDocument/2006/relationships/slideLayout" Target="../slideLayouts/slideLayout2.xml"/><Relationship Id="rId6" Type="http://schemas.openxmlformats.org/officeDocument/2006/relationships/hyperlink" Target="https://vanseodesign.com/web-design/semantic-html/" TargetMode="External"/><Relationship Id="rId5" Type="http://schemas.openxmlformats.org/officeDocument/2006/relationships/hyperlink" Target="https://riffyn.com/blog/the-importance-of-controlled-ontology" TargetMode="External"/><Relationship Id="rId10" Type="http://schemas.openxmlformats.org/officeDocument/2006/relationships/image" Target="../media/image5.jpeg"/><Relationship Id="rId4" Type="http://schemas.openxmlformats.org/officeDocument/2006/relationships/hyperlink" Target="https://www.mysearchglobalrewards.com/service/Block-Chain-Development-Technology" TargetMode="Externa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notesSlide" Target="../notesSlides/notesSlide6.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5574" y="121298"/>
            <a:ext cx="8790761" cy="11476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Content Placeholder 2">
            <a:extLst>
              <a:ext uri="{FF2B5EF4-FFF2-40B4-BE49-F238E27FC236}">
                <a16:creationId xmlns:a16="http://schemas.microsoft.com/office/drawing/2014/main" xmlns="" id="{93178F5C-F236-484C-9921-37E20D2DA4E8}"/>
              </a:ext>
            </a:extLst>
          </p:cNvPr>
          <p:cNvSpPr>
            <a:spLocks noGrp="1"/>
          </p:cNvSpPr>
          <p:nvPr>
            <p:ph idx="1"/>
          </p:nvPr>
        </p:nvSpPr>
        <p:spPr>
          <a:xfrm>
            <a:off x="1111047" y="4642494"/>
            <a:ext cx="7094522" cy="2043503"/>
          </a:xfrm>
        </p:spPr>
        <p:txBody>
          <a:bodyPr>
            <a:noAutofit/>
          </a:bodyPr>
          <a:lstStyle/>
          <a:p>
            <a:pPr marL="0" indent="0">
              <a:buNone/>
            </a:pPr>
            <a:r>
              <a:rPr lang="en-GB" sz="2000" b="1" i="0" dirty="0" err="1">
                <a:solidFill>
                  <a:srgbClr val="323130"/>
                </a:solidFill>
                <a:effectLst/>
                <a:latin typeface="Calibri" panose="020F0502020204030204" pitchFamily="34" charset="0"/>
              </a:rPr>
              <a:t>Samia</a:t>
            </a:r>
            <a:r>
              <a:rPr lang="en-GB" sz="2000" b="1" i="0" dirty="0">
                <a:solidFill>
                  <a:srgbClr val="323130"/>
                </a:solidFill>
                <a:effectLst/>
                <a:latin typeface="Calibri" panose="020F0502020204030204" pitchFamily="34" charset="0"/>
              </a:rPr>
              <a:t> </a:t>
            </a:r>
            <a:r>
              <a:rPr lang="en-GB" sz="2000" b="1" i="0" dirty="0" err="1">
                <a:solidFill>
                  <a:srgbClr val="323130"/>
                </a:solidFill>
                <a:effectLst/>
                <a:latin typeface="Calibri" panose="020F0502020204030204" pitchFamily="34" charset="0"/>
              </a:rPr>
              <a:t>Aitouche</a:t>
            </a:r>
            <a:r>
              <a:rPr lang="en-GB" sz="2000" b="0" i="0" dirty="0">
                <a:solidFill>
                  <a:srgbClr val="323130"/>
                </a:solidFill>
                <a:effectLst/>
                <a:latin typeface="Calibri" panose="020F0502020204030204" pitchFamily="34" charset="0"/>
              </a:rPr>
              <a:t>, </a:t>
            </a:r>
          </a:p>
          <a:p>
            <a:pPr marL="0" indent="0">
              <a:buNone/>
            </a:pPr>
            <a:r>
              <a:rPr lang="en-GB" sz="2000" b="0" i="0" dirty="0">
                <a:solidFill>
                  <a:srgbClr val="323130"/>
                </a:solidFill>
                <a:effectLst/>
                <a:latin typeface="Calibri" panose="020F0502020204030204" pitchFamily="34" charset="0"/>
              </a:rPr>
              <a:t>Laboratory of Automation and Manufacturing</a:t>
            </a:r>
          </a:p>
          <a:p>
            <a:pPr marL="0" indent="0">
              <a:buNone/>
            </a:pPr>
            <a:r>
              <a:rPr lang="en-GB" sz="2000" b="0" i="0" dirty="0">
                <a:solidFill>
                  <a:srgbClr val="323130"/>
                </a:solidFill>
                <a:effectLst/>
                <a:latin typeface="Calibri" panose="020F0502020204030204" pitchFamily="34" charset="0"/>
              </a:rPr>
              <a:t>industrial Engineering department </a:t>
            </a:r>
          </a:p>
          <a:p>
            <a:pPr marL="0" indent="0">
              <a:buNone/>
            </a:pPr>
            <a:r>
              <a:rPr lang="en-GB" sz="2000" dirty="0">
                <a:solidFill>
                  <a:srgbClr val="323130"/>
                </a:solidFill>
                <a:latin typeface="Calibri" panose="020F0502020204030204" pitchFamily="34" charset="0"/>
              </a:rPr>
              <a:t>University </a:t>
            </a:r>
            <a:r>
              <a:rPr lang="en-GB" sz="2000" dirty="0" err="1">
                <a:solidFill>
                  <a:srgbClr val="323130"/>
                </a:solidFill>
                <a:latin typeface="Calibri" panose="020F0502020204030204" pitchFamily="34" charset="0"/>
              </a:rPr>
              <a:t>Batna</a:t>
            </a:r>
            <a:r>
              <a:rPr lang="en-GB" sz="2000" dirty="0">
                <a:solidFill>
                  <a:srgbClr val="323130"/>
                </a:solidFill>
                <a:latin typeface="Calibri" panose="020F0502020204030204" pitchFamily="34" charset="0"/>
              </a:rPr>
              <a:t> 2, </a:t>
            </a:r>
            <a:r>
              <a:rPr lang="en-GB" sz="2000" dirty="0" err="1">
                <a:solidFill>
                  <a:srgbClr val="323130"/>
                </a:solidFill>
                <a:latin typeface="Calibri" panose="020F0502020204030204" pitchFamily="34" charset="0"/>
              </a:rPr>
              <a:t>Batna</a:t>
            </a:r>
            <a:r>
              <a:rPr lang="en-GB" sz="2000" dirty="0">
                <a:solidFill>
                  <a:srgbClr val="323130"/>
                </a:solidFill>
                <a:latin typeface="Calibri" panose="020F0502020204030204" pitchFamily="34" charset="0"/>
              </a:rPr>
              <a:t>, Algeria</a:t>
            </a:r>
            <a:endParaRPr lang="en-GB" sz="2000" b="0" i="0" dirty="0">
              <a:solidFill>
                <a:srgbClr val="323130"/>
              </a:solidFill>
              <a:effectLst/>
              <a:latin typeface="Calibri" panose="020F0502020204030204" pitchFamily="34" charset="0"/>
            </a:endParaRPr>
          </a:p>
          <a:p>
            <a:pPr marL="0" indent="0">
              <a:buNone/>
            </a:pPr>
            <a:r>
              <a:rPr lang="en-GB" sz="2000" dirty="0">
                <a:solidFill>
                  <a:srgbClr val="323130"/>
                </a:solidFill>
                <a:latin typeface="Calibri" panose="020F0502020204030204" pitchFamily="34" charset="0"/>
                <a:hlinkClick r:id="rId5"/>
              </a:rPr>
              <a:t>s.aitouche@univ-batna2.dz</a:t>
            </a:r>
            <a:endParaRPr lang="en-GB" sz="2000" dirty="0">
              <a:solidFill>
                <a:srgbClr val="323130"/>
              </a:solidFill>
              <a:latin typeface="Calibri" panose="020F0502020204030204" pitchFamily="34" charset="0"/>
            </a:endParaRPr>
          </a:p>
        </p:txBody>
      </p:sp>
      <p:pic>
        <p:nvPicPr>
          <p:cNvPr id="7"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750" y="188776"/>
            <a:ext cx="1258736" cy="1080188"/>
          </a:xfrm>
          <a:prstGeom prst="rect">
            <a:avLst/>
          </a:prstGeom>
        </p:spPr>
      </p:pic>
      <p:sp>
        <p:nvSpPr>
          <p:cNvPr id="13" name="TextBox 12">
            <a:extLst>
              <a:ext uri="{FF2B5EF4-FFF2-40B4-BE49-F238E27FC236}">
                <a16:creationId xmlns:a16="http://schemas.microsoft.com/office/drawing/2014/main" xmlns="" id="{18D34BDA-5BEF-4BB2-AD0F-CC446FCC2DC3}"/>
              </a:ext>
            </a:extLst>
          </p:cNvPr>
          <p:cNvSpPr txBox="1"/>
          <p:nvPr/>
        </p:nvSpPr>
        <p:spPr>
          <a:xfrm>
            <a:off x="8028384" y="188776"/>
            <a:ext cx="917952" cy="1015663"/>
          </a:xfrm>
          <a:prstGeom prst="rect">
            <a:avLst/>
          </a:prstGeom>
          <a:noFill/>
        </p:spPr>
        <p:txBody>
          <a:bodyPr wrap="square">
            <a:spAutoFit/>
          </a:bodyPr>
          <a:lstStyle/>
          <a:p>
            <a:pPr algn="ctr"/>
            <a:r>
              <a:rPr lang="en-US" sz="2000" b="1" dirty="0"/>
              <a:t>Digital</a:t>
            </a:r>
          </a:p>
          <a:p>
            <a:pPr algn="ctr"/>
            <a:r>
              <a:rPr lang="en-US" sz="2000" b="1" dirty="0"/>
              <a:t>World</a:t>
            </a:r>
          </a:p>
          <a:p>
            <a:pPr algn="ctr"/>
            <a:r>
              <a:rPr lang="en-US" sz="2000" b="1" dirty="0"/>
              <a:t>2021</a:t>
            </a:r>
            <a:endParaRPr lang="en-GB" sz="2000" dirty="0"/>
          </a:p>
        </p:txBody>
      </p:sp>
      <p:sp>
        <p:nvSpPr>
          <p:cNvPr id="2" name="Rectangle 1"/>
          <p:cNvSpPr/>
          <p:nvPr/>
        </p:nvSpPr>
        <p:spPr>
          <a:xfrm>
            <a:off x="562446" y="1700808"/>
            <a:ext cx="8092214" cy="1200329"/>
          </a:xfrm>
          <a:prstGeom prst="rect">
            <a:avLst/>
          </a:prstGeom>
          <a:noFill/>
        </p:spPr>
        <p:txBody>
          <a:bodyPr wrap="square" lIns="91440" tIns="45720" rIns="91440" bIns="45720">
            <a:spAutoFit/>
          </a:bodyPr>
          <a:lstStyle/>
          <a:p>
            <a:pPr algn="ctr"/>
            <a:r>
              <a:rPr lang="en-US" sz="3600" b="1" cap="small"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Blockchain</a:t>
            </a:r>
            <a:r>
              <a:rPr lang="en-US" sz="3600" b="1" cap="smal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and Knowledge Management: </a:t>
            </a:r>
          </a:p>
          <a:p>
            <a:pPr algn="ctr"/>
            <a:r>
              <a:rPr lang="en-US" sz="3600" b="1" cap="small"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 Overview</a:t>
            </a:r>
            <a:endParaRPr lang="fr-FR" sz="3600" b="1" cap="small"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 name="Image 0" descr="image119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8531" y="5329037"/>
            <a:ext cx="679574" cy="512311"/>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8" name="Picture 4" descr="http://www.univ-batna2.dz/sites/default/files/styles/slideshow/public/banner-bac-2020.png?itok=Ct4yoGAy"/>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60" r="70047" b="19404"/>
          <a:stretch/>
        </p:blipFill>
        <p:spPr bwMode="auto">
          <a:xfrm>
            <a:off x="4751076" y="5805264"/>
            <a:ext cx="613012" cy="6168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18486" y="121298"/>
            <a:ext cx="6509897" cy="1077218"/>
          </a:xfrm>
          <a:prstGeom prst="rect">
            <a:avLst/>
          </a:prstGeom>
        </p:spPr>
        <p:txBody>
          <a:bodyPr wrap="square">
            <a:spAutoFit/>
          </a:bodyPr>
          <a:lstStyle/>
          <a:p>
            <a:pPr algn="ctr"/>
            <a:r>
              <a:rPr lang="en-US" sz="1600" b="1" dirty="0"/>
              <a:t>The Thirteenth International Conference on Information, Process, and Knowledge Management</a:t>
            </a:r>
          </a:p>
          <a:p>
            <a:pPr algn="ctr"/>
            <a:r>
              <a:rPr lang="en-US" sz="1600" b="1" dirty="0" err="1"/>
              <a:t>eKNOW</a:t>
            </a:r>
            <a:r>
              <a:rPr lang="en-US" sz="1600" b="1" dirty="0"/>
              <a:t> 2021</a:t>
            </a:r>
          </a:p>
          <a:p>
            <a:pPr algn="ctr"/>
            <a:r>
              <a:rPr lang="en-US" sz="1600" b="1" dirty="0"/>
              <a:t>July 18, 2021 to July 22, 2021 - Nice, France</a:t>
            </a:r>
          </a:p>
        </p:txBody>
      </p:sp>
      <p:pic>
        <p:nvPicPr>
          <p:cNvPr id="6" name="Picture 4" descr="https://www.iaria.org/images2/sponsors/lap.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9654" y="5013177"/>
            <a:ext cx="836602" cy="4491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ockchain : définition, fonctionnement, et utilisations sur le marché |  WeLiveSecurit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47383" y="2989620"/>
            <a:ext cx="1683595" cy="92217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eLearnAgency – Blog- convergence Knowledge Management et e-Lear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5" name="Picture 11"/>
          <p:cNvPicPr>
            <a:picLocks noChangeAspect="1" noChangeArrowheads="1"/>
          </p:cNvPicPr>
          <p:nvPr/>
        </p:nvPicPr>
        <p:blipFill rotWithShape="1">
          <a:blip r:embed="rId11">
            <a:extLst>
              <a:ext uri="{28A0092B-C50C-407E-A947-70E740481C1C}">
                <a14:useLocalDpi xmlns:a14="http://schemas.microsoft.com/office/drawing/2010/main" val="0"/>
              </a:ext>
            </a:extLst>
          </a:blip>
          <a:srcRect l="49734" r="15596"/>
          <a:stretch/>
        </p:blipFill>
        <p:spPr bwMode="auto">
          <a:xfrm>
            <a:off x="6044803" y="3277652"/>
            <a:ext cx="831453" cy="868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rotWithShape="1">
          <a:blip r:embed="rId11">
            <a:extLst>
              <a:ext uri="{28A0092B-C50C-407E-A947-70E740481C1C}">
                <a14:useLocalDpi xmlns:a14="http://schemas.microsoft.com/office/drawing/2010/main" val="0"/>
              </a:ext>
            </a:extLst>
          </a:blip>
          <a:srcRect l="18757" r="42138"/>
          <a:stretch/>
        </p:blipFill>
        <p:spPr bwMode="auto">
          <a:xfrm>
            <a:off x="2596388" y="3164479"/>
            <a:ext cx="977797" cy="9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space réservé du numéro de diapositive 9"/>
          <p:cNvSpPr>
            <a:spLocks noGrp="1"/>
          </p:cNvSpPr>
          <p:nvPr>
            <p:ph type="sldNum" sz="quarter" idx="12"/>
          </p:nvPr>
        </p:nvSpPr>
        <p:spPr/>
        <p:txBody>
          <a:bodyPr/>
          <a:lstStyle/>
          <a:p>
            <a:fld id="{ECF08AB7-979E-4F1A-AE5B-3A78B4F7F702}" type="slidenum">
              <a:rPr lang="fr-FR" sz="2400" b="1" smtClean="0">
                <a:solidFill>
                  <a:srgbClr val="FF0000"/>
                </a:solidFill>
              </a:rPr>
              <a:t>1</a:t>
            </a:fld>
            <a:endParaRPr lang="fr-FR" sz="2400" b="1">
              <a:solidFill>
                <a:srgbClr val="FF0000"/>
              </a:solidFill>
            </a:endParaRPr>
          </a:p>
        </p:txBody>
      </p:sp>
      <p:pic>
        <p:nvPicPr>
          <p:cNvPr id="1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723583" y="3219523"/>
            <a:ext cx="609600" cy="609600"/>
          </a:xfrm>
          <a:prstGeom prst="rect">
            <a:avLst/>
          </a:prstGeom>
        </p:spPr>
      </p:pic>
    </p:spTree>
    <p:extLst>
      <p:ext uri="{BB962C8B-B14F-4D97-AF65-F5344CB8AC3E}">
        <p14:creationId xmlns:p14="http://schemas.microsoft.com/office/powerpoint/2010/main" val="4199351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7"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6"/>
          <p:cNvSpPr>
            <a:spLocks noChangeArrowheads="1"/>
          </p:cNvSpPr>
          <p:nvPr/>
        </p:nvSpPr>
        <p:spPr bwMode="auto">
          <a:xfrm>
            <a:off x="2209800" y="186809"/>
            <a:ext cx="5105400" cy="369332"/>
          </a:xfrm>
          <a:prstGeom prst="rect">
            <a:avLst/>
          </a:prstGeom>
          <a:noFill/>
          <a:ln w="9525">
            <a:noFill/>
            <a:miter lim="800000"/>
            <a:headEnd/>
            <a:tailEnd/>
          </a:ln>
        </p:spPr>
        <p:txBody>
          <a:bodyPr wrap="square" anchor="ctr">
            <a:spAutoFit/>
          </a:bodyPr>
          <a:lstStyle/>
          <a:p>
            <a:endParaRPr lang="fr-FR">
              <a:latin typeface="Calibri" pitchFamily="34" charset="0"/>
            </a:endParaRPr>
          </a:p>
        </p:txBody>
      </p:sp>
      <p:sp>
        <p:nvSpPr>
          <p:cNvPr id="35843" name="Espace réservé du numéro de diapositive 28"/>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E7353A-F38F-487B-86D3-A28426F7E01C}" type="slidenum">
              <a:rPr lang="fr-FR" sz="2000" b="1">
                <a:solidFill>
                  <a:srgbClr val="FF0000"/>
                </a:solidFill>
              </a:rPr>
              <a:pPr fontAlgn="base">
                <a:spcBef>
                  <a:spcPct val="0"/>
                </a:spcBef>
                <a:spcAft>
                  <a:spcPct val="0"/>
                </a:spcAft>
              </a:pPr>
              <a:t>10</a:t>
            </a:fld>
            <a:endParaRPr lang="fr-FR" sz="2000" b="1">
              <a:solidFill>
                <a:srgbClr val="FF0000"/>
              </a:solidFill>
            </a:endParaRPr>
          </a:p>
        </p:txBody>
      </p:sp>
      <p:sp>
        <p:nvSpPr>
          <p:cNvPr id="31" name="Rectangle 30"/>
          <p:cNvSpPr/>
          <p:nvPr/>
        </p:nvSpPr>
        <p:spPr>
          <a:xfrm>
            <a:off x="1179393" y="119698"/>
            <a:ext cx="6636563" cy="553998"/>
          </a:xfrm>
          <a:prstGeom prst="rect">
            <a:avLst/>
          </a:prstGeom>
          <a:noFill/>
        </p:spPr>
        <p:txBody>
          <a:bodyPr wrap="square">
            <a:spAutoFit/>
          </a:bodyPr>
          <a:lstStyle/>
          <a:p>
            <a:pPr algn="ctr" fontAlgn="auto">
              <a:spcBef>
                <a:spcPts val="0"/>
              </a:spcBef>
              <a:spcAft>
                <a:spcPts val="0"/>
              </a:spcAft>
              <a:defRPr/>
            </a:pPr>
            <a:r>
              <a:rPr lang="fr-FR" sz="3000" b="1" cap="small"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Tacit</a:t>
            </a:r>
            <a:r>
              <a:rPr lang="fr-FR" sz="30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 </a:t>
            </a:r>
            <a:r>
              <a:rPr lang="fr-FR" sz="3000" b="1" cap="small"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a:t>
            </a:r>
            <a:r>
              <a:rPr lang="fr-FR" sz="3000" b="1" cap="small"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nowledge</a:t>
            </a:r>
            <a:r>
              <a:rPr lang="fr-FR" sz="30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 and Explicit </a:t>
            </a:r>
            <a:r>
              <a:rPr lang="fr-FR" sz="3000" b="1" cap="small"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a:t>
            </a:r>
            <a:r>
              <a:rPr lang="fr-FR" sz="3000" b="1" cap="small"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nowledge</a:t>
            </a:r>
            <a:endParaRPr lang="fr-FR" sz="30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ndParaRPr>
          </a:p>
        </p:txBody>
      </p:sp>
      <p:pic>
        <p:nvPicPr>
          <p:cNvPr id="35846" name="Picture 4" descr="http://oreilleweb.files.wordpress.com/2012/02/connaissance.jpg"/>
          <p:cNvPicPr>
            <a:picLocks noChangeAspect="1" noChangeArrowheads="1"/>
          </p:cNvPicPr>
          <p:nvPr/>
        </p:nvPicPr>
        <p:blipFill>
          <a:blip r:embed="rId5" cstate="print"/>
          <a:srcRect/>
          <a:stretch>
            <a:fillRect/>
          </a:stretch>
        </p:blipFill>
        <p:spPr bwMode="auto">
          <a:xfrm>
            <a:off x="215428" y="1023425"/>
            <a:ext cx="2042120" cy="1941145"/>
          </a:xfrm>
          <a:prstGeom prst="rect">
            <a:avLst/>
          </a:prstGeom>
          <a:noFill/>
          <a:ln w="9525">
            <a:noFill/>
            <a:miter lim="800000"/>
            <a:headEnd/>
            <a:tailEnd/>
          </a:ln>
        </p:spPr>
      </p:pic>
      <p:pic>
        <p:nvPicPr>
          <p:cNvPr id="35847" name="Picture 6" descr="http://curhatkampus.files.wordpress.com/2012/04/knowledge-management.jpg"/>
          <p:cNvPicPr>
            <a:picLocks noChangeAspect="1" noChangeArrowheads="1"/>
          </p:cNvPicPr>
          <p:nvPr/>
        </p:nvPicPr>
        <p:blipFill>
          <a:blip r:embed="rId6" cstate="print"/>
          <a:srcRect/>
          <a:stretch>
            <a:fillRect/>
          </a:stretch>
        </p:blipFill>
        <p:spPr bwMode="auto">
          <a:xfrm>
            <a:off x="406396" y="3384801"/>
            <a:ext cx="1501308" cy="1720599"/>
          </a:xfrm>
          <a:prstGeom prst="rect">
            <a:avLst/>
          </a:prstGeom>
          <a:noFill/>
          <a:ln w="9525">
            <a:noFill/>
            <a:miter lim="800000"/>
            <a:headEnd/>
            <a:tailEnd/>
          </a:ln>
        </p:spPr>
      </p:pic>
      <p:sp>
        <p:nvSpPr>
          <p:cNvPr id="11" name="Rectangle 10"/>
          <p:cNvSpPr/>
          <p:nvPr/>
        </p:nvSpPr>
        <p:spPr>
          <a:xfrm>
            <a:off x="1547664" y="1434016"/>
            <a:ext cx="1257075"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fr-F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Explicit</a:t>
            </a:r>
          </a:p>
        </p:txBody>
      </p:sp>
      <p:sp>
        <p:nvSpPr>
          <p:cNvPr id="12" name="Rectangle 11"/>
          <p:cNvSpPr/>
          <p:nvPr/>
        </p:nvSpPr>
        <p:spPr>
          <a:xfrm>
            <a:off x="1907704" y="4462456"/>
            <a:ext cx="877228"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fr-FR" sz="28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Tacit</a:t>
            </a:r>
            <a:endParaRPr lang="fr-F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ndParaRPr>
          </a:p>
        </p:txBody>
      </p:sp>
      <p:pic>
        <p:nvPicPr>
          <p:cNvPr id="1026" name="Picture 2" descr="KDD Process/Overvie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1957236"/>
            <a:ext cx="5698976" cy="353102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916252" y="1122166"/>
            <a:ext cx="2899705"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fr-FR" sz="28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Hidden</a:t>
            </a:r>
            <a:r>
              <a:rPr lang="fr-F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 in </a:t>
            </a:r>
            <a:r>
              <a:rPr lang="fr-FR" sz="28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big</a:t>
            </a:r>
            <a:r>
              <a:rPr lang="fr-F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 data</a:t>
            </a:r>
          </a:p>
        </p:txBody>
      </p:sp>
      <p:pic>
        <p:nvPicPr>
          <p:cNvPr id="16"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17" name="Picture 4" descr="https://www.iaria.org/images2/sponsors/lap.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80112" y="5686255"/>
            <a:ext cx="622286" cy="369332"/>
          </a:xfrm>
          <a:prstGeom prst="rect">
            <a:avLst/>
          </a:prstGeom>
        </p:spPr>
        <p:txBody>
          <a:bodyPr wrap="none">
            <a:spAutoFit/>
          </a:bodyPr>
          <a:lstStyle/>
          <a:p>
            <a:r>
              <a:rPr lang="fr-FR" b="1" dirty="0">
                <a:solidFill>
                  <a:srgbClr val="FF0000"/>
                </a:solidFill>
              </a:rPr>
              <a:t>[50] </a:t>
            </a: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419872" y="1129216"/>
            <a:ext cx="609600" cy="609600"/>
          </a:xfrm>
          <a:prstGeom prst="rect">
            <a:avLst/>
          </a:prstGeom>
        </p:spPr>
      </p:pic>
    </p:spTree>
    <p:extLst>
      <p:ext uri="{BB962C8B-B14F-4D97-AF65-F5344CB8AC3E}">
        <p14:creationId xmlns:p14="http://schemas.microsoft.com/office/powerpoint/2010/main" val="123142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Espace réservé du numéro de diapositive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AA2C20-7FBD-4A01-81E6-3056974A1314}" type="slidenum">
              <a:rPr lang="fr-FR" sz="2000" b="1">
                <a:solidFill>
                  <a:srgbClr val="FF0000"/>
                </a:solidFill>
              </a:rPr>
              <a:pPr fontAlgn="base">
                <a:spcBef>
                  <a:spcPct val="0"/>
                </a:spcBef>
                <a:spcAft>
                  <a:spcPct val="0"/>
                </a:spcAft>
              </a:pPr>
              <a:t>11</a:t>
            </a:fld>
            <a:endParaRPr lang="fr-FR" sz="2000" b="1">
              <a:solidFill>
                <a:srgbClr val="FF0000"/>
              </a:solidFill>
            </a:endParaRPr>
          </a:p>
        </p:txBody>
      </p:sp>
      <p:pic>
        <p:nvPicPr>
          <p:cNvPr id="19460" name="Picture 16"/>
          <p:cNvPicPr>
            <a:picLocks noChangeAspect="1" noChangeArrowheads="1"/>
          </p:cNvPicPr>
          <p:nvPr/>
        </p:nvPicPr>
        <p:blipFill>
          <a:blip r:embed="rId5" cstate="print"/>
          <a:srcRect/>
          <a:stretch>
            <a:fillRect/>
          </a:stretch>
        </p:blipFill>
        <p:spPr bwMode="auto">
          <a:xfrm>
            <a:off x="71438" y="1000127"/>
            <a:ext cx="9001125" cy="5286375"/>
          </a:xfrm>
          <a:prstGeom prst="rect">
            <a:avLst/>
          </a:prstGeom>
          <a:noFill/>
          <a:ln w="9525">
            <a:noFill/>
            <a:miter lim="800000"/>
            <a:headEnd/>
            <a:tailEnd/>
          </a:ln>
        </p:spPr>
      </p:pic>
      <p:sp>
        <p:nvSpPr>
          <p:cNvPr id="21" name="Rectangle 20"/>
          <p:cNvSpPr/>
          <p:nvPr/>
        </p:nvSpPr>
        <p:spPr>
          <a:xfrm>
            <a:off x="2804292" y="97675"/>
            <a:ext cx="3367397" cy="707886"/>
          </a:xfrm>
          <a:prstGeom prst="rect">
            <a:avLst/>
          </a:prstGeom>
          <a:noFill/>
        </p:spPr>
        <p:txBody>
          <a:bodyPr wrap="none">
            <a:spAutoFit/>
          </a:bodyPr>
          <a:lstStyle/>
          <a:p>
            <a:pPr algn="ctr" fontAlgn="auto">
              <a:spcBef>
                <a:spcPts val="0"/>
              </a:spcBef>
              <a:spcAft>
                <a:spcPts val="0"/>
              </a:spcAft>
              <a:defRPr/>
            </a:pPr>
            <a:r>
              <a:rPr lang="fr-FR" sz="4000" b="1" cap="small"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Problematic</a:t>
            </a:r>
            <a:r>
              <a:rPr lang="fr-FR" sz="40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fr-FR" sz="36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a:t>
            </a:r>
          </a:p>
        </p:txBody>
      </p:sp>
      <p:pic>
        <p:nvPicPr>
          <p:cNvPr id="19462" name="Picture 1"/>
          <p:cNvPicPr>
            <a:picLocks noChangeAspect="1" noChangeArrowheads="1"/>
          </p:cNvPicPr>
          <p:nvPr/>
        </p:nvPicPr>
        <p:blipFill>
          <a:blip r:embed="rId6" cstate="print"/>
          <a:srcRect/>
          <a:stretch>
            <a:fillRect/>
          </a:stretch>
        </p:blipFill>
        <p:spPr bwMode="auto">
          <a:xfrm>
            <a:off x="1084550" y="18049"/>
            <a:ext cx="1146175" cy="928688"/>
          </a:xfrm>
          <a:prstGeom prst="rect">
            <a:avLst/>
          </a:prstGeom>
          <a:noFill/>
          <a:ln w="9525">
            <a:noFill/>
            <a:miter lim="800000"/>
            <a:headEnd/>
            <a:tailEnd/>
          </a:ln>
        </p:spPr>
      </p:pic>
      <p:sp>
        <p:nvSpPr>
          <p:cNvPr id="9" name="Rectangle 8"/>
          <p:cNvSpPr/>
          <p:nvPr/>
        </p:nvSpPr>
        <p:spPr>
          <a:xfrm>
            <a:off x="2714613" y="4572008"/>
            <a:ext cx="2286016" cy="400110"/>
          </a:xfrm>
          <a:prstGeom prst="rect">
            <a:avLst/>
          </a:prstGeom>
          <a:solidFill>
            <a:schemeClr val="bg1"/>
          </a:solidFill>
        </p:spPr>
        <p:txBody>
          <a:bodyPr>
            <a:spAutoFit/>
          </a:bodyPr>
          <a:lstStyle/>
          <a:p>
            <a:pPr algn="ctr" fontAlgn="auto">
              <a:spcBef>
                <a:spcPts val="0"/>
              </a:spcBef>
              <a:spcAft>
                <a:spcPts val="0"/>
              </a:spcAft>
              <a:defRPr/>
            </a:pPr>
            <a:r>
              <a:rPr lang="fr-FR" sz="2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Loss</a:t>
            </a:r>
            <a:r>
              <a:rPr lang="fr-F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of expertise</a:t>
            </a:r>
          </a:p>
        </p:txBody>
      </p:sp>
      <p:sp>
        <p:nvSpPr>
          <p:cNvPr id="10" name="Rectangle 9"/>
          <p:cNvSpPr/>
          <p:nvPr/>
        </p:nvSpPr>
        <p:spPr>
          <a:xfrm>
            <a:off x="6042640" y="2998115"/>
            <a:ext cx="1556222" cy="430887"/>
          </a:xfrm>
          <a:prstGeom prst="rect">
            <a:avLst/>
          </a:prstGeom>
          <a:solidFill>
            <a:schemeClr val="bg1"/>
          </a:solidFill>
        </p:spPr>
        <p:txBody>
          <a:bodyPr wrap="square">
            <a:spAutoFit/>
          </a:bodyPr>
          <a:lstStyle/>
          <a:p>
            <a:pPr algn="ctr" fontAlgn="auto">
              <a:spcBef>
                <a:spcPts val="0"/>
              </a:spcBef>
              <a:spcAft>
                <a:spcPts val="0"/>
              </a:spcAft>
              <a:defRPr/>
            </a:pPr>
            <a:r>
              <a:rPr lang="fr-FR" sz="2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Retirement</a:t>
            </a:r>
          </a:p>
        </p:txBody>
      </p:sp>
      <p:sp>
        <p:nvSpPr>
          <p:cNvPr id="11" name="Rectangle 10"/>
          <p:cNvSpPr/>
          <p:nvPr/>
        </p:nvSpPr>
        <p:spPr>
          <a:xfrm>
            <a:off x="831506" y="3401125"/>
            <a:ext cx="1652262" cy="1107996"/>
          </a:xfrm>
          <a:prstGeom prst="rect">
            <a:avLst/>
          </a:prstGeom>
          <a:solidFill>
            <a:schemeClr val="bg1"/>
          </a:solidFill>
        </p:spPr>
        <p:txBody>
          <a:bodyPr wrap="square">
            <a:spAutoFit/>
          </a:bodyPr>
          <a:lstStyle/>
          <a:p>
            <a:pPr algn="ctr" fontAlgn="auto">
              <a:spcBef>
                <a:spcPts val="0"/>
              </a:spcBef>
              <a:spcAft>
                <a:spcPts val="0"/>
              </a:spcAft>
              <a:defRPr/>
            </a:pPr>
            <a:r>
              <a:rPr lang="fr-FR" sz="2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Departure</a:t>
            </a:r>
            <a:r>
              <a:rPr lang="fr-FR" sz="2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 to </a:t>
            </a:r>
            <a:r>
              <a:rPr lang="fr-FR" sz="2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competitors</a:t>
            </a:r>
            <a:endParaRPr lang="fr-FR" sz="2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ndParaRPr>
          </a:p>
        </p:txBody>
      </p:sp>
      <p:sp>
        <p:nvSpPr>
          <p:cNvPr id="12" name="Rectangle 11"/>
          <p:cNvSpPr/>
          <p:nvPr/>
        </p:nvSpPr>
        <p:spPr>
          <a:xfrm>
            <a:off x="7358083" y="5729305"/>
            <a:ext cx="1785950" cy="461665"/>
          </a:xfrm>
          <a:prstGeom prst="rect">
            <a:avLst/>
          </a:prstGeom>
          <a:solidFill>
            <a:schemeClr val="bg1"/>
          </a:solidFill>
        </p:spPr>
        <p:txBody>
          <a:bodyPr>
            <a:spAutoFit/>
          </a:bodyPr>
          <a:lstStyle/>
          <a:p>
            <a:pPr algn="ctr" fontAlgn="auto">
              <a:spcBef>
                <a:spcPts val="0"/>
              </a:spcBef>
              <a:spcAft>
                <a:spcPts val="0"/>
              </a:spcAft>
              <a:defRPr/>
            </a:pPr>
            <a:r>
              <a:rPr lang="fr-F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Conversion</a:t>
            </a:r>
          </a:p>
        </p:txBody>
      </p:sp>
      <p:pic>
        <p:nvPicPr>
          <p:cNvPr id="17"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18" name="Picture 4" descr="https://www.iaria.org/images2/sponsors/la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69167" y="946737"/>
            <a:ext cx="609600" cy="609600"/>
          </a:xfrm>
          <a:prstGeom prst="rect">
            <a:avLst/>
          </a:prstGeom>
        </p:spPr>
      </p:pic>
    </p:spTree>
    <p:extLst>
      <p:ext uri="{BB962C8B-B14F-4D97-AF65-F5344CB8AC3E}">
        <p14:creationId xmlns:p14="http://schemas.microsoft.com/office/powerpoint/2010/main" val="2876217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A81AEE-C131-4A1B-B713-55D83C047D9A}" type="slidenum">
              <a:rPr lang="fr-FR" sz="2000" b="1">
                <a:solidFill>
                  <a:srgbClr val="FF0000"/>
                </a:solidFill>
              </a:rPr>
              <a:pPr fontAlgn="base">
                <a:spcBef>
                  <a:spcPct val="0"/>
                </a:spcBef>
                <a:spcAft>
                  <a:spcPct val="0"/>
                </a:spcAft>
              </a:pPr>
              <a:t>12</a:t>
            </a:fld>
            <a:endParaRPr lang="fr-FR" sz="2000" b="1">
              <a:solidFill>
                <a:srgbClr val="FF0000"/>
              </a:solidFill>
            </a:endParaRPr>
          </a:p>
        </p:txBody>
      </p:sp>
      <p:pic>
        <p:nvPicPr>
          <p:cNvPr id="21507" name="Picture 2"/>
          <p:cNvPicPr>
            <a:picLocks noChangeAspect="1" noChangeArrowheads="1"/>
          </p:cNvPicPr>
          <p:nvPr/>
        </p:nvPicPr>
        <p:blipFill>
          <a:blip r:embed="rId5" cstate="print"/>
          <a:srcRect/>
          <a:stretch>
            <a:fillRect/>
          </a:stretch>
        </p:blipFill>
        <p:spPr bwMode="auto">
          <a:xfrm>
            <a:off x="142875" y="1285876"/>
            <a:ext cx="8858250" cy="4786313"/>
          </a:xfrm>
          <a:prstGeom prst="rect">
            <a:avLst/>
          </a:prstGeom>
          <a:noFill/>
          <a:ln w="9525">
            <a:noFill/>
            <a:miter lim="800000"/>
            <a:headEnd/>
            <a:tailEnd/>
          </a:ln>
        </p:spPr>
      </p:pic>
      <p:sp>
        <p:nvSpPr>
          <p:cNvPr id="6" name="Rectangle 5"/>
          <p:cNvSpPr/>
          <p:nvPr/>
        </p:nvSpPr>
        <p:spPr>
          <a:xfrm>
            <a:off x="2843808" y="-27384"/>
            <a:ext cx="4589333" cy="707886"/>
          </a:xfrm>
          <a:prstGeom prst="rect">
            <a:avLst/>
          </a:prstGeom>
          <a:noFill/>
        </p:spPr>
        <p:txBody>
          <a:bodyPr wrap="square">
            <a:spAutoFit/>
          </a:bodyPr>
          <a:lstStyle/>
          <a:p>
            <a:pPr algn="ctr">
              <a:defRPr/>
            </a:pPr>
            <a:r>
              <a:rPr lang="fr-FR" sz="4000" b="1" cap="small"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Problematic</a:t>
            </a:r>
            <a:r>
              <a:rPr lang="fr-FR" sz="40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fr-FR"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p>
        </p:txBody>
      </p:sp>
      <p:pic>
        <p:nvPicPr>
          <p:cNvPr id="21509" name="Picture 1"/>
          <p:cNvPicPr>
            <a:picLocks noChangeAspect="1" noChangeArrowheads="1"/>
          </p:cNvPicPr>
          <p:nvPr/>
        </p:nvPicPr>
        <p:blipFill>
          <a:blip r:embed="rId6" cstate="print"/>
          <a:srcRect/>
          <a:stretch>
            <a:fillRect/>
          </a:stretch>
        </p:blipFill>
        <p:spPr bwMode="auto">
          <a:xfrm>
            <a:off x="684880" y="127001"/>
            <a:ext cx="1643062" cy="1158875"/>
          </a:xfrm>
          <a:prstGeom prst="rect">
            <a:avLst/>
          </a:prstGeom>
          <a:noFill/>
          <a:ln w="9525">
            <a:noFill/>
            <a:miter lim="800000"/>
            <a:headEnd/>
            <a:tailEnd/>
          </a:ln>
        </p:spPr>
      </p:pic>
      <p:sp>
        <p:nvSpPr>
          <p:cNvPr id="9" name="Rectangle 8"/>
          <p:cNvSpPr/>
          <p:nvPr/>
        </p:nvSpPr>
        <p:spPr>
          <a:xfrm>
            <a:off x="6929455" y="5198910"/>
            <a:ext cx="2044394" cy="830997"/>
          </a:xfrm>
          <a:prstGeom prst="rect">
            <a:avLst/>
          </a:prstGeom>
          <a:solidFill>
            <a:schemeClr val="bg1"/>
          </a:solid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fr-FR" sz="2400" b="1" dirty="0">
                <a:solidFill>
                  <a:srgbClr val="C00000"/>
                </a:solidFill>
                <a:latin typeface="Calibri" pitchFamily="34" charset="0"/>
              </a:rPr>
              <a:t>Explicit-</a:t>
            </a:r>
            <a:r>
              <a:rPr lang="fr-FR" sz="2400" b="1" dirty="0" err="1">
                <a:solidFill>
                  <a:srgbClr val="C00000"/>
                </a:solidFill>
                <a:latin typeface="Calibri" pitchFamily="34" charset="0"/>
              </a:rPr>
              <a:t>tacit</a:t>
            </a:r>
            <a:r>
              <a:rPr lang="fr-FR" sz="2400" b="1" dirty="0">
                <a:solidFill>
                  <a:srgbClr val="C00000"/>
                </a:solidFill>
                <a:latin typeface="Calibri" pitchFamily="34" charset="0"/>
              </a:rPr>
              <a:t> </a:t>
            </a:r>
            <a:r>
              <a:rPr lang="fr-FR" sz="2400" b="1" dirty="0" err="1">
                <a:solidFill>
                  <a:srgbClr val="C00000"/>
                </a:solidFill>
                <a:latin typeface="Calibri" pitchFamily="34" charset="0"/>
              </a:rPr>
              <a:t>knowledge</a:t>
            </a:r>
            <a:endParaRPr lang="fr-FR" sz="2400" b="1" dirty="0">
              <a:solidFill>
                <a:srgbClr val="C00000"/>
              </a:solidFill>
              <a:latin typeface="Calibri" pitchFamily="34" charset="0"/>
            </a:endParaRPr>
          </a:p>
        </p:txBody>
      </p:sp>
      <p:sp>
        <p:nvSpPr>
          <p:cNvPr id="10" name="Rectangle 9"/>
          <p:cNvSpPr/>
          <p:nvPr/>
        </p:nvSpPr>
        <p:spPr>
          <a:xfrm>
            <a:off x="5786446" y="4214818"/>
            <a:ext cx="248787"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fr-F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 </a:t>
            </a:r>
          </a:p>
        </p:txBody>
      </p:sp>
      <p:sp>
        <p:nvSpPr>
          <p:cNvPr id="21513" name="ZoneTexte 13"/>
          <p:cNvSpPr txBox="1">
            <a:spLocks noChangeArrowheads="1"/>
          </p:cNvSpPr>
          <p:nvPr/>
        </p:nvSpPr>
        <p:spPr bwMode="auto">
          <a:xfrm>
            <a:off x="3786188" y="1357313"/>
            <a:ext cx="2143125" cy="1200150"/>
          </a:xfrm>
          <a:prstGeom prst="rect">
            <a:avLst/>
          </a:prstGeom>
          <a:noFill/>
          <a:ln w="9525">
            <a:noFill/>
            <a:miter lim="800000"/>
            <a:headEnd/>
            <a:tailEnd/>
          </a:ln>
        </p:spPr>
        <p:txBody>
          <a:bodyPr>
            <a:spAutoFit/>
          </a:bodyPr>
          <a:lstStyle/>
          <a:p>
            <a:r>
              <a:rPr lang="fr-FR" sz="2400" b="1" dirty="0">
                <a:solidFill>
                  <a:srgbClr val="C00000"/>
                </a:solidFill>
                <a:latin typeface="Calibri" pitchFamily="34" charset="0"/>
              </a:rPr>
              <a:t>World</a:t>
            </a:r>
            <a:r>
              <a:rPr lang="fr-FR" sz="2400" b="1" dirty="0">
                <a:solidFill>
                  <a:srgbClr val="0000FF"/>
                </a:solidFill>
                <a:latin typeface="Calibri" pitchFamily="34" charset="0"/>
              </a:rPr>
              <a:t> 38,33%</a:t>
            </a:r>
          </a:p>
          <a:p>
            <a:endParaRPr lang="fr-FR" sz="2400" b="1" dirty="0">
              <a:solidFill>
                <a:srgbClr val="0000FF"/>
              </a:solidFill>
              <a:latin typeface="Calibri" pitchFamily="34" charset="0"/>
            </a:endParaRPr>
          </a:p>
          <a:p>
            <a:r>
              <a:rPr lang="fr-FR" sz="2400" b="1" dirty="0" err="1">
                <a:solidFill>
                  <a:srgbClr val="C00000"/>
                </a:solidFill>
                <a:latin typeface="Calibri" pitchFamily="34" charset="0"/>
              </a:rPr>
              <a:t>Algeria</a:t>
            </a:r>
            <a:r>
              <a:rPr lang="fr-FR" sz="2400" b="1" dirty="0">
                <a:solidFill>
                  <a:srgbClr val="C00000"/>
                </a:solidFill>
                <a:latin typeface="Calibri" pitchFamily="34" charset="0"/>
              </a:rPr>
              <a:t> </a:t>
            </a:r>
            <a:r>
              <a:rPr lang="fr-FR" sz="2400" b="1" dirty="0">
                <a:solidFill>
                  <a:srgbClr val="0000FF"/>
                </a:solidFill>
                <a:latin typeface="Calibri" pitchFamily="34" charset="0"/>
              </a:rPr>
              <a:t>13,33%</a:t>
            </a:r>
          </a:p>
        </p:txBody>
      </p:sp>
      <p:sp>
        <p:nvSpPr>
          <p:cNvPr id="11" name="Rectangle 10"/>
          <p:cNvSpPr/>
          <p:nvPr/>
        </p:nvSpPr>
        <p:spPr>
          <a:xfrm>
            <a:off x="166156" y="5389912"/>
            <a:ext cx="2477018" cy="830997"/>
          </a:xfrm>
          <a:prstGeom prst="rect">
            <a:avLst/>
          </a:prstGeom>
          <a:solidFill>
            <a:schemeClr val="bg1"/>
          </a:solid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fr-FR" sz="2400" b="1" dirty="0">
                <a:solidFill>
                  <a:srgbClr val="C00000"/>
                </a:solidFill>
                <a:latin typeface="Calibri" pitchFamily="34" charset="0"/>
              </a:rPr>
              <a:t>No sharing of </a:t>
            </a:r>
            <a:r>
              <a:rPr lang="fr-FR" sz="2400" b="1" dirty="0" err="1">
                <a:solidFill>
                  <a:srgbClr val="C00000"/>
                </a:solidFill>
                <a:latin typeface="Calibri" pitchFamily="34" charset="0"/>
              </a:rPr>
              <a:t>knowledge</a:t>
            </a:r>
            <a:endParaRPr lang="fr-FR" sz="2400" b="1" dirty="0">
              <a:solidFill>
                <a:srgbClr val="C00000"/>
              </a:solidFill>
              <a:latin typeface="Calibri" pitchFamily="34" charset="0"/>
            </a:endParaRPr>
          </a:p>
        </p:txBody>
      </p:sp>
      <p:sp>
        <p:nvSpPr>
          <p:cNvPr id="12" name="Rectangle 11"/>
          <p:cNvSpPr/>
          <p:nvPr/>
        </p:nvSpPr>
        <p:spPr>
          <a:xfrm>
            <a:off x="4180896" y="4845618"/>
            <a:ext cx="1399216" cy="318924"/>
          </a:xfrm>
          <a:prstGeom prst="rect">
            <a:avLst/>
          </a:prstGeom>
          <a:solidFill>
            <a:schemeClr val="bg1"/>
          </a:solidFill>
        </p:spPr>
        <p:txBody>
          <a:bodyPr wrap="square" lIns="36000" tIns="36000" rIns="36000" bIns="3600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fr-FR"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RETENTION</a:t>
            </a:r>
          </a:p>
        </p:txBody>
      </p:sp>
      <p:pic>
        <p:nvPicPr>
          <p:cNvPr id="14"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15" name="Picture 4" descr="https://www.iaria.org/images2/sponsors/la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29455" y="1371436"/>
            <a:ext cx="609600" cy="609600"/>
          </a:xfrm>
          <a:prstGeom prst="rect">
            <a:avLst/>
          </a:prstGeom>
        </p:spPr>
      </p:pic>
    </p:spTree>
    <p:extLst>
      <p:ext uri="{BB962C8B-B14F-4D97-AF65-F5344CB8AC3E}">
        <p14:creationId xmlns:p14="http://schemas.microsoft.com/office/powerpoint/2010/main" val="1169893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Espace réservé du numéro de diapositive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7FA86F-F200-4AEE-B311-2E4CDC343167}" type="slidenum">
              <a:rPr lang="fr-FR" sz="2000" b="1">
                <a:solidFill>
                  <a:srgbClr val="FF0000"/>
                </a:solidFill>
              </a:rPr>
              <a:pPr fontAlgn="base">
                <a:spcBef>
                  <a:spcPct val="0"/>
                </a:spcBef>
                <a:spcAft>
                  <a:spcPct val="0"/>
                </a:spcAft>
              </a:pPr>
              <a:t>13</a:t>
            </a:fld>
            <a:endParaRPr lang="fr-FR" sz="2000" b="1">
              <a:solidFill>
                <a:srgbClr val="FF0000"/>
              </a:solidFill>
            </a:endParaRPr>
          </a:p>
        </p:txBody>
      </p:sp>
      <p:sp>
        <p:nvSpPr>
          <p:cNvPr id="5" name="Rectangle 4"/>
          <p:cNvSpPr/>
          <p:nvPr/>
        </p:nvSpPr>
        <p:spPr>
          <a:xfrm>
            <a:off x="2977766" y="-27384"/>
            <a:ext cx="3367396" cy="707886"/>
          </a:xfrm>
          <a:prstGeom prst="rect">
            <a:avLst/>
          </a:prstGeom>
          <a:noFill/>
        </p:spPr>
        <p:txBody>
          <a:bodyPr wrap="none">
            <a:spAutoFit/>
          </a:bodyPr>
          <a:lstStyle/>
          <a:p>
            <a:pPr algn="ctr">
              <a:defRPr/>
            </a:pPr>
            <a:r>
              <a:rPr lang="fr-FR" sz="4000" b="1" cap="small"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Problematic</a:t>
            </a:r>
            <a:r>
              <a:rPr lang="fr-FR" sz="40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fr-FR" sz="36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p>
        </p:txBody>
      </p:sp>
      <p:pic>
        <p:nvPicPr>
          <p:cNvPr id="23557" name="Picture 1"/>
          <p:cNvPicPr>
            <a:picLocks noChangeAspect="1" noChangeArrowheads="1"/>
          </p:cNvPicPr>
          <p:nvPr/>
        </p:nvPicPr>
        <p:blipFill>
          <a:blip r:embed="rId5" cstate="print"/>
          <a:srcRect/>
          <a:stretch>
            <a:fillRect/>
          </a:stretch>
        </p:blipFill>
        <p:spPr bwMode="auto">
          <a:xfrm>
            <a:off x="1071564" y="142877"/>
            <a:ext cx="646112" cy="696913"/>
          </a:xfrm>
          <a:prstGeom prst="rect">
            <a:avLst/>
          </a:prstGeom>
          <a:noFill/>
          <a:ln w="9525">
            <a:noFill/>
            <a:miter lim="800000"/>
            <a:headEnd/>
            <a:tailEnd/>
          </a:ln>
        </p:spPr>
      </p:pic>
      <p:pic>
        <p:nvPicPr>
          <p:cNvPr id="23558" name="Picture 2"/>
          <p:cNvPicPr>
            <a:picLocks noChangeAspect="1" noChangeArrowheads="1"/>
          </p:cNvPicPr>
          <p:nvPr/>
        </p:nvPicPr>
        <p:blipFill>
          <a:blip r:embed="rId6" cstate="print"/>
          <a:srcRect/>
          <a:stretch>
            <a:fillRect/>
          </a:stretch>
        </p:blipFill>
        <p:spPr bwMode="auto">
          <a:xfrm>
            <a:off x="71438" y="1000126"/>
            <a:ext cx="9001125" cy="5357813"/>
          </a:xfrm>
          <a:prstGeom prst="rect">
            <a:avLst/>
          </a:prstGeom>
          <a:noFill/>
          <a:ln w="9525">
            <a:noFill/>
            <a:miter lim="800000"/>
            <a:headEnd/>
            <a:tailEnd/>
          </a:ln>
        </p:spPr>
      </p:pic>
      <p:sp>
        <p:nvSpPr>
          <p:cNvPr id="23559" name="AutoShape 2" descr="data:image/jpeg;base64,/9j/4AAQSkZJRgABAQAAAQABAAD/2wCEAAkGBhQRERUUEhEVExUVGBgZFhgXFRgYFhYVFRgVFRkaFBYaHyYeFxonHBUWHy8gIygpLCwsGB4xNTAqNScrLSkBCQoKDgwOGg8PGikcHyQpKSkpKSkpLywpKSkpKSwsLCwpLCkuKSwpLCwsLCkpLCwsKSwpLCkpKSksLCkpLCk1Kf/AABEIAMQBAgMBIgACEQEDEQH/xAAcAAEAAgMBAQEAAAAAAAAAAAAABQYDBAcCAQj/xABGEAABAwIEAgcEBwcCAwkAAAABAAIDBBEFEiExBkETIlFhcYGhBzKRsRQjQlJictEzQ4KSweHworIVJNIWJTRTY3OEk8L/xAAZAQEBAQEBAQAAAAAAAAAAAAAAAQIEAwX/xAAiEQEBAAIBAwQDAAAAAAAAAAAAAQIRAxIhMQRBUWEFofD/2gAMAwEAAhEDEQA/AO4oiICIiAiIgIiICIiAiIgIiICIiAiIgIiICIiAiIgIiICIiAiIgIiICIiAiIgIiICIiAi8STNaLucGjtJAHqtGXiCBv7wO/IC71aCEEiirs/GsQ91hd4kAfBuY+ijajjeQ+61rfIu9SR/tV0m10XmSUNF3EAdpNguc1PE87t5HDuBt/sDSoetxJ2pza8idSPM6+qaNunT8R07f3odb7gL/APaCoup49hb7rXO8S0D4Al3oucYo7NNcTDo5GNcxpzF0UjtCCToWBwvcEnK61ri5jQ2W9ngMI0N3DQ+AuVdG1/r/AGkuA6jWN8i/1Jb8lbsAxptVEHiwdYZh2E9ncf8ANlxCSnB96T+Uf1Nvkp3hfiQwTNazYDW594aaHu+RTRt2RFgoqxsrA9huD8QeYPes6yoiIgIiICIiAiIgIiICIiAiIgIiICIiAiIgKo+0PEZKeOKRjnBpeWOAc4C7hmaTlIP2SN+atyr3H2H9NQTAbtAePFhDvkCgoLcTL9SdfX+bf1Xoz3318dT8Sqzh2IaWU7SwSSe6xx8v1W2WyZVjdKtwYBKP2hZEPxuAPwO6Gip2h5dUZyxuYtY0i4BaDYusDbNfQ7AqojnyrTncXaC58NVLivpx7kObve6/p/da82POuGjLGCbXa0aZtARe+xN/JBXMXge7orNdmAItY33FtFNYlh+doMhMUrGjOCBd1hYtIvo4Hn2adltV9JK8fX1BJt1g25F+5zrafwraxZplpxOwkuitFPexLm2DY5SbC52Y7+A9qitaOhiG+Z3i7/psvDpGMd1Y2A7A2F7EH47Df9Vp0tZcDVZX0MrjpG7cb9Xk7m63agu/BPEJYOsSWkkO+OhHePl4BdGY8EAg3B1B7QuLYdE6FlnPDSXAjLqbZgSNbDUXHPdX7g/G3OGRzHBpJDbg6EeWgPopVi2oiLKiIiAiIgIiICIiAiIgIiICIiAiIg+E2XmKUOAI2K1p8TjaS05ydjkjkeGnezixpDTYg2NtCo3hrEi98zMwc1juoR2Os7fxJQTc0mVpNr2Uca3pbxuaA14LTz0IIUm5oIIOxVLx3iFlNUxsy2a52/ZlF/m0jzQUWlrWQve1tPGyRrnBxdmecwJBOpy7/hW+cdlcLdI4Dsb1R8G2CjvaFT9BiEhHuy2eO8uAJ9StCjqC/wB0E+Autspd06jT15GtLg0POQk7AP6tzbkL3UlBhEz9mW8T+i3YvZ/LJq5xA7hYD+IoIwUkUDnRyPlkfG4tcAGxC7TY6nOSO+wWri0jS0dHGG2PIvc4+NzblyAVmxnhkSSiaSojiORrZdc5c9l2ZwW3tdoZv2LFSGhhdYSPnftu1rfTMPkgrnS3d3n+uqm+E6eXM8dA57HaPaWmz2OGVzSOwhTVPXNDnCKCKOxFzlzE3AN+tcegXqskneCHPeQNQPs6cgNvh2JCtaLhPoXub00UUYPVygB5adRmazUO5G43utk4VTtcwF0shJIA0Y15yuNiT3AnbkoOhry1rSczySW6anS45mw2KmeilmMTmhrMjs3WOYm7HssWt0+3f3uSl8K3JadjBdlPCCNrgvN/Pq+i1m4u+WncS9zXCQss05WgZSfcFhe/yUh/wtzh15HHubZo+I63+pRdbhPRasBtu7Unzud1dIvOAttTRD8I/wAK31HYI/6mMXBGUWI2Nhb/AAKRWGhERAREQEREBERAREQEREBERAREQeGWGgsOdvEk3t3m6qmBPy4jVN+8Wu+LQPmFbQ0Dz3VGD8mMSdj4mfEOff5hBelxD2n1IkqIg07yC42I1Ltt+S7W+SzSewE/ALiHHDA/EYG/dJ+AaR/UKix41hkNZFSyS1DIyyNrX5mlziWXG2g5ncjkstEaWEARxyTnt91vlbT/AFLVoWDm0XGxsLjtsVmlqLc1YzW1VcRzNbeOKOMDwLt7fi+awSipl1kef4nfK1yFoz1IIIOxBB8Dop3Dqhr4WvcQNOsSbAOGjvUFUU/iDDbuYH2Nr2OvmNT4KUwjCom9Ygd5NvUqRxqkbOwNjDnnO03YDa17H6z3diTvyW1Q4FFGWh2XN9nMbuP5c1yfJJ9DXp6prZ3FgL2vjaBkbmbmY5/2h1QbOG55LamMrx1Yw38ztf5W3B+KlHSNaL5HWva77RDnr9ZlJGn2QdwtaXGGNI6zSPtNYxzvhI4tA8cpSdiqo/CZI3BuUuzOLrhpAFySe2w17VcMIozYXFz3KLfxJ0YJ073SuDtu4BrB/KtaoxmV+jpHW7B1R8G2CC2zzMj997WdxIv/ACjX0UVWYzBsM7/ABo+JufRUPEOLqeFzmuku9oJLWAuIyi5vbQG3aQqzXe05x0hp7djpXc/yN/6k2adewbGw17Y2tbHGSdMznHMRp1idPIBXKJ9xdcE4ex2WeMulPWzCwDcoFhrbnzGt11vhPG+lZlceu3fvHb+qy0saLEKlheWB7c4AcW3GYNOgJbuB3r2XKD0ixQVIfe2tjb0usqAiIgIiICIiAiIgIiICIiDE9rifeyjuAJPxuPRUDGQ6PFoi5wIcwi9rO0LT1hsdzqLK71eJsjdlJJda+Uam2ov6LnvGGLMfW02W4dmILSLHUcraHkqOiSfsvED4OI/VcXxcZ8WH4WO9SP0XZsQlEcYuCQNNGlx0aTew1toFxml+sxOV4N2hgA8bkp7CyRRi7b6C4ue6+vooHFzLHVzwEgCJ4Ac4hoLXNa9p+DgPEFWSWPRZKniDKQ9xjje6zcwa0PeWtOmb3icoJ0O10iVDUvDEzxmdmy6a2ytseeeSzT5KXw/DYqe93R5twQHTO17zla3wDlWMW4+ja61pJnHmTZvm53W9CqvinHdW52WJrIwRyGd4/iccv+lVHWZsWbbZ7rG93vLRy0yxZdNOZO6g8R45igaXGZrAXZSIW6lwaOqejBcSG23Oy5TKZqgnpppJbbhzjluPwDqjyCl8PwQGBzLaZ2yN8cpYfQj4IJOu9pQJPQ073n70jg0Hv0zE+dlB1fFVdNs8RDsjYAfNzrn4WUzScNjsW0/DGMHI9oGvyRVKp6OTpWySOfIRze4uIBBGhN7bro7sRFh4LWp6ON40F/P+i2YuHg4/ad3f2G6bFUqcGjfPJI97nGQnqN00IDd9/gtylwsN/ZQNb3ka/E3Kv3DvBzZ3PbnbH0ZAeyxEgvqDlIFmkah2oNtLq70OB01IMzWgEfbdq7yPLyss9lc44a4KmmkPSHJYAnO1zSAdiGnU+i6NhfDsVN1r3cPtONgPAbD1Ve4m9qtLS3a13SSD7LdT58m/xEKgV/FuI4ibRk08Z+77xGu7yNNLaNAI+8VR0ziTjWjpnsMj2GVp+r0BeM9mHLzANwCdu1Vup41nqnZaeMuB0zG4b5cz/mqhcB4CYwh8xLtQXEnc7XcTue86rqGHUsUIAghc78WXKPHM+1x3tug+cMYfJFH9YdXakd/appYIC/d+QD7rbmx7c5tfwy+azqAiIgIiICIiAiIgIiICIiCie0jBqq30ihkDJCGsluA76tuZwdGHAtD7nKbjUHtAVC4awCrqcQpXzudL0T8z3mMMaGgtNtGgOOhG3Pmu7kKC4xxd9FSPmghEjmlgIA0axz2tc8gakNBLvLXS6CSxJ1mn8rv6f3XKuFaLPUVb7bOHoBf+q1Zfa5Mc4dE9zQ0kl7GAZW3JsYzdunaD/RWj2XUvSwyy2IErnEXFjZ21x22VGw+n0UBxBQOdC8N94dZn527DwOrT3Eq7CkWrWYWHAhQcSoaAz6uG6mI+D3AaSZfH9NLq1y4AKZj3AOcG3cbWBPM2VPl43e+/0ent3u3/AKLXnwnhuQcIljMrHjW+YlmtzuQb6fBSUFDELRNc27RsHXdYdqrkMVRVAGWpLGE2IaNrtzA8gAdr9q94SyGmnzMe6RzZAMwJfmic0Zg4gZWkHMPIdqvTfKdUW+LD8436vjdbMWHXcGMBL3Xytba57TrpbvKy1WDSQ3fTddrgT0ZOhvreMn3fDbwVbpsHqelZU1DyJWPa+OJpOWMtINrjVxI6pPMEjbRYaXPCPZy7pOkme1jbfs49XE9r5Dp3WAPbm5C3sZBSs0DYxz7T4ncqt4jxbUS9SkpnF3Nz7tDT3gAut3hpCrmHcH1OKNE09cRG4kZY2lha5ri17XZwXGzgQQRG4EFUbnFPtZpqT9iwPeer1bbC5Fz90Ent371SaisxTFSL54o37NaSzMO55s5/8NvBdTwX2Y0NKcwiDn/fdcuB7RI4mQeGay2eI8Tpqenk67Iza9mkAuI1sbEXJ280FH4d9kOSxe3v16o79xmB/hV8oOD44xqduTQB8Sb/ABGVRlNxtNNE36PRzTvyi7smRhcNCWukyttfvWCfC8Wqb55YKRh21dK8dt2NytHk8oPdFiEdFWTQyPzNGWWN7zmf0U5kDoy91yckkZtr7sjRyF/GO+1mlgBs8E8rnn3KDqODcNbLetxKWqmy6xMf1rA3u2GAGbe+lzvzUzhVHT09jQ4KWnLpNO1kHk98uao3AuSwoIai4xrcRdangmbE7XpDE4MII+y42B+Kv8GMdG+KGcOY+UERuIux7mjMWZxoH5QXAG1wDa9jaFqMTqnftKympRY3bBGZpBv7s0pazs3iPNQOJYnRRlj56iaqljcHsM9QQ0PaSWuEEeSLML6HJfQIOml4WN89vjrsNDzXLK72uE6Qxude+zbDXvdY+hUTDxHX1LwMpaCRcAuc49wOnyQdqgqA+9iDY2NllXOMKxKSF5ihY6pn+1FG4WjJG9VMerCNtOs/sYrBHwrJORJiFQ57gDlhgkkhgiJFrgtIfK8cpHEW3a1qgsudeTOBz5gfFVKl4iMDZoaiTpDA/LHIbXljcxsjC4DeQZiw6almawuveGYm+okDspABu2/dzIVFuRfAvqgIiICIiAiIgrNb7PqaVxLg6xNywOs0+IG6nqGgZCwMjaGtGwC2EQR8kVifFY3QrbnbqsdkGhNQBwII0IIPgdFxOqwl7JpGZg2zstg256pPboN+w7Bd6sqPj9II6qQ2HXDXg211GU6+LT8VvC92c/CjU3DZI1YSNPfOmm3VOnwClYuHwB1neTRb1UvdF7PJK4HW3hEbnWLHiO/4XEZD8CB5K1w4NC0Zndb8xABB7WizXeYK53CS2YW/eDL3Zh1mX9R5qOrsUxIgR5ACLjNmJG5tYf3XPZqved3UKviKnpxbM0ADQNsAFz/BePh/xKelpQ1wqZGzMuRZjiy0/j+zD7DUl7u8qkYrRhutZVkn7jTr/K3X4rU4exWGOoBgZkczVrja5I1Ity2WeqR1Y+l5cseqY9v7x8v0DLg4frNNLILXsHZG9ugZZ3ldbFJhUERuyFjSR72UZvNx1PxXKovbK4RNHQyGTmA21jru42B07LqOquMcSqT9WxsQ/EXONvAZQPVacrpFdC9lRKWYl0Ec2V5YI2ySMeAGExOkJYxpDQS3IdbnmoPFsTw2L/xc8tUbWtUTksd/8cFsRPgxUo8N1k+s1TJYm9mnIPDqWuPG6ksA9mtO6ZsT5GxucC4B2j5ANSYgff7yNrqDdg9qjS5tNhdCXOOjWQxBjQBpc3yhrRcdbYcyrjhvCk80ZNfOQ917RwvOWO/a8jru8g0ba7qbwTh+nomZKeMNv7zrXc8j7zt3eGw7lH8S8XQ0bC6R4FttfQ9vgO3mqOY457P6mKcsfWSSxkl0br5Lt7HhlgXDY8jodL2Epgns4jIzGx7fFZMJxqoxaXPDE4xjTORaNu+79idPdbcjS4Vg4ioKijgEkUuWMG9XK1maaKEbvp43XYbbknMQLloJ0UGjWYXSUeVrwXSv/Zwxtzzy2/8ALjGtvxOs0cyFJYfwnPOLz/8AJwn9zDJ/zDx/69S22QdrIvN7lNYPhNJRRl8ViZAHPme4yTTaXDpJnEufvprYcrKDx72gNaSyEZndg/qeSCxwGnoohHExkTGXsxgDWjmTpzO5KrGKcYvmOSnGb8X2R4fe+ShqTDp6t2aVxIJvl+yP181ecH4aZGBcKiuYNwk6Rxkl6znG7ieZsB8gB5BXaiw9sQs0LZa0DQaL6oCIiAiIgIiICIiAiLRnxyBnvTRj+IINicbLEss56tx/l1hBQfVWeNKfSKTsJYfBwuPVvqrMo7iGl6SmkaNw3MPFnWHyt5qy6u0s3NKKHL0CsLXXXoFdtxckyfZmkjTcWLT2OGo9Qs3Gs5lw/pI3OYTlcSw2LRez7nsFzf8AKsQcpLAo2yNkhdqPeA/C/Rw/m/3Lm5cXZ6bl6M5l8Xbh8cMLWh8sucnkNTfbbf4rZioZKgtbHGIWk9VzzYnwarrjHBUNE4GJuhvq7Vw7sx/zRV55LzaJplde3V2BHa5cs4/l9bm/JZ5Tpwmp+6z49OA10bYwZGEAvJtY2a7Qc9CN9FauBMU+ltDGNzSNsHZbEbDUna2u+y9ReyWTERFJUPdTgAdJYAvkaNsoOjT+Ig77FT8vENJhX/d+E0n0mrOphjOx2L6qc7W7zcaDqggrUl3uuXk5uK8Uwwx1fe/afmpqehhNRWSsa1mpLvdB7AN3u7ABc8gqjilZUY4GljPoGHseyRlRI0GpmLCHNdTNP7EaaP7CN9WpJgLWPFZjM7aupZcxxbUtMDyYzZ526zt7Dci6g8e4snrXFsV2M+9sSPwj7I9fBbcax8Re0c5m01I0zVD+qBma25tpnecrG+GncF6wb2R9I8VGKyfSpNxC0kQM8b6yc+wG9iHaKiu4LvGcwvfe+t+evar1wbxyKalfHWy36C3RvedXRG9g4nUlpBF+YLdzcmjokUbY2hoDWtaOqAAGgDkANAq5xJx3BTNIzBxOlt79wHNUjiDjOsqdIIHQwl1hNPlgYc2nUMpbnuTyvvzWHB+AZZHZpOlldezi1haO2/ST9GC3vjDwgj8OqqiWGOEEsiYMrQCc2S5ytvys2zfJWzAOFwLXF1NYXwW9gF+iiGt7Zp3/AIS17gxjTbcGN3jzMwzhSEi0xfUdXKRK+8bh+Knblgv3hgUGXC6VrW3bYja4IOo3GnNSDpP735eXNQcVFDSVV4miNtSOu1pIYJIm2DgwdVri2zSQBfKL3sLblVjUcepIAtrcgBUb/S2Bvyv8N/l8llVT/wC0vTENjOa9rkbfHmrPSyZmgqDKiIgIiICIiAiIg+ErhUOHMe6SpllLQZZHtjuAA0SEtbl31AGneux8Q46ykhMj9/sjtK5RhWJQzyPlqqF72ue49LFY35kmPTS99Rvv3oOgcC1L5MPbnNy24aTvladB5DTwspxi9YVDE2BggAERaC3LsQdbr4Ag9IURBzSppujkfH9xxA8L6ehCxq0Y7gIdMZXTMiY4NuXblw00Gg2tz8l8o8FZ+6p3zn7831cfwIuR3hh8V0TmkxkeF4rctq7TQPkNo2Of+Uaebth5lSdLR/RpGSTzRxHUBl8z3gjYNGpOl+rm2VnZgUjxaWctb9yAdGLdhebv825Vu0OEQwE9FE1rju613u/M83c4+JXnlyXJ6Y4TFVa3D5K1uVlIch+3OeibY8wyxkPgQ3xWalwSmwqE1FXMxrWC98uSJp7GMF3PceQJcTbQBe+LKarp5PplAHTvNmS0z5D0UrT1WuiDjaN7SQTlsC3NfVQEHB93itxuZtXO25jh2pacHWwYdHkWFyezXMQHLzbfZMZrsav9GL8Ow++tQ4WqKhlv3Df3bT97wN92rRqcdo8Ii+jUEYDvtEayPPbK/ft7hyHJa+OcdOqpRExz2QFwa+Rlg4MvYmIEEab6jl5q7YT7M6GDrCLpnaEvmcZM3flPU8wFRzGkoajEJMzw5+ujWglrfIfMroOC8DlgGZob4n9Lq6xwhoytAaBsALAeAC95tFBRsLaat0rIYQzoJHwy9O4tc17Q0gthYDnYQ4EO6Rtxt3SlHwLG05pJCXFtj0LBAO8skF52+HSrRMzafGy8FoZWUl5NNTLSvaGuJ/8Abmy/whSNdx1AzRrs57Gdb5aDzQS9Hg0MJLo4mNefefa8jrfekPWd5lbEs7W2uR/mqo1RxjUS6Qw5R2vP/wCW/qtNmDVU7i6SV/WtcNOUaaAaa21PxKC34lxVDFoXtB7zr5Dcqv1XHRdpFG9/eeq3119FnoOA2jUhT1Lw5GzkrsUiX6XUva4no8t8uUduhuTv6LdpOCHPOaQuee1xJ+avcdK1uzQsqgh8N4cZFyUu1ttl9RAREQEREBERAREQRXEeAMq4Sx7Wki5YXAEB3eDuDzH9QFQ5OHqm4p2Q5GusC5ty1rRvqdh4rqKINTCsPbBCyJuzR8STcnzJJXyd4bcuIaBuSbAeJK3FrSYbG5+dzA5w2LtbW+6DoD3hBoNxLP8AsWPl72izP/sdYEfluvbaCZ/vyCIfdiGZ3nI8fJo8VKog06XCIozmDLv++4l7/wCZ1z5LakkDQSdgCT4DVeljnhD2uaSQHAi4NiL6XB5FB9ikzAHUX5HcdxXiR3w9B+vgoD/jZhlEUupItcaBxGzgOw8x39yh8a4ue89HTi52z/Yb+UfaPp4qiYx7iuOnbqbvNwGjVzvAch3nRUKeOor3fWXDL3DAdPFx+0fTsAU9g3CDpXZ5CXE6lztSVdqHB44hoBdBRaLgjKLlqs1LjTYYWCV7W5WljsxsbsOUG530+asNlEYtwxFO8PIAdsT2jvUEHU8ftNuiY95sRoLDlzPLTldRzsXrZtGgRjuGZ3xOnorbS8MRM5XUlFSMbs0Kjn0XBUkzg+ZznkCwLtbA2Nh2DQbdisNDwXGzcBWZFBp0+Exs2atprANhZekQEREBERAREQEREBERAREQEREBERAREQEREBERBo4ng0dQLPbryK1aLhiKM3tdTCIPjWgaAWX1EQEREBERAREQEREBERAREQEREBERAREQEREBERAREQEREBERAREQEREBERAREQEREBERAREQEREBERAREQEREBERB//Z"/>
          <p:cNvSpPr>
            <a:spLocks noChangeAspect="1" noChangeArrowheads="1"/>
          </p:cNvSpPr>
          <p:nvPr/>
        </p:nvSpPr>
        <p:spPr bwMode="auto">
          <a:xfrm>
            <a:off x="155575" y="-890588"/>
            <a:ext cx="2457450" cy="1866901"/>
          </a:xfrm>
          <a:prstGeom prst="rect">
            <a:avLst/>
          </a:prstGeom>
          <a:noFill/>
          <a:ln w="9525">
            <a:noFill/>
            <a:miter lim="800000"/>
            <a:headEnd/>
            <a:tailEnd/>
          </a:ln>
        </p:spPr>
        <p:txBody>
          <a:bodyPr/>
          <a:lstStyle/>
          <a:p>
            <a:endParaRPr lang="fr-FR">
              <a:latin typeface="Calibri" pitchFamily="34" charset="0"/>
            </a:endParaRPr>
          </a:p>
        </p:txBody>
      </p:sp>
      <p:sp>
        <p:nvSpPr>
          <p:cNvPr id="23560" name="AutoShape 4" descr="data:image/jpeg;base64,/9j/4AAQSkZJRgABAQAAAQABAAD/2wCEAAkGBhQRERUUEhEVExUVGBgZFhgXFRgYFhYVFRgVFRkaFBYaHyYeFxonHBUWHy8gIygpLCwsGB4xNTAqNScrLSkBCQoKDgwOGg8PGikcHyQpKSkpKSkpLywpKSkpKSwsLCwpLCkuKSwpLCwsLCkpLCwsKSwpLCkpKSksLCkpLCk1Kf/AABEIAMQBAgMBIgACEQEDEQH/xAAcAAEAAgMBAQEAAAAAAAAAAAAABQYDBAcCAQj/xABGEAABAwIEAgcEBwcCAwkAAAABAAIDBBEFEiExBkETIlFhcYGhBzKRsRQjQlJictEzQ4KSweHworIVJNIWJTRTY3OEk8L/xAAZAQEBAQEBAQAAAAAAAAAAAAAAAQIEAwX/xAAiEQEBAAIBAwQDAAAAAAAAAAAAAQIRAxIhMQRBUWEFofD/2gAMAwEAAhEDEQA/AO4oiICIiAiIgIiICIiAiIgIiICIiAiIgIiICIiAiIgIiICIiAiIgIiICIiAiIgIiICIiAi8STNaLucGjtJAHqtGXiCBv7wO/IC71aCEEiirs/GsQ91hd4kAfBuY+ijajjeQ+61rfIu9SR/tV0m10XmSUNF3EAdpNguc1PE87t5HDuBt/sDSoetxJ2pza8idSPM6+qaNunT8R07f3odb7gL/APaCoup49hb7rXO8S0D4Al3oucYo7NNcTDo5GNcxpzF0UjtCCToWBwvcEnK61ri5jQ2W9ngMI0N3DQ+AuVdG1/r/AGkuA6jWN8i/1Jb8lbsAxptVEHiwdYZh2E9ncf8ANlxCSnB96T+Uf1Nvkp3hfiQwTNazYDW594aaHu+RTRt2RFgoqxsrA9huD8QeYPes6yoiIgIiICIiAiIgIiICIiAiIgIiICIiAiIgKo+0PEZKeOKRjnBpeWOAc4C7hmaTlIP2SN+atyr3H2H9NQTAbtAePFhDvkCgoLcTL9SdfX+bf1Xoz3318dT8Sqzh2IaWU7SwSSe6xx8v1W2WyZVjdKtwYBKP2hZEPxuAPwO6Gip2h5dUZyxuYtY0i4BaDYusDbNfQ7AqojnyrTncXaC58NVLivpx7kObve6/p/da82POuGjLGCbXa0aZtARe+xN/JBXMXge7orNdmAItY33FtFNYlh+doMhMUrGjOCBd1hYtIvo4Hn2adltV9JK8fX1BJt1g25F+5zrafwraxZplpxOwkuitFPexLm2DY5SbC52Y7+A9qitaOhiG+Z3i7/psvDpGMd1Y2A7A2F7EH47Df9Vp0tZcDVZX0MrjpG7cb9Xk7m63agu/BPEJYOsSWkkO+OhHePl4BdGY8EAg3B1B7QuLYdE6FlnPDSXAjLqbZgSNbDUXHPdX7g/G3OGRzHBpJDbg6EeWgPopVi2oiLKiIiAiIgIiICIiAiIgIiICIiAiIg+E2XmKUOAI2K1p8TjaS05ydjkjkeGnezixpDTYg2NtCo3hrEi98zMwc1juoR2Os7fxJQTc0mVpNr2Uca3pbxuaA14LTz0IIUm5oIIOxVLx3iFlNUxsy2a52/ZlF/m0jzQUWlrWQve1tPGyRrnBxdmecwJBOpy7/hW+cdlcLdI4Dsb1R8G2CjvaFT9BiEhHuy2eO8uAJ9StCjqC/wB0E+Autspd06jT15GtLg0POQk7AP6tzbkL3UlBhEz9mW8T+i3YvZ/LJq5xA7hYD+IoIwUkUDnRyPlkfG4tcAGxC7TY6nOSO+wWri0jS0dHGG2PIvc4+NzblyAVmxnhkSSiaSojiORrZdc5c9l2ZwW3tdoZv2LFSGhhdYSPnftu1rfTMPkgrnS3d3n+uqm+E6eXM8dA57HaPaWmz2OGVzSOwhTVPXNDnCKCKOxFzlzE3AN+tcegXqskneCHPeQNQPs6cgNvh2JCtaLhPoXub00UUYPVygB5adRmazUO5G43utk4VTtcwF0shJIA0Y15yuNiT3AnbkoOhry1rSczySW6anS45mw2KmeilmMTmhrMjs3WOYm7HssWt0+3f3uSl8K3JadjBdlPCCNrgvN/Pq+i1m4u+WncS9zXCQss05WgZSfcFhe/yUh/wtzh15HHubZo+I63+pRdbhPRasBtu7Unzud1dIvOAttTRD8I/wAK31HYI/6mMXBGUWI2Nhb/AAKRWGhERAREQEREBERAREQEREBERAREQeGWGgsOdvEk3t3m6qmBPy4jVN+8Wu+LQPmFbQ0Dz3VGD8mMSdj4mfEOff5hBelxD2n1IkqIg07yC42I1Ltt+S7W+SzSewE/ALiHHDA/EYG/dJ+AaR/UKix41hkNZFSyS1DIyyNrX5mlziWXG2g5ncjkstEaWEARxyTnt91vlbT/AFLVoWDm0XGxsLjtsVmlqLc1YzW1VcRzNbeOKOMDwLt7fi+awSipl1kef4nfK1yFoz1IIIOxBB8Dop3Dqhr4WvcQNOsSbAOGjvUFUU/iDDbuYH2Nr2OvmNT4KUwjCom9Ygd5NvUqRxqkbOwNjDnnO03YDa17H6z3diTvyW1Q4FFGWh2XN9nMbuP5c1yfJJ9DXp6prZ3FgL2vjaBkbmbmY5/2h1QbOG55LamMrx1Yw38ztf5W3B+KlHSNaL5HWva77RDnr9ZlJGn2QdwtaXGGNI6zSPtNYxzvhI4tA8cpSdiqo/CZI3BuUuzOLrhpAFySe2w17VcMIozYXFz3KLfxJ0YJ073SuDtu4BrB/KtaoxmV+jpHW7B1R8G2CC2zzMj997WdxIv/ACjX0UVWYzBsM7/ABo+JufRUPEOLqeFzmuku9oJLWAuIyi5vbQG3aQqzXe05x0hp7djpXc/yN/6k2adewbGw17Y2tbHGSdMznHMRp1idPIBXKJ9xdcE4ex2WeMulPWzCwDcoFhrbnzGt11vhPG+lZlceu3fvHb+qy0saLEKlheWB7c4AcW3GYNOgJbuB3r2XKD0ixQVIfe2tjb0usqAiIgIiICIiAiIgIiICIiDE9rifeyjuAJPxuPRUDGQ6PFoi5wIcwi9rO0LT1hsdzqLK71eJsjdlJJda+Uam2ov6LnvGGLMfW02W4dmILSLHUcraHkqOiSfsvED4OI/VcXxcZ8WH4WO9SP0XZsQlEcYuCQNNGlx0aTew1toFxml+sxOV4N2hgA8bkp7CyRRi7b6C4ue6+vooHFzLHVzwEgCJ4Ac4hoLXNa9p+DgPEFWSWPRZKniDKQ9xjje6zcwa0PeWtOmb3icoJ0O10iVDUvDEzxmdmy6a2ytseeeSzT5KXw/DYqe93R5twQHTO17zla3wDlWMW4+ja61pJnHmTZvm53W9CqvinHdW52WJrIwRyGd4/iccv+lVHWZsWbbZ7rG93vLRy0yxZdNOZO6g8R45igaXGZrAXZSIW6lwaOqejBcSG23Oy5TKZqgnpppJbbhzjluPwDqjyCl8PwQGBzLaZ2yN8cpYfQj4IJOu9pQJPQ073n70jg0Hv0zE+dlB1fFVdNs8RDsjYAfNzrn4WUzScNjsW0/DGMHI9oGvyRVKp6OTpWySOfIRze4uIBBGhN7bro7sRFh4LWp6ON40F/P+i2YuHg4/ad3f2G6bFUqcGjfPJI97nGQnqN00IDd9/gtylwsN/ZQNb3ka/E3Kv3DvBzZ3PbnbH0ZAeyxEgvqDlIFmkah2oNtLq70OB01IMzWgEfbdq7yPLyss9lc44a4KmmkPSHJYAnO1zSAdiGnU+i6NhfDsVN1r3cPtONgPAbD1Ve4m9qtLS3a13SSD7LdT58m/xEKgV/FuI4ibRk08Z+77xGu7yNNLaNAI+8VR0ziTjWjpnsMj2GVp+r0BeM9mHLzANwCdu1Vup41nqnZaeMuB0zG4b5cz/mqhcB4CYwh8xLtQXEnc7XcTue86rqGHUsUIAghc78WXKPHM+1x3tug+cMYfJFH9YdXakd/appYIC/d+QD7rbmx7c5tfwy+azqAiIgIiICIiAiIgIiICIiCie0jBqq30ihkDJCGsluA76tuZwdGHAtD7nKbjUHtAVC4awCrqcQpXzudL0T8z3mMMaGgtNtGgOOhG3Pmu7kKC4xxd9FSPmghEjmlgIA0axz2tc8gakNBLvLXS6CSxJ1mn8rv6f3XKuFaLPUVb7bOHoBf+q1Zfa5Mc4dE9zQ0kl7GAZW3JsYzdunaD/RWj2XUvSwyy2IErnEXFjZ21x22VGw+n0UBxBQOdC8N94dZn527DwOrT3Eq7CkWrWYWHAhQcSoaAz6uG6mI+D3AaSZfH9NLq1y4AKZj3AOcG3cbWBPM2VPl43e+/0ent3u3/AKLXnwnhuQcIljMrHjW+YlmtzuQb6fBSUFDELRNc27RsHXdYdqrkMVRVAGWpLGE2IaNrtzA8gAdr9q94SyGmnzMe6RzZAMwJfmic0Zg4gZWkHMPIdqvTfKdUW+LD8436vjdbMWHXcGMBL3Xytba57TrpbvKy1WDSQ3fTddrgT0ZOhvreMn3fDbwVbpsHqelZU1DyJWPa+OJpOWMtINrjVxI6pPMEjbRYaXPCPZy7pOkme1jbfs49XE9r5Dp3WAPbm5C3sZBSs0DYxz7T4ncqt4jxbUS9SkpnF3Nz7tDT3gAut3hpCrmHcH1OKNE09cRG4kZY2lha5ri17XZwXGzgQQRG4EFUbnFPtZpqT9iwPeer1bbC5Fz90Ent371SaisxTFSL54o37NaSzMO55s5/8NvBdTwX2Y0NKcwiDn/fdcuB7RI4mQeGay2eI8Tpqenk67Iza9mkAuI1sbEXJ280FH4d9kOSxe3v16o79xmB/hV8oOD44xqduTQB8Sb/ABGVRlNxtNNE36PRzTvyi7smRhcNCWukyttfvWCfC8Wqb55YKRh21dK8dt2NytHk8oPdFiEdFWTQyPzNGWWN7zmf0U5kDoy91yckkZtr7sjRyF/GO+1mlgBs8E8rnn3KDqODcNbLetxKWqmy6xMf1rA3u2GAGbe+lzvzUzhVHT09jQ4KWnLpNO1kHk98uao3AuSwoIai4xrcRdangmbE7XpDE4MII+y42B+Kv8GMdG+KGcOY+UERuIux7mjMWZxoH5QXAG1wDa9jaFqMTqnftKympRY3bBGZpBv7s0pazs3iPNQOJYnRRlj56iaqljcHsM9QQ0PaSWuEEeSLML6HJfQIOml4WN89vjrsNDzXLK72uE6Qxude+zbDXvdY+hUTDxHX1LwMpaCRcAuc49wOnyQdqgqA+9iDY2NllXOMKxKSF5ihY6pn+1FG4WjJG9VMerCNtOs/sYrBHwrJORJiFQ57gDlhgkkhgiJFrgtIfK8cpHEW3a1qgsudeTOBz5gfFVKl4iMDZoaiTpDA/LHIbXljcxsjC4DeQZiw6almawuveGYm+okDspABu2/dzIVFuRfAvqgIiICIiAiIgrNb7PqaVxLg6xNywOs0+IG6nqGgZCwMjaGtGwC2EQR8kVifFY3QrbnbqsdkGhNQBwII0IIPgdFxOqwl7JpGZg2zstg256pPboN+w7Bd6sqPj9II6qQ2HXDXg211GU6+LT8VvC92c/CjU3DZI1YSNPfOmm3VOnwClYuHwB1neTRb1UvdF7PJK4HW3hEbnWLHiO/4XEZD8CB5K1w4NC0Zndb8xABB7WizXeYK53CS2YW/eDL3Zh1mX9R5qOrsUxIgR5ACLjNmJG5tYf3XPZqved3UKviKnpxbM0ADQNsAFz/BePh/xKelpQ1wqZGzMuRZjiy0/j+zD7DUl7u8qkYrRhutZVkn7jTr/K3X4rU4exWGOoBgZkczVrja5I1Ity2WeqR1Y+l5cseqY9v7x8v0DLg4frNNLILXsHZG9ugZZ3ldbFJhUERuyFjSR72UZvNx1PxXKovbK4RNHQyGTmA21jru42B07LqOquMcSqT9WxsQ/EXONvAZQPVacrpFdC9lRKWYl0Ec2V5YI2ySMeAGExOkJYxpDQS3IdbnmoPFsTw2L/xc8tUbWtUTksd/8cFsRPgxUo8N1k+s1TJYm9mnIPDqWuPG6ksA9mtO6ZsT5GxucC4B2j5ANSYgff7yNrqDdg9qjS5tNhdCXOOjWQxBjQBpc3yhrRcdbYcyrjhvCk80ZNfOQ917RwvOWO/a8jru8g0ba7qbwTh+nomZKeMNv7zrXc8j7zt3eGw7lH8S8XQ0bC6R4FttfQ9vgO3mqOY457P6mKcsfWSSxkl0br5Lt7HhlgXDY8jodL2Epgns4jIzGx7fFZMJxqoxaXPDE4xjTORaNu+79idPdbcjS4Vg4ioKijgEkUuWMG9XK1maaKEbvp43XYbbknMQLloJ0UGjWYXSUeVrwXSv/Zwxtzzy2/8ALjGtvxOs0cyFJYfwnPOLz/8AJwn9zDJ/zDx/69S22QdrIvN7lNYPhNJRRl8ViZAHPme4yTTaXDpJnEufvprYcrKDx72gNaSyEZndg/qeSCxwGnoohHExkTGXsxgDWjmTpzO5KrGKcYvmOSnGb8X2R4fe+ShqTDp6t2aVxIJvl+yP181ecH4aZGBcKiuYNwk6Rxkl6znG7ieZsB8gB5BXaiw9sQs0LZa0DQaL6oCIiAiIgIiICIiAiLRnxyBnvTRj+IINicbLEss56tx/l1hBQfVWeNKfSKTsJYfBwuPVvqrMo7iGl6SmkaNw3MPFnWHyt5qy6u0s3NKKHL0CsLXXXoFdtxckyfZmkjTcWLT2OGo9Qs3Gs5lw/pI3OYTlcSw2LRez7nsFzf8AKsQcpLAo2yNkhdqPeA/C/Rw/m/3Lm5cXZ6bl6M5l8Xbh8cMLWh8sucnkNTfbbf4rZioZKgtbHGIWk9VzzYnwarrjHBUNE4GJuhvq7Vw7sx/zRV55LzaJplde3V2BHa5cs4/l9bm/JZ5Tpwmp+6z49OA10bYwZGEAvJtY2a7Qc9CN9FauBMU+ltDGNzSNsHZbEbDUna2u+y9ReyWTERFJUPdTgAdJYAvkaNsoOjT+Ig77FT8vENJhX/d+E0n0mrOphjOx2L6qc7W7zcaDqggrUl3uuXk5uK8Uwwx1fe/afmpqehhNRWSsa1mpLvdB7AN3u7ABc8gqjilZUY4GljPoGHseyRlRI0GpmLCHNdTNP7EaaP7CN9WpJgLWPFZjM7aupZcxxbUtMDyYzZ526zt7Dci6g8e4snrXFsV2M+9sSPwj7I9fBbcax8Re0c5m01I0zVD+qBma25tpnecrG+GncF6wb2R9I8VGKyfSpNxC0kQM8b6yc+wG9iHaKiu4LvGcwvfe+t+evar1wbxyKalfHWy36C3RvedXRG9g4nUlpBF+YLdzcmjokUbY2hoDWtaOqAAGgDkANAq5xJx3BTNIzBxOlt79wHNUjiDjOsqdIIHQwl1hNPlgYc2nUMpbnuTyvvzWHB+AZZHZpOlldezi1haO2/ST9GC3vjDwgj8OqqiWGOEEsiYMrQCc2S5ytvys2zfJWzAOFwLXF1NYXwW9gF+iiGt7Zp3/AIS17gxjTbcGN3jzMwzhSEi0xfUdXKRK+8bh+Knblgv3hgUGXC6VrW3bYja4IOo3GnNSDpP735eXNQcVFDSVV4miNtSOu1pIYJIm2DgwdVri2zSQBfKL3sLblVjUcepIAtrcgBUb/S2Bvyv8N/l8llVT/wC0vTENjOa9rkbfHmrPSyZmgqDKiIgIiICIiAiIg+ErhUOHMe6SpllLQZZHtjuAA0SEtbl31AGneux8Q46ykhMj9/sjtK5RhWJQzyPlqqF72ue49LFY35kmPTS99Rvv3oOgcC1L5MPbnNy24aTvladB5DTwspxi9YVDE2BggAERaC3LsQdbr4Ag9IURBzSppujkfH9xxA8L6ehCxq0Y7gIdMZXTMiY4NuXblw00Gg2tz8l8o8FZ+6p3zn7831cfwIuR3hh8V0TmkxkeF4rctq7TQPkNo2Of+Uaebth5lSdLR/RpGSTzRxHUBl8z3gjYNGpOl+rm2VnZgUjxaWctb9yAdGLdhebv825Vu0OEQwE9FE1rju613u/M83c4+JXnlyXJ6Y4TFVa3D5K1uVlIch+3OeibY8wyxkPgQ3xWalwSmwqE1FXMxrWC98uSJp7GMF3PceQJcTbQBe+LKarp5PplAHTvNmS0z5D0UrT1WuiDjaN7SQTlsC3NfVQEHB93itxuZtXO25jh2pacHWwYdHkWFyezXMQHLzbfZMZrsav9GL8Ow++tQ4WqKhlv3Df3bT97wN92rRqcdo8Ii+jUEYDvtEayPPbK/ft7hyHJa+OcdOqpRExz2QFwa+Rlg4MvYmIEEab6jl5q7YT7M6GDrCLpnaEvmcZM3flPU8wFRzGkoajEJMzw5+ujWglrfIfMroOC8DlgGZob4n9Lq6xwhoytAaBsALAeAC95tFBRsLaat0rIYQzoJHwy9O4tc17Q0gthYDnYQ4EO6Rtxt3SlHwLG05pJCXFtj0LBAO8skF52+HSrRMzafGy8FoZWUl5NNTLSvaGuJ/8Abmy/whSNdx1AzRrs57Gdb5aDzQS9Hg0MJLo4mNefefa8jrfekPWd5lbEs7W2uR/mqo1RxjUS6Qw5R2vP/wCW/qtNmDVU7i6SV/WtcNOUaaAaa21PxKC34lxVDFoXtB7zr5Dcqv1XHRdpFG9/eeq3119FnoOA2jUhT1Lw5GzkrsUiX6XUva4no8t8uUduhuTv6LdpOCHPOaQuee1xJ+avcdK1uzQsqgh8N4cZFyUu1ttl9RAREQEREBERAREQRXEeAMq4Sx7Wki5YXAEB3eDuDzH9QFQ5OHqm4p2Q5GusC5ty1rRvqdh4rqKINTCsPbBCyJuzR8STcnzJJXyd4bcuIaBuSbAeJK3FrSYbG5+dzA5w2LtbW+6DoD3hBoNxLP8AsWPl72izP/sdYEfluvbaCZ/vyCIfdiGZ3nI8fJo8VKog06XCIozmDLv++4l7/wCZ1z5LakkDQSdgCT4DVeljnhD2uaSQHAi4NiL6XB5FB9ikzAHUX5HcdxXiR3w9B+vgoD/jZhlEUupItcaBxGzgOw8x39yh8a4ue89HTi52z/Yb+UfaPp4qiYx7iuOnbqbvNwGjVzvAch3nRUKeOor3fWXDL3DAdPFx+0fTsAU9g3CDpXZ5CXE6lztSVdqHB44hoBdBRaLgjKLlqs1LjTYYWCV7W5WljsxsbsOUG530+asNlEYtwxFO8PIAdsT2jvUEHU8ftNuiY95sRoLDlzPLTldRzsXrZtGgRjuGZ3xOnorbS8MRM5XUlFSMbs0Kjn0XBUkzg+ZznkCwLtbA2Nh2DQbdisNDwXGzcBWZFBp0+Exs2atprANhZekQEREBERAREQEREBERAREQEREBERAREQEREBERBo4ng0dQLPbryK1aLhiKM3tdTCIPjWgaAWX1EQEREBERAREQEREBERAREQEREBERAREQEREBERAREQEREBERAREQEREBERAREQEREBERAREQEREBERAREQEREBERB//Z"/>
          <p:cNvSpPr>
            <a:spLocks noChangeAspect="1" noChangeArrowheads="1"/>
          </p:cNvSpPr>
          <p:nvPr/>
        </p:nvSpPr>
        <p:spPr bwMode="auto">
          <a:xfrm>
            <a:off x="155575" y="-890588"/>
            <a:ext cx="2457450" cy="1866901"/>
          </a:xfrm>
          <a:prstGeom prst="rect">
            <a:avLst/>
          </a:prstGeom>
          <a:noFill/>
          <a:ln w="9525">
            <a:noFill/>
            <a:miter lim="800000"/>
            <a:headEnd/>
            <a:tailEnd/>
          </a:ln>
        </p:spPr>
        <p:txBody>
          <a:bodyPr/>
          <a:lstStyle/>
          <a:p>
            <a:endParaRPr lang="fr-FR">
              <a:latin typeface="Calibri" pitchFamily="34" charset="0"/>
            </a:endParaRPr>
          </a:p>
        </p:txBody>
      </p:sp>
      <p:sp>
        <p:nvSpPr>
          <p:cNvPr id="23561" name="ZoneTexte 9"/>
          <p:cNvSpPr txBox="1">
            <a:spLocks noChangeArrowheads="1"/>
          </p:cNvSpPr>
          <p:nvPr/>
        </p:nvSpPr>
        <p:spPr bwMode="auto">
          <a:xfrm>
            <a:off x="2428875" y="1463676"/>
            <a:ext cx="2000250" cy="1108075"/>
          </a:xfrm>
          <a:prstGeom prst="rect">
            <a:avLst/>
          </a:prstGeom>
          <a:noFill/>
          <a:ln w="9525">
            <a:noFill/>
            <a:miter lim="800000"/>
            <a:headEnd/>
            <a:tailEnd/>
          </a:ln>
        </p:spPr>
        <p:txBody>
          <a:bodyPr>
            <a:spAutoFit/>
          </a:bodyPr>
          <a:lstStyle/>
          <a:p>
            <a:pPr algn="ctr"/>
            <a:r>
              <a:rPr lang="fr-FR" sz="2200" b="1" dirty="0">
                <a:solidFill>
                  <a:srgbClr val="C00000"/>
                </a:solidFill>
                <a:latin typeface="Calibri" pitchFamily="34" charset="0"/>
              </a:rPr>
              <a:t>World</a:t>
            </a:r>
            <a:r>
              <a:rPr lang="fr-FR" sz="2200" b="1" dirty="0">
                <a:solidFill>
                  <a:srgbClr val="0000FF"/>
                </a:solidFill>
                <a:latin typeface="Calibri" pitchFamily="34" charset="0"/>
              </a:rPr>
              <a:t> 29 %</a:t>
            </a:r>
          </a:p>
          <a:p>
            <a:endParaRPr lang="fr-FR" sz="2200" b="1" dirty="0">
              <a:solidFill>
                <a:srgbClr val="0000FF"/>
              </a:solidFill>
              <a:latin typeface="Calibri" pitchFamily="34" charset="0"/>
            </a:endParaRPr>
          </a:p>
          <a:p>
            <a:r>
              <a:rPr lang="fr-FR" sz="2200" b="1" dirty="0" err="1">
                <a:solidFill>
                  <a:srgbClr val="C00000"/>
                </a:solidFill>
                <a:latin typeface="Calibri" pitchFamily="34" charset="0"/>
              </a:rPr>
              <a:t>Algeria</a:t>
            </a:r>
            <a:r>
              <a:rPr lang="fr-FR" sz="2200" b="1" dirty="0">
                <a:solidFill>
                  <a:srgbClr val="0000FF"/>
                </a:solidFill>
                <a:latin typeface="Calibri" pitchFamily="34" charset="0"/>
              </a:rPr>
              <a:t> 0,034 %</a:t>
            </a:r>
          </a:p>
        </p:txBody>
      </p:sp>
      <p:sp>
        <p:nvSpPr>
          <p:cNvPr id="11" name="Rectangle 10"/>
          <p:cNvSpPr/>
          <p:nvPr/>
        </p:nvSpPr>
        <p:spPr>
          <a:xfrm>
            <a:off x="5786446" y="6215082"/>
            <a:ext cx="2044394" cy="369332"/>
          </a:xfrm>
          <a:prstGeom prst="rect">
            <a:avLst/>
          </a:prstGeom>
          <a:solidFill>
            <a:schemeClr val="bg1"/>
          </a:solid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fr-FR" b="1" dirty="0">
                <a:solidFill>
                  <a:srgbClr val="C00000"/>
                </a:solidFill>
              </a:rPr>
              <a:t>No </a:t>
            </a:r>
            <a:r>
              <a:rPr lang="fr-FR" b="1" dirty="0" err="1">
                <a:solidFill>
                  <a:srgbClr val="C00000"/>
                </a:solidFill>
              </a:rPr>
              <a:t>traceability</a:t>
            </a:r>
            <a:endParaRPr lang="fr-FR" b="1" spc="50" dirty="0">
              <a:ln w="11430"/>
              <a:solidFill>
                <a:srgbClr val="C00000"/>
              </a:solidFill>
              <a:effectLst>
                <a:outerShdw blurRad="76200" dist="50800" dir="5400000" algn="tl" rotWithShape="0">
                  <a:srgbClr val="000000">
                    <a:alpha val="65000"/>
                  </a:srgbClr>
                </a:outerShdw>
              </a:effectLst>
              <a:latin typeface="+mn-lt"/>
            </a:endParaRPr>
          </a:p>
        </p:txBody>
      </p:sp>
      <p:sp>
        <p:nvSpPr>
          <p:cNvPr id="13" name="Rectangle 12"/>
          <p:cNvSpPr/>
          <p:nvPr/>
        </p:nvSpPr>
        <p:spPr>
          <a:xfrm>
            <a:off x="5143504" y="2845354"/>
            <a:ext cx="3929058" cy="369332"/>
          </a:xfrm>
          <a:prstGeom prst="rect">
            <a:avLst/>
          </a:prstGeom>
          <a:solidFill>
            <a:schemeClr val="bg1"/>
          </a:solid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fr-FR"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Electronic</a:t>
            </a:r>
            <a:r>
              <a:rPr lang="fr-F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 document management</a:t>
            </a:r>
          </a:p>
        </p:txBody>
      </p:sp>
      <p:sp>
        <p:nvSpPr>
          <p:cNvPr id="14" name="Rectangle 13"/>
          <p:cNvSpPr/>
          <p:nvPr/>
        </p:nvSpPr>
        <p:spPr>
          <a:xfrm>
            <a:off x="-30" y="4500570"/>
            <a:ext cx="2123759" cy="707886"/>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fr-F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documentation center</a:t>
            </a:r>
          </a:p>
        </p:txBody>
      </p:sp>
      <p:sp>
        <p:nvSpPr>
          <p:cNvPr id="15" name="Rectangle 14"/>
          <p:cNvSpPr/>
          <p:nvPr/>
        </p:nvSpPr>
        <p:spPr>
          <a:xfrm>
            <a:off x="2190320" y="4365106"/>
            <a:ext cx="2407969" cy="584775"/>
          </a:xfrm>
          <a:prstGeom prst="rect">
            <a:avLst/>
          </a:prstGeom>
          <a:solidFill>
            <a:schemeClr val="bg1"/>
          </a:solidFill>
        </p:spPr>
        <p:txBody>
          <a:bodyPr wrap="square">
            <a:spAutoFit/>
          </a:bodyPr>
          <a:lstStyle/>
          <a:p>
            <a:pPr fontAlgn="auto">
              <a:spcBef>
                <a:spcPts val="0"/>
              </a:spcBef>
              <a:spcAft>
                <a:spcPts val="0"/>
              </a:spcAft>
              <a:defRPr/>
            </a:pPr>
            <a:r>
              <a:rPr lang="fr-F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No </a:t>
            </a:r>
            <a:r>
              <a:rPr lang="fr-F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memory</a:t>
            </a:r>
            <a:endParaRPr lang="fr-FR" sz="3200" dirty="0">
              <a:latin typeface="+mn-lt"/>
            </a:endParaRPr>
          </a:p>
        </p:txBody>
      </p:sp>
      <p:pic>
        <p:nvPicPr>
          <p:cNvPr id="1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19" name="Picture 4" descr="https://www.iaria.org/images2/sponsors/la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25508" y="1158876"/>
            <a:ext cx="609600" cy="609600"/>
          </a:xfrm>
          <a:prstGeom prst="rect">
            <a:avLst/>
          </a:prstGeom>
        </p:spPr>
      </p:pic>
    </p:spTree>
    <p:extLst>
      <p:ext uri="{BB962C8B-B14F-4D97-AF65-F5344CB8AC3E}">
        <p14:creationId xmlns:p14="http://schemas.microsoft.com/office/powerpoint/2010/main" val="3852659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8568" r="38250"/>
          <a:stretch/>
        </p:blipFill>
        <p:spPr bwMode="auto">
          <a:xfrm rot="10800000" flipH="1" flipV="1">
            <a:off x="4523481" y="609603"/>
            <a:ext cx="4627448" cy="434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304800" y="1066800"/>
            <a:ext cx="8547994" cy="0"/>
          </a:xfrm>
          <a:prstGeom prst="line">
            <a:avLst/>
          </a:prstGeom>
        </p:spPr>
        <p:style>
          <a:lnRef idx="1">
            <a:schemeClr val="accent1"/>
          </a:lnRef>
          <a:fillRef idx="0">
            <a:schemeClr val="accent1"/>
          </a:fillRef>
          <a:effectRef idx="0">
            <a:schemeClr val="accent1"/>
          </a:effectRef>
          <a:fontRef idx="minor">
            <a:schemeClr val="tx1"/>
          </a:fontRef>
        </p:style>
      </p:cxnSp>
      <p:pic>
        <p:nvPicPr>
          <p:cNvPr id="9218" name="Picture 2" descr="How To Overcome the 5 Most Common Barriers To Recognition ..."/>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64" t="17175" r="8315" b="14380"/>
          <a:stretch/>
        </p:blipFill>
        <p:spPr bwMode="auto">
          <a:xfrm>
            <a:off x="827584" y="134595"/>
            <a:ext cx="988925" cy="4564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49719" y="116632"/>
            <a:ext cx="5459571" cy="523220"/>
          </a:xfrm>
          <a:prstGeom prst="rect">
            <a:avLst/>
          </a:prstGeom>
          <a:solidFill>
            <a:schemeClr val="accent1"/>
          </a:solid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2800" b="1" cap="small" dirty="0" err="1">
                <a:ln w="0"/>
                <a:solidFill>
                  <a:schemeClr val="bg1"/>
                </a:solidFill>
                <a:effectLst>
                  <a:reflection blurRad="12700" stA="50000" endPos="50000" dist="5000" dir="5400000" sy="-100000" rotWithShape="0"/>
                </a:effectLst>
              </a:rPr>
              <a:t>Barriers</a:t>
            </a:r>
            <a:r>
              <a:rPr lang="fr-FR" sz="2800" b="1" cap="small" dirty="0">
                <a:ln w="0"/>
                <a:solidFill>
                  <a:schemeClr val="bg1"/>
                </a:solidFill>
                <a:effectLst>
                  <a:reflection blurRad="12700" stA="50000" endPos="50000" dist="5000" dir="5400000" sy="-100000" rotWithShape="0"/>
                </a:effectLst>
              </a:rPr>
              <a:t> of </a:t>
            </a:r>
            <a:r>
              <a:rPr lang="fr-FR" sz="2800" b="1" cap="small" dirty="0" err="1">
                <a:ln w="0"/>
                <a:solidFill>
                  <a:schemeClr val="bg1"/>
                </a:solidFill>
                <a:effectLst>
                  <a:reflection blurRad="12700" stA="50000" endPos="50000" dist="5000" dir="5400000" sy="-100000" rotWithShape="0"/>
                </a:effectLst>
              </a:rPr>
              <a:t>Knowledge</a:t>
            </a:r>
            <a:r>
              <a:rPr lang="fr-FR" sz="2800" b="1" cap="small" dirty="0">
                <a:ln w="0"/>
                <a:solidFill>
                  <a:schemeClr val="bg1"/>
                </a:solidFill>
                <a:effectLst>
                  <a:reflection blurRad="12700" stA="50000" endPos="50000" dist="5000" dir="5400000" sy="-100000" rotWithShape="0"/>
                </a:effectLst>
              </a:rPr>
              <a:t> Management</a:t>
            </a:r>
          </a:p>
        </p:txBody>
      </p:sp>
      <p:sp>
        <p:nvSpPr>
          <p:cNvPr id="3" name="Rectangle 2"/>
          <p:cNvSpPr/>
          <p:nvPr/>
        </p:nvSpPr>
        <p:spPr>
          <a:xfrm>
            <a:off x="419504" y="1676399"/>
            <a:ext cx="6656343" cy="4690515"/>
          </a:xfrm>
          <a:prstGeom prst="rect">
            <a:avLst/>
          </a:prstGeom>
        </p:spPr>
        <p:txBody>
          <a:bodyPr wrap="square">
            <a:spAutoFit/>
          </a:bodyPr>
          <a:lstStyle/>
          <a:p>
            <a:pPr>
              <a:lnSpc>
                <a:spcPct val="120000"/>
              </a:lnSpc>
            </a:pPr>
            <a:r>
              <a:rPr lang="fr-FR" dirty="0">
                <a:solidFill>
                  <a:srgbClr val="0000FF"/>
                </a:solidFill>
                <a:latin typeface="Century Gothic" panose="020B0502020202020204" pitchFamily="34" charset="0"/>
              </a:rPr>
              <a:t>1- </a:t>
            </a:r>
            <a:r>
              <a:rPr lang="fr-FR" dirty="0" err="1">
                <a:solidFill>
                  <a:srgbClr val="0000FF"/>
                </a:solidFill>
                <a:latin typeface="Century Gothic" panose="020B0502020202020204" pitchFamily="34" charset="0"/>
              </a:rPr>
              <a:t>Bureaucracy</a:t>
            </a:r>
            <a:endParaRPr lang="fr-FR" dirty="0">
              <a:solidFill>
                <a:srgbClr val="0000FF"/>
              </a:solidFill>
              <a:latin typeface="Century Gothic" panose="020B0502020202020204" pitchFamily="34" charset="0"/>
            </a:endParaRPr>
          </a:p>
          <a:p>
            <a:pPr>
              <a:lnSpc>
                <a:spcPct val="120000"/>
              </a:lnSpc>
            </a:pPr>
            <a:r>
              <a:rPr lang="fr-FR" dirty="0">
                <a:solidFill>
                  <a:srgbClr val="0000FF"/>
                </a:solidFill>
                <a:latin typeface="Century Gothic" panose="020B0502020202020204" pitchFamily="34" charset="0"/>
              </a:rPr>
              <a:t>2- </a:t>
            </a:r>
            <a:r>
              <a:rPr lang="fr-FR" dirty="0" err="1">
                <a:solidFill>
                  <a:srgbClr val="0000FF"/>
                </a:solidFill>
                <a:latin typeface="Century Gothic" panose="020B0502020202020204" pitchFamily="34" charset="0"/>
              </a:rPr>
              <a:t>Lack</a:t>
            </a:r>
            <a:r>
              <a:rPr lang="fr-FR" dirty="0">
                <a:solidFill>
                  <a:srgbClr val="0000FF"/>
                </a:solidFill>
                <a:latin typeface="Century Gothic" panose="020B0502020202020204" pitchFamily="34" charset="0"/>
              </a:rPr>
              <a:t> of </a:t>
            </a:r>
            <a:r>
              <a:rPr lang="fr-FR" dirty="0" err="1">
                <a:solidFill>
                  <a:srgbClr val="0000FF"/>
                </a:solidFill>
                <a:latin typeface="Century Gothic" panose="020B0502020202020204" pitchFamily="34" charset="0"/>
              </a:rPr>
              <a:t>incentives</a:t>
            </a:r>
            <a:r>
              <a:rPr lang="fr-FR" dirty="0">
                <a:solidFill>
                  <a:srgbClr val="0000FF"/>
                </a:solidFill>
                <a:latin typeface="Century Gothic" panose="020B0502020202020204" pitchFamily="34" charset="0"/>
              </a:rPr>
              <a:t>.</a:t>
            </a:r>
          </a:p>
          <a:p>
            <a:pPr>
              <a:lnSpc>
                <a:spcPct val="120000"/>
              </a:lnSpc>
            </a:pPr>
            <a:endParaRPr lang="fr-FR" dirty="0">
              <a:solidFill>
                <a:srgbClr val="0000FF"/>
              </a:solidFill>
              <a:latin typeface="Century Gothic" panose="020B0502020202020204" pitchFamily="34" charset="0"/>
            </a:endParaRPr>
          </a:p>
          <a:p>
            <a:pPr>
              <a:lnSpc>
                <a:spcPct val="120000"/>
              </a:lnSpc>
            </a:pPr>
            <a:endParaRPr lang="fr-FR" dirty="0">
              <a:solidFill>
                <a:srgbClr val="0000FF"/>
              </a:solidFill>
              <a:latin typeface="Century Gothic" panose="020B0502020202020204" pitchFamily="34" charset="0"/>
            </a:endParaRPr>
          </a:p>
          <a:p>
            <a:pPr>
              <a:lnSpc>
                <a:spcPct val="120000"/>
              </a:lnSpc>
            </a:pPr>
            <a:endParaRPr lang="fr-FR" dirty="0">
              <a:solidFill>
                <a:srgbClr val="0000FF"/>
              </a:solidFill>
              <a:latin typeface="Century Gothic" panose="020B0502020202020204" pitchFamily="34" charset="0"/>
            </a:endParaRPr>
          </a:p>
          <a:p>
            <a:endParaRPr lang="fr-FR" dirty="0">
              <a:solidFill>
                <a:srgbClr val="0000FF"/>
              </a:solidFill>
              <a:latin typeface="Century Gothic" panose="020B0502020202020204" pitchFamily="34" charset="0"/>
            </a:endParaRPr>
          </a:p>
          <a:p>
            <a:pPr>
              <a:lnSpc>
                <a:spcPct val="150000"/>
              </a:lnSpc>
            </a:pPr>
            <a:r>
              <a:rPr lang="fr-FR" dirty="0">
                <a:solidFill>
                  <a:srgbClr val="0000FF"/>
                </a:solidFill>
                <a:latin typeface="Century Gothic" panose="020B0502020202020204" pitchFamily="34" charset="0"/>
              </a:rPr>
              <a:t>3- </a:t>
            </a:r>
            <a:r>
              <a:rPr lang="fr-FR" dirty="0" err="1">
                <a:solidFill>
                  <a:srgbClr val="0000FF"/>
                </a:solidFill>
                <a:latin typeface="Century Gothic" panose="020B0502020202020204" pitchFamily="34" charset="0"/>
              </a:rPr>
              <a:t>Loss</a:t>
            </a:r>
            <a:r>
              <a:rPr lang="fr-FR" dirty="0">
                <a:solidFill>
                  <a:srgbClr val="0000FF"/>
                </a:solidFill>
                <a:latin typeface="Century Gothic" panose="020B0502020202020204" pitchFamily="34" charset="0"/>
              </a:rPr>
              <a:t> of </a:t>
            </a:r>
            <a:r>
              <a:rPr lang="fr-FR" dirty="0" err="1">
                <a:solidFill>
                  <a:srgbClr val="0000FF"/>
                </a:solidFill>
                <a:latin typeface="Century Gothic" panose="020B0502020202020204" pitchFamily="34" charset="0"/>
              </a:rPr>
              <a:t>proprietary</a:t>
            </a:r>
            <a:r>
              <a:rPr lang="fr-FR" dirty="0">
                <a:solidFill>
                  <a:srgbClr val="0000FF"/>
                </a:solidFill>
                <a:latin typeface="Century Gothic" panose="020B0502020202020204" pitchFamily="34" charset="0"/>
              </a:rPr>
              <a:t> </a:t>
            </a:r>
            <a:r>
              <a:rPr lang="fr-FR" dirty="0" err="1">
                <a:solidFill>
                  <a:srgbClr val="0000FF"/>
                </a:solidFill>
                <a:latin typeface="Century Gothic" panose="020B0502020202020204" pitchFamily="34" charset="0"/>
              </a:rPr>
              <a:t>knowledge</a:t>
            </a:r>
            <a:endParaRPr lang="fr-FR" dirty="0">
              <a:solidFill>
                <a:srgbClr val="0000FF"/>
              </a:solidFill>
              <a:latin typeface="Century Gothic" panose="020B0502020202020204" pitchFamily="34" charset="0"/>
            </a:endParaRPr>
          </a:p>
          <a:p>
            <a:pPr>
              <a:lnSpc>
                <a:spcPct val="150000"/>
              </a:lnSpc>
            </a:pPr>
            <a:r>
              <a:rPr lang="fr-FR" dirty="0">
                <a:solidFill>
                  <a:srgbClr val="0000FF"/>
                </a:solidFill>
                <a:latin typeface="Century Gothic" panose="020B0502020202020204" pitchFamily="34" charset="0"/>
              </a:rPr>
              <a:t>4- </a:t>
            </a:r>
            <a:r>
              <a:rPr lang="fr-FR" dirty="0" err="1">
                <a:solidFill>
                  <a:srgbClr val="0000FF"/>
                </a:solidFill>
                <a:latin typeface="Century Gothic" panose="020B0502020202020204" pitchFamily="34" charset="0"/>
              </a:rPr>
              <a:t>Retention</a:t>
            </a:r>
            <a:endParaRPr lang="fr-FR" dirty="0">
              <a:solidFill>
                <a:srgbClr val="0000FF"/>
              </a:solidFill>
              <a:latin typeface="Century Gothic" panose="020B0502020202020204" pitchFamily="34" charset="0"/>
            </a:endParaRPr>
          </a:p>
          <a:p>
            <a:pPr>
              <a:lnSpc>
                <a:spcPct val="150000"/>
              </a:lnSpc>
            </a:pPr>
            <a:endParaRPr lang="fr-FR" dirty="0">
              <a:solidFill>
                <a:srgbClr val="0000FF"/>
              </a:solidFill>
              <a:latin typeface="Century Gothic" panose="020B0502020202020204" pitchFamily="34" charset="0"/>
            </a:endParaRPr>
          </a:p>
          <a:p>
            <a:pPr>
              <a:lnSpc>
                <a:spcPct val="150000"/>
              </a:lnSpc>
            </a:pPr>
            <a:endParaRPr lang="fr-FR" dirty="0">
              <a:solidFill>
                <a:srgbClr val="0000FF"/>
              </a:solidFill>
              <a:latin typeface="Century Gothic" panose="020B0502020202020204" pitchFamily="34" charset="0"/>
            </a:endParaRPr>
          </a:p>
          <a:p>
            <a:pPr>
              <a:lnSpc>
                <a:spcPct val="120000"/>
              </a:lnSpc>
            </a:pPr>
            <a:endParaRPr lang="fr-FR" dirty="0">
              <a:solidFill>
                <a:srgbClr val="0000FF"/>
              </a:solidFill>
              <a:latin typeface="Century Gothic" panose="020B0502020202020204" pitchFamily="34" charset="0"/>
            </a:endParaRPr>
          </a:p>
          <a:p>
            <a:pPr>
              <a:lnSpc>
                <a:spcPct val="120000"/>
              </a:lnSpc>
            </a:pPr>
            <a:r>
              <a:rPr lang="fr-FR" dirty="0">
                <a:solidFill>
                  <a:srgbClr val="0000FF"/>
                </a:solidFill>
                <a:latin typeface="Century Gothic" panose="020B0502020202020204" pitchFamily="34" charset="0"/>
              </a:rPr>
              <a:t>5- Poor </a:t>
            </a:r>
            <a:r>
              <a:rPr lang="fr-FR" dirty="0" err="1">
                <a:solidFill>
                  <a:srgbClr val="0000FF"/>
                </a:solidFill>
                <a:latin typeface="Century Gothic" panose="020B0502020202020204" pitchFamily="34" charset="0"/>
              </a:rPr>
              <a:t>interpersonal</a:t>
            </a:r>
            <a:r>
              <a:rPr lang="fr-FR" dirty="0">
                <a:solidFill>
                  <a:srgbClr val="0000FF"/>
                </a:solidFill>
                <a:latin typeface="Century Gothic" panose="020B0502020202020204" pitchFamily="34" charset="0"/>
              </a:rPr>
              <a:t> </a:t>
            </a:r>
            <a:r>
              <a:rPr lang="fr-FR" dirty="0" err="1">
                <a:solidFill>
                  <a:srgbClr val="0000FF"/>
                </a:solidFill>
                <a:latin typeface="Century Gothic" panose="020B0502020202020204" pitchFamily="34" charset="0"/>
              </a:rPr>
              <a:t>skills</a:t>
            </a:r>
            <a:endParaRPr lang="fr-FR" dirty="0">
              <a:solidFill>
                <a:srgbClr val="0000FF"/>
              </a:solidFill>
              <a:latin typeface="Century Gothic" panose="020B0502020202020204" pitchFamily="34" charset="0"/>
            </a:endParaRPr>
          </a:p>
          <a:p>
            <a:pPr>
              <a:lnSpc>
                <a:spcPct val="120000"/>
              </a:lnSpc>
            </a:pPr>
            <a:r>
              <a:rPr lang="fr-FR" dirty="0">
                <a:solidFill>
                  <a:srgbClr val="0000FF"/>
                </a:solidFill>
                <a:latin typeface="Century Gothic" panose="020B0502020202020204" pitchFamily="34" charset="0"/>
              </a:rPr>
              <a:t>6- Fear of </a:t>
            </a:r>
            <a:r>
              <a:rPr lang="fr-FR" dirty="0" err="1">
                <a:solidFill>
                  <a:srgbClr val="0000FF"/>
                </a:solidFill>
                <a:latin typeface="Century Gothic" panose="020B0502020202020204" pitchFamily="34" charset="0"/>
              </a:rPr>
              <a:t>failure</a:t>
            </a:r>
            <a:endParaRPr lang="fr-FR" dirty="0">
              <a:solidFill>
                <a:srgbClr val="0000FF"/>
              </a:solidFill>
              <a:latin typeface="Century Gothic" panose="020B0502020202020204" pitchFamily="34" charset="0"/>
            </a:endParaRPr>
          </a:p>
        </p:txBody>
      </p:sp>
      <p:pic>
        <p:nvPicPr>
          <p:cNvPr id="9220" name="Picture 4" descr="Trees, Pyramids, and Organizational Charts - Dr. Kathleen Allen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2413" y="1192678"/>
            <a:ext cx="1479288" cy="1479289"/>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p:cNvSpPr>
            <a:spLocks noGrp="1"/>
          </p:cNvSpPr>
          <p:nvPr>
            <p:ph type="sldNum" sz="quarter" idx="12"/>
          </p:nvPr>
        </p:nvSpPr>
        <p:spPr>
          <a:noFill/>
          <a:ln>
            <a:noFill/>
          </a:ln>
        </p:spPr>
        <p:txBody>
          <a:bodyPr vert="horz" wrap="square" lIns="91440" tIns="45720" rIns="91440" bIns="45720" rtlCol="0" anchor="ctr" anchorCtr="0" compatLnSpc="1"/>
          <a:lstStyle/>
          <a:p>
            <a:fld id="{9086AAED-18A5-4342-899F-7D04531BB71C}" type="slidenum">
              <a:rPr lang="en-US" sz="1600" b="1" kern="0">
                <a:solidFill>
                  <a:srgbClr val="FF0000"/>
                </a:solidFill>
              </a:rPr>
              <a:pPr/>
              <a:t>14</a:t>
            </a:fld>
            <a:endParaRPr lang="en-US" sz="1600" b="1" kern="0">
              <a:solidFill>
                <a:srgbClr val="FF0000"/>
              </a:solidFill>
            </a:endParaRPr>
          </a:p>
        </p:txBody>
      </p:sp>
      <p:sp>
        <p:nvSpPr>
          <p:cNvPr id="8" name="Rectangle 7"/>
          <p:cNvSpPr/>
          <p:nvPr/>
        </p:nvSpPr>
        <p:spPr>
          <a:xfrm>
            <a:off x="306366" y="1275938"/>
            <a:ext cx="2776722" cy="369332"/>
          </a:xfrm>
          <a:prstGeom prst="rect">
            <a:avLst/>
          </a:prstGeom>
        </p:spPr>
        <p:txBody>
          <a:bodyPr wrap="none">
            <a:spAutoFit/>
          </a:bodyPr>
          <a:lstStyle/>
          <a:p>
            <a:pPr algn="ctr"/>
            <a:r>
              <a:rPr lang="fr-FR" b="1" dirty="0" err="1">
                <a:ln w="0"/>
                <a:solidFill>
                  <a:srgbClr val="C00000"/>
                </a:solidFill>
                <a:effectLst>
                  <a:reflection blurRad="12700" stA="50000" endPos="50000" dist="5000" dir="5400000" sy="-100000" rotWithShape="0"/>
                </a:effectLst>
                <a:latin typeface="Century Gothic" panose="020B0502020202020204" pitchFamily="34" charset="0"/>
              </a:rPr>
              <a:t>Related</a:t>
            </a:r>
            <a:r>
              <a:rPr lang="fr-FR" b="1" dirty="0">
                <a:ln w="0"/>
                <a:solidFill>
                  <a:srgbClr val="C00000"/>
                </a:solidFill>
                <a:effectLst>
                  <a:reflection blurRad="12700" stA="50000" endPos="50000" dist="5000" dir="5400000" sy="-100000" rotWithShape="0"/>
                </a:effectLst>
                <a:latin typeface="Century Gothic" panose="020B0502020202020204" pitchFamily="34" charset="0"/>
              </a:rPr>
              <a:t> to </a:t>
            </a:r>
            <a:r>
              <a:rPr lang="fr-FR" b="1" dirty="0" err="1">
                <a:ln w="0"/>
                <a:solidFill>
                  <a:srgbClr val="C00000"/>
                </a:solidFill>
                <a:effectLst>
                  <a:reflection blurRad="12700" stA="50000" endPos="50000" dist="5000" dir="5400000" sy="-100000" rotWithShape="0"/>
                </a:effectLst>
                <a:latin typeface="Century Gothic" panose="020B0502020202020204" pitchFamily="34" charset="0"/>
              </a:rPr>
              <a:t>organization</a:t>
            </a:r>
            <a:endParaRPr lang="fr-FR" b="1" dirty="0">
              <a:ln w="0"/>
              <a:solidFill>
                <a:srgbClr val="C00000"/>
              </a:solidFill>
              <a:effectLst>
                <a:reflection blurRad="12700" stA="50000" endPos="50000" dist="5000" dir="5400000" sy="-100000" rotWithShape="0"/>
              </a:effectLst>
              <a:latin typeface="Century Gothic" panose="020B0502020202020204" pitchFamily="34" charset="0"/>
            </a:endParaRPr>
          </a:p>
        </p:txBody>
      </p:sp>
      <p:pic>
        <p:nvPicPr>
          <p:cNvPr id="13" name="Picture 2" descr="Knowledge Retention"/>
          <p:cNvPicPr>
            <a:picLocks noChangeAspect="1" noChangeArrowheads="1"/>
          </p:cNvPicPr>
          <p:nvPr/>
        </p:nvPicPr>
        <p:blipFill rotWithShape="1">
          <a:blip r:embed="rId8">
            <a:extLst>
              <a:ext uri="{28A0092B-C50C-407E-A947-70E740481C1C}">
                <a14:useLocalDpi xmlns:a14="http://schemas.microsoft.com/office/drawing/2010/main" val="0"/>
              </a:ext>
            </a:extLst>
          </a:blip>
          <a:srcRect l="38517" t="31361" r="40565" b="41659"/>
          <a:stretch/>
        </p:blipFill>
        <p:spPr bwMode="auto">
          <a:xfrm>
            <a:off x="4343400" y="3197664"/>
            <a:ext cx="1563585" cy="15125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95536" y="5167308"/>
            <a:ext cx="1874872" cy="369332"/>
          </a:xfrm>
          <a:prstGeom prst="rect">
            <a:avLst/>
          </a:prstGeom>
        </p:spPr>
        <p:txBody>
          <a:bodyPr wrap="none">
            <a:spAutoFit/>
          </a:bodyPr>
          <a:lstStyle/>
          <a:p>
            <a:pPr algn="ctr"/>
            <a:r>
              <a:rPr lang="fr-FR" b="1" dirty="0" err="1">
                <a:ln w="0"/>
                <a:solidFill>
                  <a:srgbClr val="C00000"/>
                </a:solidFill>
                <a:effectLst>
                  <a:reflection blurRad="12700" stA="50000" endPos="50000" dist="5000" dir="5400000" sy="-100000" rotWithShape="0"/>
                </a:effectLst>
              </a:rPr>
              <a:t>Related</a:t>
            </a:r>
            <a:r>
              <a:rPr lang="fr-FR" b="1" dirty="0">
                <a:ln w="0"/>
                <a:solidFill>
                  <a:srgbClr val="C00000"/>
                </a:solidFill>
                <a:effectLst>
                  <a:reflection blurRad="12700" stA="50000" endPos="50000" dist="5000" dir="5400000" sy="-100000" rotWithShape="0"/>
                </a:effectLst>
              </a:rPr>
              <a:t> to people</a:t>
            </a:r>
          </a:p>
        </p:txBody>
      </p:sp>
      <p:sp>
        <p:nvSpPr>
          <p:cNvPr id="16" name="Rectangle 15"/>
          <p:cNvSpPr/>
          <p:nvPr/>
        </p:nvSpPr>
        <p:spPr>
          <a:xfrm>
            <a:off x="395536" y="3157916"/>
            <a:ext cx="2263056" cy="369332"/>
          </a:xfrm>
          <a:prstGeom prst="rect">
            <a:avLst/>
          </a:prstGeom>
        </p:spPr>
        <p:txBody>
          <a:bodyPr wrap="none">
            <a:spAutoFit/>
          </a:bodyPr>
          <a:lstStyle/>
          <a:p>
            <a:pPr algn="ctr"/>
            <a:r>
              <a:rPr lang="fr-FR" b="1" dirty="0" err="1">
                <a:ln w="0"/>
                <a:solidFill>
                  <a:srgbClr val="C00000"/>
                </a:solidFill>
                <a:effectLst>
                  <a:reflection blurRad="12700" stA="50000" endPos="50000" dist="5000" dir="5400000" sy="-100000" rotWithShape="0"/>
                </a:effectLst>
              </a:rPr>
              <a:t>Related</a:t>
            </a:r>
            <a:r>
              <a:rPr lang="fr-FR" b="1" dirty="0">
                <a:ln w="0"/>
                <a:solidFill>
                  <a:srgbClr val="C00000"/>
                </a:solidFill>
                <a:effectLst>
                  <a:reflection blurRad="12700" stA="50000" endPos="50000" dist="5000" dir="5400000" sy="-100000" rotWithShape="0"/>
                </a:effectLst>
              </a:rPr>
              <a:t> to </a:t>
            </a:r>
            <a:r>
              <a:rPr lang="fr-FR" b="1" dirty="0" err="1">
                <a:ln w="0"/>
                <a:solidFill>
                  <a:srgbClr val="C00000"/>
                </a:solidFill>
                <a:effectLst>
                  <a:reflection blurRad="12700" stA="50000" endPos="50000" dist="5000" dir="5400000" sy="-100000" rotWithShape="0"/>
                </a:effectLst>
              </a:rPr>
              <a:t>knowledge</a:t>
            </a:r>
            <a:endParaRPr lang="fr-FR" b="1" dirty="0">
              <a:ln w="0"/>
              <a:solidFill>
                <a:srgbClr val="C00000"/>
              </a:solidFill>
              <a:effectLst>
                <a:reflection blurRad="12700" stA="50000" endPos="50000" dist="5000" dir="5400000" sy="-100000" rotWithShape="0"/>
              </a:effectLst>
            </a:endParaRPr>
          </a:p>
        </p:txBody>
      </p:sp>
      <p:pic>
        <p:nvPicPr>
          <p:cNvPr id="18" name="Picture 2" descr="How to Keep Going When You're Demotivated at Wor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865" t="4198" r="7451"/>
          <a:stretch/>
        </p:blipFill>
        <p:spPr bwMode="auto">
          <a:xfrm>
            <a:off x="4432413" y="5137668"/>
            <a:ext cx="1563586" cy="12742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19" name="Picture 4" descr="https://www.iaria.org/images2/sponsors/lap.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025508" y="1255945"/>
            <a:ext cx="609600" cy="609600"/>
          </a:xfrm>
          <a:prstGeom prst="rect">
            <a:avLst/>
          </a:prstGeom>
        </p:spPr>
      </p:pic>
    </p:spTree>
    <p:extLst>
      <p:ext uri="{BB962C8B-B14F-4D97-AF65-F5344CB8AC3E}">
        <p14:creationId xmlns:p14="http://schemas.microsoft.com/office/powerpoint/2010/main" val="3792597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6924" y="66690"/>
            <a:ext cx="7333730" cy="553998"/>
          </a:xfrm>
          <a:prstGeom prst="rect">
            <a:avLst/>
          </a:prstGeom>
          <a:solidFill>
            <a:schemeClr val="accent1"/>
          </a:solidFill>
        </p:spPr>
        <p:txBody>
          <a:bodyPr wrap="square" lIns="91440" tIns="45720" rIns="91440" bIns="45720">
            <a:spAutoFit/>
          </a:bodyPr>
          <a:lstStyle/>
          <a:p>
            <a:r>
              <a:rPr lang="en-US" sz="3000" b="1" cap="small" dirty="0">
                <a:ln w="17780" cmpd="sng">
                  <a:solidFill>
                    <a:srgbClr val="FFFFFF"/>
                  </a:solidFill>
                  <a:prstDash val="solid"/>
                  <a:miter lim="800000"/>
                </a:ln>
                <a:solidFill>
                  <a:schemeClr val="bg1"/>
                </a:solidFill>
                <a:effectLst>
                  <a:outerShdw blurRad="50800" algn="tl" rotWithShape="0">
                    <a:srgbClr val="000000"/>
                  </a:outerShdw>
                </a:effectLst>
              </a:rPr>
              <a:t>Why </a:t>
            </a:r>
            <a:r>
              <a:rPr lang="en-US" sz="3000" b="1" cap="small" dirty="0" err="1">
                <a:ln w="17780" cmpd="sng">
                  <a:solidFill>
                    <a:srgbClr val="FFFFFF"/>
                  </a:solidFill>
                  <a:prstDash val="solid"/>
                  <a:miter lim="800000"/>
                </a:ln>
                <a:solidFill>
                  <a:schemeClr val="bg1"/>
                </a:solidFill>
                <a:effectLst>
                  <a:outerShdw blurRad="50800" algn="tl" rotWithShape="0">
                    <a:srgbClr val="000000"/>
                  </a:outerShdw>
                </a:effectLst>
              </a:rPr>
              <a:t>Blockchain</a:t>
            </a:r>
            <a:r>
              <a:rPr lang="en-US" sz="3000" b="1" cap="small" dirty="0">
                <a:ln w="17780" cmpd="sng">
                  <a:solidFill>
                    <a:srgbClr val="FFFFFF"/>
                  </a:solidFill>
                  <a:prstDash val="solid"/>
                  <a:miter lim="800000"/>
                </a:ln>
                <a:solidFill>
                  <a:schemeClr val="bg1"/>
                </a:solidFill>
                <a:effectLst>
                  <a:outerShdw blurRad="50800" algn="tl" rotWithShape="0">
                    <a:srgbClr val="000000"/>
                  </a:outerShdw>
                </a:effectLst>
              </a:rPr>
              <a:t> for Knowledge Management?</a:t>
            </a:r>
            <a:endParaRPr lang="fr-FR" sz="3000" b="1" cap="small"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3074" name="Picture 2" descr="https://www.mysearchglobalrewards.com/uploads/block_chain/imgpsh_fullsize_anim_(17).jpeg"/>
          <p:cNvPicPr>
            <a:picLocks noChangeAspect="1" noChangeArrowheads="1"/>
          </p:cNvPicPr>
          <p:nvPr/>
        </p:nvPicPr>
        <p:blipFill rotWithShape="1">
          <a:blip r:embed="rId5">
            <a:extLst>
              <a:ext uri="{28A0092B-C50C-407E-A947-70E740481C1C}">
                <a14:useLocalDpi xmlns:a14="http://schemas.microsoft.com/office/drawing/2010/main" val="0"/>
              </a:ext>
            </a:extLst>
          </a:blip>
          <a:srcRect l="12680" r="12037" b="14177"/>
          <a:stretch/>
        </p:blipFill>
        <p:spPr bwMode="auto">
          <a:xfrm>
            <a:off x="189186" y="890263"/>
            <a:ext cx="8703294" cy="58573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26" y="9022"/>
            <a:ext cx="610975" cy="611666"/>
          </a:xfrm>
          <a:prstGeom prst="rect">
            <a:avLst/>
          </a:prstGeom>
        </p:spPr>
      </p:pic>
      <p:pic>
        <p:nvPicPr>
          <p:cNvPr id="7" name="Picture 4" descr="https://www.iaria.org/images2/sponsors/la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6416" y="13177"/>
            <a:ext cx="823146" cy="535503"/>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vert="horz" lIns="91440" tIns="45720" rIns="91440" bIns="45720" rtlCol="0" anchor="ctr"/>
          <a:lstStyle/>
          <a:p>
            <a:fld id="{ECF08AB7-979E-4F1A-AE5B-3A78B4F7F702}" type="slidenum">
              <a:rPr lang="fr-FR" sz="1800" b="1">
                <a:solidFill>
                  <a:schemeClr val="accent2"/>
                </a:solidFill>
              </a:rPr>
              <a:pPr/>
              <a:t>15</a:t>
            </a:fld>
            <a:endParaRPr lang="fr-FR" sz="1800" b="1" dirty="0">
              <a:solidFill>
                <a:schemeClr val="accent2"/>
              </a:solidFill>
            </a:endParaRPr>
          </a:p>
        </p:txBody>
      </p:sp>
      <p:sp>
        <p:nvSpPr>
          <p:cNvPr id="2" name="Rectangle 1"/>
          <p:cNvSpPr/>
          <p:nvPr/>
        </p:nvSpPr>
        <p:spPr>
          <a:xfrm>
            <a:off x="4234499" y="5733256"/>
            <a:ext cx="622286" cy="369332"/>
          </a:xfrm>
          <a:prstGeom prst="rect">
            <a:avLst/>
          </a:prstGeom>
        </p:spPr>
        <p:txBody>
          <a:bodyPr wrap="none">
            <a:spAutoFit/>
          </a:bodyPr>
          <a:lstStyle/>
          <a:p>
            <a:r>
              <a:rPr lang="fr-FR" b="1" dirty="0">
                <a:solidFill>
                  <a:schemeClr val="bg1"/>
                </a:solidFill>
              </a:rPr>
              <a:t>[52] </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08304" y="1196752"/>
            <a:ext cx="609600" cy="609600"/>
          </a:xfrm>
          <a:prstGeom prst="rect">
            <a:avLst/>
          </a:prstGeom>
        </p:spPr>
      </p:pic>
    </p:spTree>
    <p:extLst>
      <p:ext uri="{BB962C8B-B14F-4D97-AF65-F5344CB8AC3E}">
        <p14:creationId xmlns:p14="http://schemas.microsoft.com/office/powerpoint/2010/main" val="4109635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rgbClr val="FF0000"/>
                </a:solidFill>
              </a:rPr>
              <a:t>16</a:t>
            </a:fld>
            <a:endParaRPr lang="fr-FR" sz="2400" b="1" dirty="0">
              <a:solidFill>
                <a:srgbClr val="FF0000"/>
              </a:solidFill>
            </a:endParaRPr>
          </a:p>
        </p:txBody>
      </p:sp>
      <p:sp>
        <p:nvSpPr>
          <p:cNvPr id="5" name="Rectangle 4"/>
          <p:cNvSpPr/>
          <p:nvPr/>
        </p:nvSpPr>
        <p:spPr>
          <a:xfrm>
            <a:off x="2651028" y="116632"/>
            <a:ext cx="4430846" cy="461665"/>
          </a:xfrm>
          <a:prstGeom prst="rect">
            <a:avLst/>
          </a:prstGeom>
          <a:solidFill>
            <a:schemeClr val="accent1"/>
          </a:solidFill>
        </p:spPr>
        <p:txBody>
          <a:bodyPr wrap="square">
            <a:spAutoFit/>
          </a:bodyPr>
          <a:lstStyle/>
          <a:p>
            <a:pPr algn="ctr"/>
            <a:r>
              <a:rPr lang="fr-FR" sz="24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Applications of </a:t>
            </a:r>
            <a:r>
              <a:rPr lang="fr-FR" sz="24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endParaRPr lang="fr-FR" sz="2400"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Bitcoin : la mise à jour Taproot promet de nouvelles fonctionnalité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563" t="18689" r="25273" b="12657"/>
          <a:stretch/>
        </p:blipFill>
        <p:spPr bwMode="auto">
          <a:xfrm>
            <a:off x="827583" y="1304945"/>
            <a:ext cx="1158609" cy="117416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936" t="26306" r="45351" b="34328"/>
          <a:stretch/>
        </p:blipFill>
        <p:spPr bwMode="auto">
          <a:xfrm>
            <a:off x="2995095" y="1297961"/>
            <a:ext cx="1159988" cy="1170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335264" y="908720"/>
            <a:ext cx="3802258" cy="400110"/>
          </a:xfrm>
          <a:prstGeom prst="rect">
            <a:avLst/>
          </a:prstGeom>
          <a:noFill/>
        </p:spPr>
        <p:txBody>
          <a:bodyPr wrap="none" lIns="91440" tIns="45720" rIns="91440" bIns="45720">
            <a:spAutoFit/>
          </a:bodyPr>
          <a:lstStyle/>
          <a:p>
            <a:pPr algn="ctr"/>
            <a:r>
              <a:rPr lang="fr-FR" sz="2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Monatery</a:t>
            </a:r>
            <a:r>
              <a:rPr lang="fr-F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use of </a:t>
            </a:r>
            <a:r>
              <a:rPr lang="fr-FR" sz="2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blockchain</a:t>
            </a:r>
            <a:r>
              <a:rPr lang="fr-F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fr-FR" sz="2000" b="1" dirty="0">
                <a:ln w="1905"/>
                <a:solidFill>
                  <a:srgbClr val="0000FF"/>
                </a:solidFill>
                <a:effectLst>
                  <a:innerShdw blurRad="69850" dist="43180" dir="5400000">
                    <a:srgbClr val="000000">
                      <a:alpha val="65000"/>
                    </a:srgbClr>
                  </a:innerShdw>
                </a:effectLst>
              </a:rPr>
              <a:t>(80%)</a:t>
            </a:r>
            <a:endParaRPr lang="fr-FR" sz="2000" b="1" cap="none" spc="0" dirty="0">
              <a:ln w="1905"/>
              <a:solidFill>
                <a:srgbClr val="0000FF"/>
              </a:solidFill>
              <a:effectLst>
                <a:innerShdw blurRad="69850" dist="43180" dir="5400000">
                  <a:srgbClr val="000000">
                    <a:alpha val="65000"/>
                  </a:srgbClr>
                </a:innerShdw>
              </a:effectLst>
            </a:endParaRPr>
          </a:p>
        </p:txBody>
      </p:sp>
      <p:sp>
        <p:nvSpPr>
          <p:cNvPr id="14" name="ZoneTexte 13"/>
          <p:cNvSpPr txBox="1"/>
          <p:nvPr/>
        </p:nvSpPr>
        <p:spPr>
          <a:xfrm>
            <a:off x="-12129" y="1753071"/>
            <a:ext cx="767705" cy="307777"/>
          </a:xfrm>
          <a:prstGeom prst="rect">
            <a:avLst/>
          </a:prstGeom>
          <a:noFill/>
        </p:spPr>
        <p:txBody>
          <a:bodyPr wrap="square" rtlCol="0">
            <a:spAutoFit/>
          </a:bodyPr>
          <a:lstStyle/>
          <a:p>
            <a:r>
              <a:rPr lang="fr-FR" sz="1400" b="1" dirty="0">
                <a:solidFill>
                  <a:srgbClr val="0000FF"/>
                </a:solidFill>
                <a:latin typeface="Century Gothic" panose="020B0502020202020204" pitchFamily="34" charset="0"/>
              </a:rPr>
              <a:t>Bitcoin</a:t>
            </a:r>
          </a:p>
        </p:txBody>
      </p:sp>
      <p:sp>
        <p:nvSpPr>
          <p:cNvPr id="18" name="ZoneTexte 17"/>
          <p:cNvSpPr txBox="1"/>
          <p:nvPr/>
        </p:nvSpPr>
        <p:spPr>
          <a:xfrm>
            <a:off x="2016866" y="1729209"/>
            <a:ext cx="1001631" cy="307777"/>
          </a:xfrm>
          <a:prstGeom prst="rect">
            <a:avLst/>
          </a:prstGeom>
          <a:noFill/>
        </p:spPr>
        <p:txBody>
          <a:bodyPr wrap="square" rtlCol="0">
            <a:spAutoFit/>
          </a:bodyPr>
          <a:lstStyle/>
          <a:p>
            <a:r>
              <a:rPr lang="fr-FR" sz="1400" b="1" dirty="0" err="1">
                <a:solidFill>
                  <a:srgbClr val="0000FF"/>
                </a:solidFill>
                <a:latin typeface="Century Gothic" panose="020B0502020202020204" pitchFamily="34" charset="0"/>
              </a:rPr>
              <a:t>Etherium</a:t>
            </a:r>
            <a:endParaRPr lang="fr-FR" sz="1400" b="1" dirty="0">
              <a:solidFill>
                <a:srgbClr val="0000FF"/>
              </a:solidFill>
              <a:latin typeface="Century Gothic" panose="020B0502020202020204" pitchFamily="34" charset="0"/>
            </a:endParaRPr>
          </a:p>
        </p:txBody>
      </p:sp>
      <p:sp>
        <p:nvSpPr>
          <p:cNvPr id="19" name="Rectangle 18"/>
          <p:cNvSpPr/>
          <p:nvPr/>
        </p:nvSpPr>
        <p:spPr>
          <a:xfrm>
            <a:off x="4520799" y="914865"/>
            <a:ext cx="4321631" cy="400110"/>
          </a:xfrm>
          <a:prstGeom prst="rect">
            <a:avLst/>
          </a:prstGeom>
          <a:noFill/>
        </p:spPr>
        <p:txBody>
          <a:bodyPr wrap="none" lIns="91440" tIns="45720" rIns="91440" bIns="45720">
            <a:spAutoFit/>
          </a:bodyPr>
          <a:lstStyle/>
          <a:p>
            <a:pPr algn="ctr"/>
            <a:r>
              <a:rPr lang="fr-F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Non-</a:t>
            </a:r>
            <a:r>
              <a:rPr lang="fr-FR" sz="2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Monatery</a:t>
            </a:r>
            <a:r>
              <a:rPr lang="fr-F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use of </a:t>
            </a:r>
            <a:r>
              <a:rPr lang="fr-FR" sz="2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blockchain</a:t>
            </a:r>
            <a:r>
              <a:rPr lang="fr-F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fr-FR" sz="2000" b="1" dirty="0">
                <a:ln w="1905"/>
                <a:solidFill>
                  <a:srgbClr val="0000FF"/>
                </a:solidFill>
                <a:effectLst>
                  <a:innerShdw blurRad="69850" dist="43180" dir="5400000">
                    <a:srgbClr val="000000">
                      <a:alpha val="65000"/>
                    </a:srgbClr>
                  </a:innerShdw>
                </a:effectLst>
              </a:rPr>
              <a:t>(20%)</a:t>
            </a:r>
            <a:endParaRPr lang="fr-FR" sz="2000" b="1" cap="none" spc="0" dirty="0">
              <a:ln w="1905"/>
              <a:solidFill>
                <a:srgbClr val="0000FF"/>
              </a:solidFill>
              <a:effectLst>
                <a:innerShdw blurRad="69850" dist="43180" dir="5400000">
                  <a:srgbClr val="000000">
                    <a:alpha val="65000"/>
                  </a:srgbClr>
                </a:innerShdw>
              </a:effectLst>
            </a:endParaRPr>
          </a:p>
        </p:txBody>
      </p:sp>
      <p:pic>
        <p:nvPicPr>
          <p:cNvPr id="25606" name="Picture 6" descr="YOU intègre la technologie blockchain à sa chaîne de produc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52120" y="1320184"/>
            <a:ext cx="2304256" cy="1265246"/>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8" descr="IoT vs. PdM (Internet of Things Vs. Predictive Maintenance) - BEARING NEW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5609"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l="16260" r="14882"/>
          <a:stretch/>
        </p:blipFill>
        <p:spPr bwMode="auto">
          <a:xfrm>
            <a:off x="371723" y="3071249"/>
            <a:ext cx="1870152" cy="1450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11" name="Picture 11" descr="Healthcare system reformation is the urgency across the world.” What do you  thin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4663" y="4877260"/>
            <a:ext cx="2105409" cy="1263246"/>
          </a:xfrm>
          <a:prstGeom prst="rect">
            <a:avLst/>
          </a:prstGeom>
          <a:noFill/>
          <a:extLst>
            <a:ext uri="{909E8E84-426E-40DD-AFC4-6F175D3DCCD1}">
              <a14:hiddenFill xmlns:a14="http://schemas.microsoft.com/office/drawing/2010/main">
                <a:solidFill>
                  <a:srgbClr val="FFFFFF"/>
                </a:solidFill>
              </a14:hiddenFill>
            </a:ext>
          </a:extLst>
        </p:spPr>
      </p:pic>
      <p:pic>
        <p:nvPicPr>
          <p:cNvPr id="25613" name="Picture 13" descr="Understanding Energy | Stanford Online"/>
          <p:cNvPicPr>
            <a:picLocks noChangeAspect="1" noChangeArrowheads="1"/>
          </p:cNvPicPr>
          <p:nvPr/>
        </p:nvPicPr>
        <p:blipFill rotWithShape="1">
          <a:blip r:embed="rId12">
            <a:extLst>
              <a:ext uri="{28A0092B-C50C-407E-A947-70E740481C1C}">
                <a14:useLocalDpi xmlns:a14="http://schemas.microsoft.com/office/drawing/2010/main" val="0"/>
              </a:ext>
            </a:extLst>
          </a:blip>
          <a:srcRect l="23185" t="13260" r="22556" b="1161"/>
          <a:stretch/>
        </p:blipFill>
        <p:spPr bwMode="auto">
          <a:xfrm>
            <a:off x="5441031" y="3130676"/>
            <a:ext cx="1861992" cy="1497400"/>
          </a:xfrm>
          <a:prstGeom prst="rect">
            <a:avLst/>
          </a:prstGeom>
          <a:noFill/>
          <a:extLst>
            <a:ext uri="{909E8E84-426E-40DD-AFC4-6F175D3DCCD1}">
              <a14:hiddenFill xmlns:a14="http://schemas.microsoft.com/office/drawing/2010/main">
                <a:solidFill>
                  <a:srgbClr val="FFFFFF"/>
                </a:solidFill>
              </a14:hiddenFill>
            </a:ext>
          </a:extLst>
        </p:spPr>
      </p:pic>
      <p:pic>
        <p:nvPicPr>
          <p:cNvPr id="25615" name="Picture 15" descr="Finding Your Energy – LLTT – Live, Learn, Travel &amp;amp; Trai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50946" y="3065467"/>
            <a:ext cx="804679" cy="452632"/>
          </a:xfrm>
          <a:prstGeom prst="rect">
            <a:avLst/>
          </a:prstGeom>
          <a:noFill/>
          <a:extLst>
            <a:ext uri="{909E8E84-426E-40DD-AFC4-6F175D3DCCD1}">
              <a14:hiddenFill xmlns:a14="http://schemas.microsoft.com/office/drawing/2010/main">
                <a:solidFill>
                  <a:srgbClr val="FFFFFF"/>
                </a:solidFill>
              </a14:hiddenFill>
            </a:ext>
          </a:extLst>
        </p:spPr>
      </p:pic>
      <p:pic>
        <p:nvPicPr>
          <p:cNvPr id="25617" name="Picture 17" descr="Online Insurance: Buy Online Insurance Plans | Max Life Insuranc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4786" t="9173" r="20573" b="8849"/>
          <a:stretch/>
        </p:blipFill>
        <p:spPr bwMode="auto">
          <a:xfrm>
            <a:off x="755576" y="4877260"/>
            <a:ext cx="1729975" cy="1731315"/>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19" descr="Voting on mobile devices increases election turnout | University of Chicago  New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AutoShape 21" descr="Voting on mobile devices increases election turnout | University of Chicago  New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5622" name="Picture 22"/>
          <p:cNvPicPr>
            <a:picLocks noChangeAspect="1" noChangeArrowheads="1"/>
          </p:cNvPicPr>
          <p:nvPr/>
        </p:nvPicPr>
        <p:blipFill rotWithShape="1">
          <a:blip r:embed="rId15">
            <a:extLst>
              <a:ext uri="{28A0092B-C50C-407E-A947-70E740481C1C}">
                <a14:useLocalDpi xmlns:a14="http://schemas.microsoft.com/office/drawing/2010/main" val="0"/>
              </a:ext>
            </a:extLst>
          </a:blip>
          <a:srcRect l="17229" r="18959"/>
          <a:stretch/>
        </p:blipFill>
        <p:spPr bwMode="auto">
          <a:xfrm>
            <a:off x="5662180" y="5013176"/>
            <a:ext cx="1419693" cy="1245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AutoShape 24" descr="Bibliothèque des logisticiens et Supply chain manager - Home | Faceboo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 name="AutoShape 26" descr="Bibliothèque des logisticiens et Supply chain manager - Home | Faceboo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5627" name="Picture 27"/>
          <p:cNvPicPr>
            <a:picLocks noChangeAspect="1" noChangeArrowheads="1"/>
          </p:cNvPicPr>
          <p:nvPr/>
        </p:nvPicPr>
        <p:blipFill rotWithShape="1">
          <a:blip r:embed="rId16">
            <a:extLst>
              <a:ext uri="{28A0092B-C50C-407E-A947-70E740481C1C}">
                <a14:useLocalDpi xmlns:a14="http://schemas.microsoft.com/office/drawing/2010/main" val="0"/>
              </a:ext>
            </a:extLst>
          </a:blip>
          <a:srcRect l="8170" t="1601" r="10147" b="-1"/>
          <a:stretch/>
        </p:blipFill>
        <p:spPr bwMode="auto">
          <a:xfrm>
            <a:off x="2915816" y="3084166"/>
            <a:ext cx="1908082" cy="142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ZoneTexte 22"/>
          <p:cNvSpPr txBox="1"/>
          <p:nvPr/>
        </p:nvSpPr>
        <p:spPr>
          <a:xfrm>
            <a:off x="7340290" y="2996952"/>
            <a:ext cx="1696206" cy="1200329"/>
          </a:xfrm>
          <a:prstGeom prst="rect">
            <a:avLst/>
          </a:prstGeom>
          <a:noFill/>
        </p:spPr>
        <p:txBody>
          <a:bodyPr wrap="square" rtlCol="0">
            <a:spAutoFit/>
          </a:bodyPr>
          <a:lstStyle/>
          <a:p>
            <a:pPr algn="ctr"/>
            <a:r>
              <a:rPr lang="fr-FR" b="1" dirty="0">
                <a:solidFill>
                  <a:srgbClr val="C00000"/>
                </a:solidFill>
              </a:rPr>
              <a:t>How about </a:t>
            </a:r>
            <a:r>
              <a:rPr lang="fr-FR" b="1" dirty="0" err="1">
                <a:solidFill>
                  <a:srgbClr val="C00000"/>
                </a:solidFill>
              </a:rPr>
              <a:t>Blockchain</a:t>
            </a:r>
            <a:r>
              <a:rPr lang="fr-FR" b="1" dirty="0">
                <a:solidFill>
                  <a:srgbClr val="C00000"/>
                </a:solidFill>
              </a:rPr>
              <a:t> in </a:t>
            </a:r>
            <a:r>
              <a:rPr lang="fr-FR" b="1" dirty="0" err="1">
                <a:solidFill>
                  <a:srgbClr val="C00000"/>
                </a:solidFill>
              </a:rPr>
              <a:t>knowledge</a:t>
            </a:r>
            <a:r>
              <a:rPr lang="fr-FR" b="1" dirty="0">
                <a:solidFill>
                  <a:srgbClr val="C00000"/>
                </a:solidFill>
              </a:rPr>
              <a:t> management?</a:t>
            </a:r>
          </a:p>
        </p:txBody>
      </p:sp>
      <p:pic>
        <p:nvPicPr>
          <p:cNvPr id="35" name="Picture 3"/>
          <p:cNvPicPr>
            <a:picLocks noChangeAspect="1" noChangeArrowheads="1"/>
          </p:cNvPicPr>
          <p:nvPr/>
        </p:nvPicPr>
        <p:blipFill rotWithShape="1">
          <a:blip r:embed="rId17">
            <a:extLst>
              <a:ext uri="{28A0092B-C50C-407E-A947-70E740481C1C}">
                <a14:useLocalDpi xmlns:a14="http://schemas.microsoft.com/office/drawing/2010/main" val="0"/>
              </a:ext>
            </a:extLst>
          </a:blip>
          <a:srcRect l="17272" r="16925"/>
          <a:stretch/>
        </p:blipFill>
        <p:spPr bwMode="auto">
          <a:xfrm>
            <a:off x="7453174" y="4452024"/>
            <a:ext cx="1484247" cy="85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29" name="Picture 29" descr="Interrogation 2 - TINTINOMANIA"/>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10001" y="5514956"/>
            <a:ext cx="570593" cy="83534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1306799" y="2575148"/>
            <a:ext cx="5479627" cy="400110"/>
          </a:xfrm>
          <a:prstGeom prst="rect">
            <a:avLst/>
          </a:prstGeom>
          <a:noFill/>
        </p:spPr>
        <p:txBody>
          <a:bodyPr wrap="square">
            <a:spAutoFit/>
          </a:bodyPr>
          <a:lstStyle/>
          <a:p>
            <a:pPr algn="ctr"/>
            <a:r>
              <a:rPr lang="fr-FR" sz="2000" b="1" cap="small" dirty="0">
                <a:ln w="1905"/>
                <a:solidFill>
                  <a:srgbClr val="0000FF"/>
                </a:solidFill>
                <a:effectLst>
                  <a:innerShdw blurRad="69850" dist="43180" dir="5400000">
                    <a:srgbClr val="000000">
                      <a:alpha val="65000"/>
                    </a:srgbClr>
                  </a:innerShdw>
                </a:effectLst>
                <a:latin typeface="Century Gothic" panose="020B0502020202020204" pitchFamily="34" charset="0"/>
              </a:rPr>
              <a:t>Applications of </a:t>
            </a:r>
            <a:r>
              <a:rPr lang="fr-FR" sz="2000" b="1" cap="small" dirty="0" err="1">
                <a:ln w="1905"/>
                <a:solidFill>
                  <a:srgbClr val="0000FF"/>
                </a:solidFill>
                <a:effectLst>
                  <a:innerShdw blurRad="69850" dist="43180" dir="5400000">
                    <a:srgbClr val="000000">
                      <a:alpha val="65000"/>
                    </a:srgbClr>
                  </a:innerShdw>
                </a:effectLst>
                <a:latin typeface="Century Gothic" panose="020B0502020202020204" pitchFamily="34" charset="0"/>
              </a:rPr>
              <a:t>Blockchain</a:t>
            </a:r>
            <a:endParaRPr lang="fr-FR" sz="2000" b="1" cap="small" dirty="0">
              <a:ln w="1905"/>
              <a:solidFill>
                <a:srgbClr val="0000FF"/>
              </a:solidFill>
              <a:effectLst>
                <a:innerShdw blurRad="69850" dist="43180" dir="5400000">
                  <a:srgbClr val="000000">
                    <a:alpha val="65000"/>
                  </a:srgbClr>
                </a:innerShdw>
              </a:effectLst>
              <a:latin typeface="Century Gothic" panose="020B0502020202020204" pitchFamily="34" charset="0"/>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520799" y="1578297"/>
            <a:ext cx="609600" cy="609600"/>
          </a:xfrm>
          <a:prstGeom prst="rect">
            <a:avLst/>
          </a:prstGeom>
        </p:spPr>
      </p:pic>
    </p:spTree>
    <p:extLst>
      <p:ext uri="{BB962C8B-B14F-4D97-AF65-F5344CB8AC3E}">
        <p14:creationId xmlns:p14="http://schemas.microsoft.com/office/powerpoint/2010/main" val="871988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chemeClr val="bg1"/>
                </a:solidFill>
              </a:rPr>
              <a:t>17</a:t>
            </a:fld>
            <a:endParaRPr lang="fr-FR" sz="2400" b="1">
              <a:solidFill>
                <a:schemeClr val="bg1"/>
              </a:solidFill>
            </a:endParaRPr>
          </a:p>
        </p:txBody>
      </p:sp>
      <p:pic>
        <p:nvPicPr>
          <p:cNvPr id="5"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6"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2721" y="-1496"/>
            <a:ext cx="7615354" cy="1077218"/>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3200" b="1" cap="all" dirty="0">
                <a:ln w="0"/>
                <a:solidFill>
                  <a:schemeClr val="bg1"/>
                </a:solidFill>
                <a:effectLst>
                  <a:reflection blurRad="12700" stA="50000" endPos="50000" dist="5000" dir="5400000" sy="-100000" rotWithShape="0"/>
                </a:effectLst>
              </a:rPr>
              <a:t>PART I: </a:t>
            </a:r>
            <a:r>
              <a:rPr lang="fr-FR" sz="3200" b="1" cap="all" dirty="0" err="1">
                <a:ln w="0"/>
                <a:solidFill>
                  <a:schemeClr val="bg1"/>
                </a:solidFill>
                <a:effectLst>
                  <a:reflection blurRad="12700" stA="50000" endPos="50000" dist="5000" dir="5400000" sy="-100000" rotWithShape="0"/>
                </a:effectLst>
              </a:rPr>
              <a:t>Blockchain</a:t>
            </a:r>
            <a:r>
              <a:rPr lang="fr-FR" sz="3200" b="1" cap="all" dirty="0">
                <a:ln w="0"/>
                <a:solidFill>
                  <a:schemeClr val="bg1"/>
                </a:solidFill>
                <a:effectLst>
                  <a:reflection blurRad="12700" stA="50000" endPos="50000" dist="5000" dir="5400000" sy="-100000" rotWithShape="0"/>
                </a:effectLst>
              </a:rPr>
              <a:t> and </a:t>
            </a:r>
            <a:r>
              <a:rPr lang="fr-FR" sz="3200" b="1" cap="all" dirty="0" err="1">
                <a:ln w="0"/>
                <a:solidFill>
                  <a:schemeClr val="bg1"/>
                </a:solidFill>
                <a:effectLst>
                  <a:reflection blurRad="12700" stA="50000" endPos="50000" dist="5000" dir="5400000" sy="-100000" rotWithShape="0"/>
                </a:effectLst>
              </a:rPr>
              <a:t>knowledge</a:t>
            </a:r>
            <a:r>
              <a:rPr lang="fr-FR" sz="3200" b="1" cap="all" dirty="0">
                <a:ln w="0"/>
                <a:solidFill>
                  <a:schemeClr val="bg1"/>
                </a:solidFill>
                <a:effectLst>
                  <a:reflection blurRad="12700" stA="50000" endPos="50000" dist="5000" dir="5400000" sy="-100000" rotWithShape="0"/>
                </a:effectLst>
              </a:rPr>
              <a:t> </a:t>
            </a:r>
          </a:p>
          <a:p>
            <a:pPr algn="ctr"/>
            <a:r>
              <a:rPr lang="fr-FR" sz="3200" b="1" cap="all" spc="0" dirty="0">
                <a:ln w="0"/>
                <a:solidFill>
                  <a:schemeClr val="bg1"/>
                </a:solidFill>
                <a:effectLst>
                  <a:reflection blurRad="12700" stA="50000" endPos="50000" dist="5000" dir="5400000" sy="-100000" rotWithShape="0"/>
                </a:effectLst>
              </a:rPr>
              <a:t>Management by </a:t>
            </a:r>
            <a:r>
              <a:rPr lang="fr-FR" sz="3200" b="1" cap="all" spc="0" dirty="0" err="1">
                <a:ln w="0"/>
                <a:solidFill>
                  <a:schemeClr val="bg1"/>
                </a:solidFill>
                <a:effectLst>
                  <a:reflection blurRad="12700" stA="50000" endPos="50000" dist="5000" dir="5400000" sy="-100000" rotWithShape="0"/>
                </a:effectLst>
              </a:rPr>
              <a:t>technIc</a:t>
            </a:r>
            <a:r>
              <a:rPr lang="fr-FR" sz="3200" b="1" cap="all" spc="0" dirty="0">
                <a:ln w="0"/>
                <a:solidFill>
                  <a:schemeClr val="bg1"/>
                </a:solidFill>
                <a:effectLst>
                  <a:reflection blurRad="12700" stA="50000" endPos="50000" dist="5000" dir="5400000" sy="-100000" rotWithShape="0"/>
                </a:effectLst>
              </a:rPr>
              <a:t> AND METHOD</a:t>
            </a:r>
          </a:p>
        </p:txBody>
      </p:sp>
      <p:pic>
        <p:nvPicPr>
          <p:cNvPr id="9" name="Picture 6" descr="Blockchain : définition, fonctionnement, et utilisations sur le marché |  WeLiveSecurit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857" y="4895150"/>
            <a:ext cx="2592288" cy="14198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p:cNvPicPr>
            <a:picLocks noChangeAspect="1" noChangeArrowheads="1"/>
          </p:cNvPicPr>
          <p:nvPr/>
        </p:nvPicPr>
        <p:blipFill rotWithShape="1">
          <a:blip r:embed="rId8">
            <a:extLst>
              <a:ext uri="{28A0092B-C50C-407E-A947-70E740481C1C}">
                <a14:useLocalDpi xmlns:a14="http://schemas.microsoft.com/office/drawing/2010/main" val="0"/>
              </a:ext>
            </a:extLst>
          </a:blip>
          <a:srcRect l="49734" r="15596"/>
          <a:stretch/>
        </p:blipFill>
        <p:spPr bwMode="auto">
          <a:xfrm>
            <a:off x="6990421" y="5432134"/>
            <a:ext cx="965955" cy="100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Getting in the game - how gamification can increase knowledge retention and  re-engagement | Hyfin"/>
          <p:cNvPicPr>
            <a:picLocks noChangeAspect="1" noChangeArrowheads="1"/>
          </p:cNvPicPr>
          <p:nvPr/>
        </p:nvPicPr>
        <p:blipFill rotWithShape="1">
          <a:blip r:embed="rId9">
            <a:extLst>
              <a:ext uri="{28A0092B-C50C-407E-A947-70E740481C1C}">
                <a14:useLocalDpi xmlns:a14="http://schemas.microsoft.com/office/drawing/2010/main" val="0"/>
              </a:ext>
            </a:extLst>
          </a:blip>
          <a:srcRect l="13188" r="12426"/>
          <a:stretch/>
        </p:blipFill>
        <p:spPr bwMode="auto">
          <a:xfrm>
            <a:off x="1187624" y="1268760"/>
            <a:ext cx="1939276" cy="1412236"/>
          </a:xfrm>
          <a:prstGeom prst="rect">
            <a:avLst/>
          </a:prstGeom>
          <a:noFill/>
          <a:extLst>
            <a:ext uri="{909E8E84-426E-40DD-AFC4-6F175D3DCCD1}">
              <a14:hiddenFill xmlns:a14="http://schemas.microsoft.com/office/drawing/2010/main">
                <a:solidFill>
                  <a:srgbClr val="FFFFFF"/>
                </a:solidFill>
              </a14:hiddenFill>
            </a:ext>
          </a:extLst>
        </p:spPr>
      </p:pic>
      <p:pic>
        <p:nvPicPr>
          <p:cNvPr id="70658" name="Picture 2" descr="https://about.swip.world/wp-content/uploads/2017/11/crowdsourc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0946" y="3037792"/>
            <a:ext cx="2275051" cy="14122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64969" y="1800132"/>
            <a:ext cx="1546577" cy="400110"/>
          </a:xfrm>
          <a:prstGeom prst="rect">
            <a:avLst/>
          </a:prstGeom>
          <a:noFill/>
        </p:spPr>
        <p:txBody>
          <a:bodyPr wrap="none" lIns="91440" tIns="45720" rIns="91440" bIns="45720">
            <a:spAutoFit/>
          </a:bodyPr>
          <a:lstStyle/>
          <a:p>
            <a:pPr algn="ctr"/>
            <a:r>
              <a:rPr lang="fr-FR" sz="2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a:t>
            </a:r>
            <a:r>
              <a:rPr lang="fr-FR" sz="20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amification</a:t>
            </a:r>
            <a:endParaRPr lang="fr-FR"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7" name="Picture 12"/>
          <p:cNvPicPr>
            <a:picLocks noChangeAspect="1" noChangeArrowheads="1"/>
          </p:cNvPicPr>
          <p:nvPr/>
        </p:nvPicPr>
        <p:blipFill rotWithShape="1">
          <a:blip r:embed="rId8">
            <a:extLst>
              <a:ext uri="{28A0092B-C50C-407E-A947-70E740481C1C}">
                <a14:useLocalDpi xmlns:a14="http://schemas.microsoft.com/office/drawing/2010/main" val="0"/>
              </a:ext>
            </a:extLst>
          </a:blip>
          <a:srcRect l="18757" r="42138"/>
          <a:stretch/>
        </p:blipFill>
        <p:spPr bwMode="auto">
          <a:xfrm>
            <a:off x="1187624" y="5314380"/>
            <a:ext cx="1080848" cy="100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Qu&amp;#39;est ce que le Machine Learning ? | by Redouane Chafi | Medium"/>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44157" y="1354717"/>
            <a:ext cx="2352939" cy="1683075"/>
          </a:xfrm>
          <a:prstGeom prst="rect">
            <a:avLst/>
          </a:prstGeom>
          <a:solidFill>
            <a:schemeClr val="bg1"/>
          </a:solidFill>
        </p:spPr>
      </p:pic>
      <p:pic>
        <p:nvPicPr>
          <p:cNvPr id="19" name="Picture 4" descr="Lesson Idea: Thinking critically about correlations | IB Psycholog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68145" y="3375260"/>
            <a:ext cx="2966227" cy="131039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268323" y="4685657"/>
            <a:ext cx="2165869" cy="523220"/>
          </a:xfrm>
          <a:prstGeom prst="rect">
            <a:avLst/>
          </a:prstGeom>
          <a:noFill/>
        </p:spPr>
        <p:txBody>
          <a:bodyPr wrap="square" lIns="91440" tIns="45720" rIns="91440" bIns="45720">
            <a:spAutoFit/>
          </a:bodyPr>
          <a:lstStyle/>
          <a:p>
            <a:pPr algn="ctr"/>
            <a:r>
              <a:rPr lang="fr-FR" sz="28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Correlations</a:t>
            </a:r>
            <a:endParaRPr lang="fr-FR"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538946" y="1495332"/>
            <a:ext cx="609600" cy="609600"/>
          </a:xfrm>
          <a:prstGeom prst="rect">
            <a:avLst/>
          </a:prstGeom>
        </p:spPr>
      </p:pic>
    </p:spTree>
    <p:extLst>
      <p:ext uri="{BB962C8B-B14F-4D97-AF65-F5344CB8AC3E}">
        <p14:creationId xmlns:p14="http://schemas.microsoft.com/office/powerpoint/2010/main" val="396545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9900">
            <a:alpha val="70000"/>
          </a:srgbClr>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chemeClr val="bg1"/>
                </a:solidFill>
              </a:rPr>
              <a:t>18</a:t>
            </a:fld>
            <a:endParaRPr lang="fr-FR" sz="2400" b="1" dirty="0">
              <a:solidFill>
                <a:schemeClr val="bg1"/>
              </a:solidFill>
            </a:endParaRPr>
          </a:p>
        </p:txBody>
      </p:sp>
      <p:pic>
        <p:nvPicPr>
          <p:cNvPr id="55298" name="Picture 2" descr="Getting in the game - how gamification can increase knowledge retention and  re-engagement | Hyfin"/>
          <p:cNvPicPr>
            <a:picLocks noChangeAspect="1" noChangeArrowheads="1"/>
          </p:cNvPicPr>
          <p:nvPr/>
        </p:nvPicPr>
        <p:blipFill rotWithShape="1">
          <a:blip r:embed="rId5">
            <a:extLst>
              <a:ext uri="{28A0092B-C50C-407E-A947-70E740481C1C}">
                <a14:useLocalDpi xmlns:a14="http://schemas.microsoft.com/office/drawing/2010/main" val="0"/>
              </a:ext>
            </a:extLst>
          </a:blip>
          <a:srcRect l="13188" r="12426"/>
          <a:stretch/>
        </p:blipFill>
        <p:spPr bwMode="auto">
          <a:xfrm>
            <a:off x="1403648" y="2535611"/>
            <a:ext cx="2808895" cy="20455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8993" y="0"/>
            <a:ext cx="7671524" cy="2062103"/>
          </a:xfrm>
          <a:prstGeom prst="rect">
            <a:avLst/>
          </a:prstGeom>
          <a:noFill/>
        </p:spPr>
        <p:txBody>
          <a:bodyPr wrap="none" lIns="91440" tIns="45720" rIns="91440" bIns="45720">
            <a:spAutoFit/>
          </a:bodyPr>
          <a:lstStyle/>
          <a:p>
            <a:pPr algn="ctr"/>
            <a:r>
              <a:rPr lang="fr-FR" sz="3200" b="1" cap="none" spc="0"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I.1</a:t>
            </a:r>
            <a:r>
              <a:rPr lang="fr-FR" sz="3200" b="1" cap="none" spc="0" dirty="0">
                <a:ln w="19050">
                  <a:solidFill>
                    <a:schemeClr val="tx2">
                      <a:tint val="1000"/>
                    </a:schemeClr>
                  </a:solidFill>
                  <a:prstDash val="solid"/>
                </a:ln>
                <a:solidFill>
                  <a:srgbClr val="00B050"/>
                </a:solidFill>
                <a:effectLst>
                  <a:outerShdw blurRad="38100" dist="38100" dir="2700000" algn="tl">
                    <a:srgbClr val="000000">
                      <a:alpha val="43137"/>
                    </a:srgbClr>
                  </a:outerShdw>
                </a:effectLst>
              </a:rPr>
              <a:t> </a:t>
            </a:r>
            <a:r>
              <a:rPr lang="fr-FR" sz="3200" b="1" cap="none" spc="0"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AQUIRING AND SHARING KNOWLEDGE </a:t>
            </a:r>
          </a:p>
          <a:p>
            <a:pPr algn="ctr"/>
            <a:r>
              <a:rPr lang="fr-FR" sz="3200" b="1"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BY </a:t>
            </a:r>
            <a:r>
              <a:rPr lang="fr-FR" sz="3200" b="1" cap="none" spc="0"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GAMIFICATION </a:t>
            </a:r>
            <a:r>
              <a:rPr lang="fr-FR" sz="3200" b="1" cap="none" spc="0" dirty="0">
                <a:ln w="19050">
                  <a:solidFill>
                    <a:schemeClr val="tx2">
                      <a:tint val="1000"/>
                    </a:schemeClr>
                  </a:solidFill>
                  <a:prstDash val="solid"/>
                </a:ln>
                <a:solidFill>
                  <a:srgbClr val="00B050"/>
                </a:solidFill>
                <a:effectLst>
                  <a:outerShdw blurRad="38100" dist="38100" dir="2700000" algn="tl">
                    <a:srgbClr val="000000">
                      <a:alpha val="43137"/>
                    </a:srgbClr>
                  </a:outerShdw>
                </a:effectLst>
              </a:rPr>
              <a:t>(</a:t>
            </a:r>
            <a:r>
              <a:rPr lang="fr-FR" sz="3200" b="1" cap="none" spc="0" dirty="0" err="1">
                <a:ln w="19050">
                  <a:solidFill>
                    <a:schemeClr val="tx2">
                      <a:tint val="1000"/>
                    </a:schemeClr>
                  </a:solidFill>
                  <a:prstDash val="solid"/>
                </a:ln>
                <a:solidFill>
                  <a:srgbClr val="00B050"/>
                </a:solidFill>
                <a:effectLst>
                  <a:outerShdw blurRad="38100" dist="38100" dir="2700000" algn="tl">
                    <a:srgbClr val="000000">
                      <a:alpha val="43137"/>
                    </a:srgbClr>
                  </a:outerShdw>
                </a:effectLst>
              </a:rPr>
              <a:t>learning</a:t>
            </a:r>
            <a:r>
              <a:rPr lang="fr-FR" sz="3200" b="1" cap="none" spc="0" dirty="0">
                <a:ln w="19050">
                  <a:solidFill>
                    <a:schemeClr val="tx2">
                      <a:tint val="1000"/>
                    </a:schemeClr>
                  </a:solidFill>
                  <a:prstDash val="solid"/>
                </a:ln>
                <a:solidFill>
                  <a:srgbClr val="00B050"/>
                </a:solidFill>
                <a:effectLst>
                  <a:outerShdw blurRad="38100" dist="38100" dir="2700000" algn="tl">
                    <a:srgbClr val="000000">
                      <a:alpha val="43137"/>
                    </a:srgbClr>
                  </a:outerShdw>
                </a:effectLst>
              </a:rPr>
              <a:t> by </a:t>
            </a:r>
            <a:r>
              <a:rPr lang="fr-FR" sz="3200" b="1" cap="none" spc="0" dirty="0" err="1">
                <a:ln w="19050">
                  <a:solidFill>
                    <a:schemeClr val="tx2">
                      <a:tint val="1000"/>
                    </a:schemeClr>
                  </a:solidFill>
                  <a:prstDash val="solid"/>
                </a:ln>
                <a:solidFill>
                  <a:srgbClr val="00B050"/>
                </a:solidFill>
                <a:effectLst>
                  <a:outerShdw blurRad="38100" dist="38100" dir="2700000" algn="tl">
                    <a:srgbClr val="000000">
                      <a:alpha val="43137"/>
                    </a:srgbClr>
                  </a:outerShdw>
                </a:effectLst>
              </a:rPr>
              <a:t>games</a:t>
            </a:r>
            <a:r>
              <a:rPr lang="fr-FR" sz="3200" b="1" cap="none" spc="0" dirty="0">
                <a:ln w="19050">
                  <a:solidFill>
                    <a:schemeClr val="tx2">
                      <a:tint val="1000"/>
                    </a:schemeClr>
                  </a:solidFill>
                  <a:prstDash val="solid"/>
                </a:ln>
                <a:solidFill>
                  <a:srgbClr val="00B050"/>
                </a:solidFill>
                <a:effectLst>
                  <a:outerShdw blurRad="38100" dist="38100" dir="2700000" algn="tl">
                    <a:srgbClr val="000000">
                      <a:alpha val="43137"/>
                    </a:srgbClr>
                  </a:outerShdw>
                </a:effectLst>
              </a:rPr>
              <a:t>) </a:t>
            </a:r>
            <a:r>
              <a:rPr lang="fr-FR" sz="3200" b="1" cap="none" spc="0"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AND </a:t>
            </a:r>
          </a:p>
          <a:p>
            <a:pPr algn="ctr"/>
            <a:r>
              <a:rPr lang="fr-FR" sz="3200" b="1" cap="none" spc="0"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CROWDSOURCING </a:t>
            </a:r>
            <a:r>
              <a:rPr lang="fr-FR" sz="3200" b="1" cap="none" spc="0" dirty="0">
                <a:ln w="19050">
                  <a:solidFill>
                    <a:schemeClr val="tx2">
                      <a:tint val="1000"/>
                    </a:schemeClr>
                  </a:solidFill>
                  <a:prstDash val="solid"/>
                </a:ln>
                <a:solidFill>
                  <a:srgbClr val="00B050"/>
                </a:solidFill>
                <a:effectLst>
                  <a:outerShdw blurRad="38100" dist="38100" dir="2700000" algn="tl">
                    <a:srgbClr val="000000">
                      <a:alpha val="43137"/>
                    </a:srgbClr>
                  </a:outerShdw>
                </a:effectLst>
              </a:rPr>
              <a:t>(</a:t>
            </a:r>
            <a:r>
              <a:rPr lang="fr-FR" sz="3200" b="1" cap="none" spc="0" dirty="0" err="1">
                <a:ln w="19050">
                  <a:solidFill>
                    <a:schemeClr val="tx2">
                      <a:tint val="1000"/>
                    </a:schemeClr>
                  </a:solidFill>
                  <a:prstDash val="solid"/>
                </a:ln>
                <a:solidFill>
                  <a:srgbClr val="00B050"/>
                </a:solidFill>
                <a:effectLst>
                  <a:outerShdw blurRad="38100" dist="38100" dir="2700000" algn="tl">
                    <a:srgbClr val="000000">
                      <a:alpha val="43137"/>
                    </a:srgbClr>
                  </a:outerShdw>
                </a:effectLst>
              </a:rPr>
              <a:t>knowledge</a:t>
            </a:r>
            <a:r>
              <a:rPr lang="fr-FR" sz="3200" b="1" cap="none" spc="0" dirty="0">
                <a:ln w="19050">
                  <a:solidFill>
                    <a:schemeClr val="tx2">
                      <a:tint val="1000"/>
                    </a:schemeClr>
                  </a:solidFill>
                  <a:prstDash val="solid"/>
                </a:ln>
                <a:solidFill>
                  <a:srgbClr val="00B050"/>
                </a:solidFill>
                <a:effectLst>
                  <a:outerShdw blurRad="38100" dist="38100" dir="2700000" algn="tl">
                    <a:srgbClr val="000000">
                      <a:alpha val="43137"/>
                    </a:srgbClr>
                  </a:outerShdw>
                </a:effectLst>
              </a:rPr>
              <a:t> </a:t>
            </a:r>
            <a:r>
              <a:rPr lang="fr-FR" sz="3200" b="1" cap="none" spc="0" dirty="0" err="1">
                <a:ln w="19050">
                  <a:solidFill>
                    <a:schemeClr val="tx2">
                      <a:tint val="1000"/>
                    </a:schemeClr>
                  </a:solidFill>
                  <a:prstDash val="solid"/>
                </a:ln>
                <a:solidFill>
                  <a:srgbClr val="00B050"/>
                </a:solidFill>
                <a:effectLst>
                  <a:outerShdw blurRad="38100" dist="38100" dir="2700000" algn="tl">
                    <a:srgbClr val="000000">
                      <a:alpha val="43137"/>
                    </a:srgbClr>
                  </a:outerShdw>
                </a:effectLst>
              </a:rPr>
              <a:t>from</a:t>
            </a:r>
            <a:r>
              <a:rPr lang="fr-FR" sz="3200" b="1" cap="none" spc="0" dirty="0">
                <a:ln w="19050">
                  <a:solidFill>
                    <a:schemeClr val="tx2">
                      <a:tint val="1000"/>
                    </a:schemeClr>
                  </a:solidFill>
                  <a:prstDash val="solid"/>
                </a:ln>
                <a:solidFill>
                  <a:srgbClr val="00B050"/>
                </a:solidFill>
                <a:effectLst>
                  <a:outerShdw blurRad="38100" dist="38100" dir="2700000" algn="tl">
                    <a:srgbClr val="000000">
                      <a:alpha val="43137"/>
                    </a:srgbClr>
                  </a:outerShdw>
                </a:effectLst>
              </a:rPr>
              <a:t> social </a:t>
            </a:r>
          </a:p>
          <a:p>
            <a:pPr algn="ctr"/>
            <a:r>
              <a:rPr lang="fr-FR" sz="3200" b="1" cap="none" spc="0" dirty="0">
                <a:ln w="19050">
                  <a:solidFill>
                    <a:schemeClr val="tx2">
                      <a:tint val="1000"/>
                    </a:schemeClr>
                  </a:solidFill>
                  <a:prstDash val="solid"/>
                </a:ln>
                <a:solidFill>
                  <a:srgbClr val="00B050"/>
                </a:solidFill>
                <a:effectLst>
                  <a:outerShdw blurRad="38100" dist="38100" dir="2700000" algn="tl">
                    <a:srgbClr val="000000">
                      <a:alpha val="43137"/>
                    </a:srgbClr>
                  </a:outerShdw>
                </a:effectLst>
              </a:rPr>
              <a:t>medias)</a:t>
            </a:r>
            <a:r>
              <a:rPr lang="fr-FR" sz="3200" b="1" cap="none" spc="0"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 </a:t>
            </a:r>
            <a:r>
              <a:rPr lang="fr-FR" sz="3200" b="1"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USING BLOCKCHAIN</a:t>
            </a:r>
            <a:endParaRPr lang="fr-FR" sz="3200" b="1" cap="none" spc="0" dirty="0">
              <a:ln w="19050">
                <a:solidFill>
                  <a:schemeClr val="tx2">
                    <a:tint val="1000"/>
                  </a:schemeClr>
                </a:solidFill>
                <a:prstDash val="solid"/>
              </a:ln>
              <a:solidFill>
                <a:srgbClr val="0000FF"/>
              </a:solidFill>
              <a:effectLst>
                <a:outerShdw blurRad="38100" dist="38100" dir="2700000" algn="tl">
                  <a:srgbClr val="000000">
                    <a:alpha val="43137"/>
                  </a:srgbClr>
                </a:outerShdw>
              </a:effectLst>
            </a:endParaRPr>
          </a:p>
        </p:txBody>
      </p:sp>
      <p:pic>
        <p:nvPicPr>
          <p:cNvPr id="7" name="Picture 6" descr="Blockchain : définition, fonctionnement, et utilisations sur le marché |  WeLiveSecurit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5896" y="5013176"/>
            <a:ext cx="2818238" cy="16917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26" y="9022"/>
            <a:ext cx="682901" cy="683674"/>
          </a:xfrm>
          <a:prstGeom prst="rect">
            <a:avLst/>
          </a:prstGeom>
        </p:spPr>
      </p:pic>
      <p:pic>
        <p:nvPicPr>
          <p:cNvPr id="9" name="Picture 4" descr="https://www.iaria.org/images2/sponsors/la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6416" y="13177"/>
            <a:ext cx="823146" cy="5355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about.swip.world/wp-content/uploads/2017/11/crowdsourc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7358" y="2535610"/>
            <a:ext cx="2857090" cy="16854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p:cNvPicPr>
            <a:picLocks noChangeAspect="1" noChangeArrowheads="1"/>
          </p:cNvPicPr>
          <p:nvPr/>
        </p:nvPicPr>
        <p:blipFill rotWithShape="1">
          <a:blip r:embed="rId10">
            <a:extLst>
              <a:ext uri="{28A0092B-C50C-407E-A947-70E740481C1C}">
                <a14:useLocalDpi xmlns:a14="http://schemas.microsoft.com/office/drawing/2010/main" val="0"/>
              </a:ext>
            </a:extLst>
          </a:blip>
          <a:srcRect l="49734" r="15596"/>
          <a:stretch/>
        </p:blipFill>
        <p:spPr bwMode="auto">
          <a:xfrm>
            <a:off x="7144500" y="5353789"/>
            <a:ext cx="898903" cy="938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rotWithShape="1">
          <a:blip r:embed="rId10">
            <a:extLst>
              <a:ext uri="{28A0092B-C50C-407E-A947-70E740481C1C}">
                <a14:useLocalDpi xmlns:a14="http://schemas.microsoft.com/office/drawing/2010/main" val="0"/>
              </a:ext>
            </a:extLst>
          </a:blip>
          <a:srcRect l="18757" r="42138"/>
          <a:stretch/>
        </p:blipFill>
        <p:spPr bwMode="auto">
          <a:xfrm>
            <a:off x="1920313" y="5437475"/>
            <a:ext cx="923496" cy="854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572000" y="2948769"/>
            <a:ext cx="609600" cy="609600"/>
          </a:xfrm>
          <a:prstGeom prst="rect">
            <a:avLst/>
          </a:prstGeom>
        </p:spPr>
      </p:pic>
    </p:spTree>
    <p:extLst>
      <p:ext uri="{BB962C8B-B14F-4D97-AF65-F5344CB8AC3E}">
        <p14:creationId xmlns:p14="http://schemas.microsoft.com/office/powerpoint/2010/main" val="301049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rgbClr val="FF0000"/>
                </a:solidFill>
              </a:rPr>
              <a:t>19</a:t>
            </a:fld>
            <a:endParaRPr lang="fr-FR" sz="2400" b="1">
              <a:solidFill>
                <a:srgbClr val="FF0000"/>
              </a:solidFill>
            </a:endParaRPr>
          </a:p>
        </p:txBody>
      </p:sp>
      <p:sp>
        <p:nvSpPr>
          <p:cNvPr id="5" name="Rectangle 4"/>
          <p:cNvSpPr/>
          <p:nvPr/>
        </p:nvSpPr>
        <p:spPr>
          <a:xfrm>
            <a:off x="1101698" y="116632"/>
            <a:ext cx="6926685" cy="769441"/>
          </a:xfrm>
          <a:prstGeom prst="rect">
            <a:avLst/>
          </a:prstGeom>
          <a:solidFill>
            <a:schemeClr val="accent1"/>
          </a:solidFill>
        </p:spPr>
        <p:txBody>
          <a:bodyPr wrap="square">
            <a:spAutoFit/>
          </a:bodyPr>
          <a:lstStyle/>
          <a:p>
            <a:pPr algn="ctr"/>
            <a:r>
              <a:rPr lang="en-US" sz="22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The use of </a:t>
            </a:r>
            <a:r>
              <a:rPr lang="en-US" sz="22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r>
              <a:rPr lang="en-US" sz="22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-supported Reward Systems for Knowledge T</a:t>
            </a:r>
            <a:r>
              <a:rPr lang="fr-FR" sz="22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ransfer</a:t>
            </a:r>
            <a:r>
              <a:rPr lang="fr-FR" sz="22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2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between</a:t>
            </a:r>
            <a:r>
              <a:rPr lang="fr-FR" sz="22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2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Generations</a:t>
            </a:r>
            <a:r>
              <a:rPr lang="fr-FR" sz="22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200" b="1" dirty="0">
                <a:ln w="1905"/>
                <a:solidFill>
                  <a:schemeClr val="bg1"/>
                </a:solidFill>
                <a:effectLst>
                  <a:innerShdw blurRad="69850" dist="43180" dir="5400000">
                    <a:srgbClr val="000000">
                      <a:alpha val="65000"/>
                    </a:srgbClr>
                  </a:innerShdw>
                </a:effectLst>
                <a:latin typeface="Century Gothic" panose="020B0502020202020204" pitchFamily="34" charset="0"/>
              </a:rPr>
              <a:t>(1)</a:t>
            </a:r>
          </a:p>
        </p:txBody>
      </p:sp>
      <p:pic>
        <p:nvPicPr>
          <p:cNvPr id="6"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7"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au 9"/>
          <p:cNvGraphicFramePr>
            <a:graphicFrameLocks noGrp="1"/>
          </p:cNvGraphicFramePr>
          <p:nvPr>
            <p:extLst>
              <p:ext uri="{D42A27DB-BD31-4B8C-83A1-F6EECF244321}">
                <p14:modId xmlns:p14="http://schemas.microsoft.com/office/powerpoint/2010/main" val="3510025946"/>
              </p:ext>
            </p:extLst>
          </p:nvPr>
        </p:nvGraphicFramePr>
        <p:xfrm>
          <a:off x="179512" y="1124744"/>
          <a:ext cx="3600400" cy="2928491"/>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xmlns="" val="20000"/>
                    </a:ext>
                  </a:extLst>
                </a:gridCol>
                <a:gridCol w="864096">
                  <a:extLst>
                    <a:ext uri="{9D8B030D-6E8A-4147-A177-3AD203B41FA5}">
                      <a16:colId xmlns:a16="http://schemas.microsoft.com/office/drawing/2014/main" xmlns="" val="20001"/>
                    </a:ext>
                  </a:extLst>
                </a:gridCol>
              </a:tblGrid>
              <a:tr h="362179">
                <a:tc gridSpan="2">
                  <a:txBody>
                    <a:bodyPr/>
                    <a:lstStyle/>
                    <a:p>
                      <a:pPr algn="ctr"/>
                      <a:r>
                        <a:rPr lang="en-US" sz="1200" b="1" i="0" u="none" strike="noStrike" kern="1200" baseline="0" dirty="0">
                          <a:solidFill>
                            <a:schemeClr val="lt1"/>
                          </a:solidFill>
                          <a:latin typeface="Century Gothic" panose="020B0502020202020204" pitchFamily="34" charset="0"/>
                          <a:ea typeface="+mn-ea"/>
                          <a:cs typeface="+mn-cs"/>
                        </a:rPr>
                        <a:t>Current  storage of knowledge? </a:t>
                      </a:r>
                      <a:r>
                        <a:rPr lang="en-US" sz="1200" b="1" i="0" u="none" strike="noStrike" kern="1200" baseline="0" dirty="0">
                          <a:solidFill>
                            <a:schemeClr val="bg1"/>
                          </a:solidFill>
                          <a:latin typeface="Century Gothic" panose="020B0502020202020204" pitchFamily="34" charset="0"/>
                          <a:ea typeface="+mn-ea"/>
                          <a:cs typeface="+mn-cs"/>
                        </a:rPr>
                        <a:t>[1]</a:t>
                      </a:r>
                      <a:endParaRPr lang="fr-FR" sz="1200" dirty="0">
                        <a:solidFill>
                          <a:schemeClr val="bg1"/>
                        </a:solidFill>
                        <a:latin typeface="Century Gothic" panose="020B0502020202020204" pitchFamily="34" charset="0"/>
                      </a:endParaRPr>
                    </a:p>
                  </a:txBody>
                  <a:tcPr/>
                </a:tc>
                <a:tc hMerge="1">
                  <a:txBody>
                    <a:bodyPr/>
                    <a:lstStyle/>
                    <a:p>
                      <a:endParaRPr lang="fr-FR" sz="1400" dirty="0"/>
                    </a:p>
                  </a:txBody>
                  <a:tcPr/>
                </a:tc>
                <a:extLst>
                  <a:ext uri="{0D108BD9-81ED-4DB2-BD59-A6C34878D82A}">
                    <a16:rowId xmlns:a16="http://schemas.microsoft.com/office/drawing/2014/main" xmlns="" val="10000"/>
                  </a:ext>
                </a:extLst>
              </a:tr>
              <a:tr h="267913">
                <a:tc>
                  <a:txBody>
                    <a:bodyPr/>
                    <a:lstStyle/>
                    <a:p>
                      <a:r>
                        <a:rPr lang="fr-FR" sz="1200" b="1" i="0" u="none" strike="noStrike" kern="1200" baseline="0" dirty="0">
                          <a:solidFill>
                            <a:srgbClr val="C00000"/>
                          </a:solidFill>
                          <a:latin typeface="Century Gothic" panose="020B0502020202020204" pitchFamily="34" charset="0"/>
                          <a:ea typeface="+mn-ea"/>
                          <a:cs typeface="+mn-cs"/>
                        </a:rPr>
                        <a:t>Wiki</a:t>
                      </a:r>
                      <a:endParaRPr lang="fr-FR" sz="1200" b="1" dirty="0">
                        <a:solidFill>
                          <a:srgbClr val="C00000"/>
                        </a:solidFill>
                        <a:latin typeface="Century Gothic" panose="020B0502020202020204" pitchFamily="34" charset="0"/>
                      </a:endParaRPr>
                    </a:p>
                  </a:txBody>
                  <a:tcPr/>
                </a:tc>
                <a:tc>
                  <a:txBody>
                    <a:bodyPr/>
                    <a:lstStyle/>
                    <a:p>
                      <a:r>
                        <a:rPr lang="fr-FR" sz="1200" b="1" i="0" u="none" strike="noStrike" kern="1200" baseline="0" dirty="0">
                          <a:solidFill>
                            <a:srgbClr val="C00000"/>
                          </a:solidFill>
                          <a:latin typeface="Century Gothic" panose="020B0502020202020204" pitchFamily="34" charset="0"/>
                          <a:ea typeface="+mn-ea"/>
                          <a:cs typeface="+mn-cs"/>
                        </a:rPr>
                        <a:t>38,81%</a:t>
                      </a:r>
                      <a:endParaRPr lang="fr-FR" sz="1200" b="1" dirty="0">
                        <a:solidFill>
                          <a:srgbClr val="C00000"/>
                        </a:solidFill>
                        <a:latin typeface="Century Gothic" panose="020B0502020202020204" pitchFamily="34" charset="0"/>
                      </a:endParaRPr>
                    </a:p>
                  </a:txBody>
                  <a:tcPr/>
                </a:tc>
                <a:extLst>
                  <a:ext uri="{0D108BD9-81ED-4DB2-BD59-A6C34878D82A}">
                    <a16:rowId xmlns:a16="http://schemas.microsoft.com/office/drawing/2014/main" xmlns="" val="10001"/>
                  </a:ext>
                </a:extLst>
              </a:tr>
              <a:tr h="283893">
                <a:tc>
                  <a:txBody>
                    <a:bodyPr/>
                    <a:lstStyle/>
                    <a:p>
                      <a:r>
                        <a:rPr lang="fr-FR" sz="1200" b="1" i="0" u="none" strike="noStrike" kern="1200" baseline="0" dirty="0" err="1">
                          <a:solidFill>
                            <a:srgbClr val="C00000"/>
                          </a:solidFill>
                          <a:latin typeface="Century Gothic" panose="020B0502020202020204" pitchFamily="34" charset="0"/>
                          <a:ea typeface="+mn-ea"/>
                          <a:cs typeface="+mn-cs"/>
                        </a:rPr>
                        <a:t>Structured</a:t>
                      </a:r>
                      <a:r>
                        <a:rPr lang="fr-FR" sz="1200" b="1" i="0" u="none" strike="noStrike" kern="1200" baseline="0" dirty="0">
                          <a:solidFill>
                            <a:srgbClr val="C00000"/>
                          </a:solidFill>
                          <a:latin typeface="Century Gothic" panose="020B0502020202020204" pitchFamily="34" charset="0"/>
                          <a:ea typeface="+mn-ea"/>
                          <a:cs typeface="+mn-cs"/>
                        </a:rPr>
                        <a:t> online file </a:t>
                      </a:r>
                      <a:r>
                        <a:rPr lang="fr-FR" sz="1200" b="1" i="0" u="none" strike="noStrike" kern="1200" baseline="0" dirty="0" err="1">
                          <a:solidFill>
                            <a:srgbClr val="C00000"/>
                          </a:solidFill>
                          <a:latin typeface="Century Gothic" panose="020B0502020202020204" pitchFamily="34" charset="0"/>
                          <a:ea typeface="+mn-ea"/>
                          <a:cs typeface="+mn-cs"/>
                        </a:rPr>
                        <a:t>storage</a:t>
                      </a:r>
                      <a:endParaRPr lang="fr-FR" sz="1200" b="1" dirty="0">
                        <a:solidFill>
                          <a:srgbClr val="C00000"/>
                        </a:solidFill>
                        <a:latin typeface="Century Gothic" panose="020B0502020202020204" pitchFamily="34" charset="0"/>
                      </a:endParaRPr>
                    </a:p>
                  </a:txBody>
                  <a:tcPr/>
                </a:tc>
                <a:tc>
                  <a:txBody>
                    <a:bodyPr/>
                    <a:lstStyle/>
                    <a:p>
                      <a:r>
                        <a:rPr lang="fr-FR" sz="1200" b="1" i="0" u="none" strike="noStrike" kern="1200" baseline="0" dirty="0">
                          <a:solidFill>
                            <a:srgbClr val="C00000"/>
                          </a:solidFill>
                          <a:latin typeface="Century Gothic" panose="020B0502020202020204" pitchFamily="34" charset="0"/>
                          <a:ea typeface="+mn-ea"/>
                          <a:cs typeface="+mn-cs"/>
                        </a:rPr>
                        <a:t>32,84%</a:t>
                      </a:r>
                      <a:endParaRPr lang="fr-FR" sz="1200" b="1" dirty="0">
                        <a:solidFill>
                          <a:srgbClr val="C00000"/>
                        </a:solidFill>
                        <a:latin typeface="Century Gothic" panose="020B0502020202020204" pitchFamily="34" charset="0"/>
                      </a:endParaRPr>
                    </a:p>
                  </a:txBody>
                  <a:tcPr/>
                </a:tc>
                <a:extLst>
                  <a:ext uri="{0D108BD9-81ED-4DB2-BD59-A6C34878D82A}">
                    <a16:rowId xmlns:a16="http://schemas.microsoft.com/office/drawing/2014/main" xmlns="" val="10002"/>
                  </a:ext>
                </a:extLst>
              </a:tr>
              <a:tr h="267913">
                <a:tc>
                  <a:txBody>
                    <a:bodyPr/>
                    <a:lstStyle/>
                    <a:p>
                      <a:r>
                        <a:rPr lang="fr-FR" sz="1200" b="1" i="0" u="none" strike="noStrike" kern="1200" baseline="0" dirty="0">
                          <a:solidFill>
                            <a:srgbClr val="C00000"/>
                          </a:solidFill>
                          <a:latin typeface="Century Gothic" panose="020B0502020202020204" pitchFamily="34" charset="0"/>
                          <a:ea typeface="+mn-ea"/>
                          <a:cs typeface="+mn-cs"/>
                        </a:rPr>
                        <a:t>E-mails</a:t>
                      </a:r>
                      <a:endParaRPr lang="fr-FR" sz="1200" b="1" dirty="0">
                        <a:solidFill>
                          <a:srgbClr val="C00000"/>
                        </a:solidFill>
                        <a:latin typeface="Century Gothic" panose="020B0502020202020204" pitchFamily="34" charset="0"/>
                      </a:endParaRPr>
                    </a:p>
                  </a:txBody>
                  <a:tcPr/>
                </a:tc>
                <a:tc>
                  <a:txBody>
                    <a:bodyPr/>
                    <a:lstStyle/>
                    <a:p>
                      <a:r>
                        <a:rPr lang="fr-FR" sz="1200" b="1" i="0" u="none" strike="noStrike" kern="1200" baseline="0" dirty="0">
                          <a:solidFill>
                            <a:srgbClr val="C00000"/>
                          </a:solidFill>
                          <a:latin typeface="Century Gothic" panose="020B0502020202020204" pitchFamily="34" charset="0"/>
                          <a:ea typeface="+mn-ea"/>
                          <a:cs typeface="+mn-cs"/>
                        </a:rPr>
                        <a:t>32,84%</a:t>
                      </a:r>
                      <a:endParaRPr lang="fr-FR" sz="1200" b="1" dirty="0">
                        <a:solidFill>
                          <a:srgbClr val="C00000"/>
                        </a:solidFill>
                        <a:latin typeface="Century Gothic" panose="020B0502020202020204" pitchFamily="34" charset="0"/>
                      </a:endParaRPr>
                    </a:p>
                  </a:txBody>
                  <a:tcPr/>
                </a:tc>
                <a:extLst>
                  <a:ext uri="{0D108BD9-81ED-4DB2-BD59-A6C34878D82A}">
                    <a16:rowId xmlns:a16="http://schemas.microsoft.com/office/drawing/2014/main" xmlns="" val="10003"/>
                  </a:ext>
                </a:extLst>
              </a:tr>
              <a:tr h="267913">
                <a:tc>
                  <a:txBody>
                    <a:bodyPr/>
                    <a:lstStyle/>
                    <a:p>
                      <a:r>
                        <a:rPr lang="en-US" sz="1200" b="0" i="0" u="none" strike="noStrike" kern="1200" baseline="0" dirty="0">
                          <a:solidFill>
                            <a:schemeClr val="dk1"/>
                          </a:solidFill>
                          <a:latin typeface="Century Gothic" panose="020B0502020202020204" pitchFamily="34" charset="0"/>
                          <a:ea typeface="+mn-ea"/>
                          <a:cs typeface="+mn-cs"/>
                        </a:rPr>
                        <a:t>Tools from external service providers</a:t>
                      </a:r>
                      <a:endParaRPr lang="fr-FR" sz="1200" dirty="0">
                        <a:latin typeface="Century Gothic" panose="020B0502020202020204" pitchFamily="34" charset="0"/>
                      </a:endParaRPr>
                    </a:p>
                  </a:txBody>
                  <a:tcPr/>
                </a:tc>
                <a:tc>
                  <a:txBody>
                    <a:bodyPr/>
                    <a:lstStyle/>
                    <a:p>
                      <a:r>
                        <a:rPr lang="fr-FR" sz="1200" b="0" i="0" u="none" strike="noStrike" kern="1200" baseline="0" dirty="0">
                          <a:solidFill>
                            <a:schemeClr val="dk1"/>
                          </a:solidFill>
                          <a:latin typeface="Century Gothic" panose="020B0502020202020204" pitchFamily="34" charset="0"/>
                          <a:ea typeface="+mn-ea"/>
                          <a:cs typeface="+mn-cs"/>
                        </a:rPr>
                        <a:t>28,36%</a:t>
                      </a:r>
                      <a:endParaRPr lang="fr-FR" sz="1200" dirty="0">
                        <a:latin typeface="Century Gothic" panose="020B0502020202020204" pitchFamily="34" charset="0"/>
                      </a:endParaRPr>
                    </a:p>
                  </a:txBody>
                  <a:tcPr/>
                </a:tc>
                <a:extLst>
                  <a:ext uri="{0D108BD9-81ED-4DB2-BD59-A6C34878D82A}">
                    <a16:rowId xmlns:a16="http://schemas.microsoft.com/office/drawing/2014/main" xmlns="" val="10004"/>
                  </a:ext>
                </a:extLst>
              </a:tr>
              <a:tr h="446522">
                <a:tc>
                  <a:txBody>
                    <a:bodyPr/>
                    <a:lstStyle/>
                    <a:p>
                      <a:r>
                        <a:rPr lang="en-US" sz="1200" b="0" i="0" u="none" strike="noStrike" kern="1200" baseline="0" dirty="0">
                          <a:solidFill>
                            <a:schemeClr val="dk1"/>
                          </a:solidFill>
                          <a:latin typeface="Century Gothic" panose="020B0502020202020204" pitchFamily="34" charset="0"/>
                          <a:ea typeface="+mn-ea"/>
                          <a:cs typeface="+mn-cs"/>
                        </a:rPr>
                        <a:t>I do not know if we have any knowledge management in the company.</a:t>
                      </a:r>
                      <a:endParaRPr lang="fr-FR" sz="1200" dirty="0">
                        <a:latin typeface="Century Gothic" panose="020B0502020202020204" pitchFamily="34" charset="0"/>
                      </a:endParaRPr>
                    </a:p>
                  </a:txBody>
                  <a:tcPr/>
                </a:tc>
                <a:tc>
                  <a:txBody>
                    <a:bodyPr/>
                    <a:lstStyle/>
                    <a:p>
                      <a:r>
                        <a:rPr lang="fr-FR" sz="1200" b="0" i="0" u="none" strike="noStrike" kern="1200" baseline="0" dirty="0">
                          <a:solidFill>
                            <a:schemeClr val="dk1"/>
                          </a:solidFill>
                          <a:latin typeface="Century Gothic" panose="020B0502020202020204" pitchFamily="34" charset="0"/>
                          <a:ea typeface="+mn-ea"/>
                          <a:cs typeface="+mn-cs"/>
                        </a:rPr>
                        <a:t>13,43%</a:t>
                      </a:r>
                      <a:endParaRPr lang="fr-FR" sz="1200" dirty="0">
                        <a:latin typeface="Century Gothic" panose="020B0502020202020204" pitchFamily="34" charset="0"/>
                      </a:endParaRPr>
                    </a:p>
                  </a:txBody>
                  <a:tcPr/>
                </a:tc>
                <a:extLst>
                  <a:ext uri="{0D108BD9-81ED-4DB2-BD59-A6C34878D82A}">
                    <a16:rowId xmlns:a16="http://schemas.microsoft.com/office/drawing/2014/main" xmlns="" val="10005"/>
                  </a:ext>
                </a:extLst>
              </a:tr>
              <a:tr h="267913">
                <a:tc>
                  <a:txBody>
                    <a:bodyPr/>
                    <a:lstStyle/>
                    <a:p>
                      <a:r>
                        <a:rPr lang="fr-FR" sz="1200" b="0" i="0" u="none" strike="noStrike" kern="1200" baseline="0" dirty="0">
                          <a:solidFill>
                            <a:schemeClr val="dk1"/>
                          </a:solidFill>
                          <a:latin typeface="Century Gothic" panose="020B0502020202020204" pitchFamily="34" charset="0"/>
                          <a:ea typeface="+mn-ea"/>
                          <a:cs typeface="+mn-cs"/>
                        </a:rPr>
                        <a:t>Online-</a:t>
                      </a:r>
                      <a:r>
                        <a:rPr lang="fr-FR" sz="1200" b="0" i="0" u="none" strike="noStrike" kern="1200" baseline="0" dirty="0" err="1">
                          <a:solidFill>
                            <a:schemeClr val="dk1"/>
                          </a:solidFill>
                          <a:latin typeface="Century Gothic" panose="020B0502020202020204" pitchFamily="34" charset="0"/>
                          <a:ea typeface="+mn-ea"/>
                          <a:cs typeface="+mn-cs"/>
                        </a:rPr>
                        <a:t>Spreadsheets</a:t>
                      </a:r>
                      <a:endParaRPr lang="fr-FR" sz="1200" dirty="0">
                        <a:latin typeface="Century Gothic" panose="020B0502020202020204" pitchFamily="34" charset="0"/>
                      </a:endParaRPr>
                    </a:p>
                  </a:txBody>
                  <a:tcPr/>
                </a:tc>
                <a:tc>
                  <a:txBody>
                    <a:bodyPr/>
                    <a:lstStyle/>
                    <a:p>
                      <a:r>
                        <a:rPr lang="fr-FR" sz="1200" b="0" i="0" u="none" strike="noStrike" kern="1200" baseline="0" dirty="0">
                          <a:solidFill>
                            <a:schemeClr val="dk1"/>
                          </a:solidFill>
                          <a:latin typeface="Century Gothic" panose="020B0502020202020204" pitchFamily="34" charset="0"/>
                          <a:ea typeface="+mn-ea"/>
                          <a:cs typeface="+mn-cs"/>
                        </a:rPr>
                        <a:t>7,46%</a:t>
                      </a:r>
                      <a:endParaRPr lang="fr-FR" sz="1200" dirty="0">
                        <a:latin typeface="Century Gothic" panose="020B0502020202020204" pitchFamily="34" charset="0"/>
                      </a:endParaRPr>
                    </a:p>
                  </a:txBody>
                  <a:tcPr/>
                </a:tc>
                <a:extLst>
                  <a:ext uri="{0D108BD9-81ED-4DB2-BD59-A6C34878D82A}">
                    <a16:rowId xmlns:a16="http://schemas.microsoft.com/office/drawing/2014/main" xmlns="" val="10006"/>
                  </a:ext>
                </a:extLst>
              </a:tr>
              <a:tr h="362179">
                <a:tc>
                  <a:txBody>
                    <a:bodyPr/>
                    <a:lstStyle/>
                    <a:p>
                      <a:r>
                        <a:rPr lang="fr-FR" sz="1200" b="0" i="0" u="none" strike="noStrike" kern="1200" baseline="0" dirty="0" err="1">
                          <a:solidFill>
                            <a:schemeClr val="dk1"/>
                          </a:solidFill>
                          <a:latin typeface="Century Gothic" panose="020B0502020202020204" pitchFamily="34" charset="0"/>
                          <a:ea typeface="+mn-ea"/>
                          <a:cs typeface="+mn-cs"/>
                        </a:rPr>
                        <a:t>Other</a:t>
                      </a:r>
                      <a:r>
                        <a:rPr lang="fr-FR" sz="1200" b="0" i="0" u="none" strike="noStrike" kern="1200" baseline="0" dirty="0">
                          <a:solidFill>
                            <a:schemeClr val="dk1"/>
                          </a:solidFill>
                          <a:latin typeface="Century Gothic" panose="020B0502020202020204" pitchFamily="34" charset="0"/>
                          <a:ea typeface="+mn-ea"/>
                          <a:cs typeface="+mn-cs"/>
                        </a:rPr>
                        <a:t> (</a:t>
                      </a:r>
                      <a:r>
                        <a:rPr lang="fr-FR" sz="1200" b="0" i="0" u="none" strike="noStrike" kern="1200" baseline="0" dirty="0" err="1">
                          <a:solidFill>
                            <a:schemeClr val="dk1"/>
                          </a:solidFill>
                          <a:latin typeface="Century Gothic" panose="020B0502020202020204" pitchFamily="34" charset="0"/>
                          <a:ea typeface="+mn-ea"/>
                          <a:cs typeface="+mn-cs"/>
                        </a:rPr>
                        <a:t>please</a:t>
                      </a:r>
                      <a:r>
                        <a:rPr lang="fr-FR" sz="1200" b="0" i="0" u="none" strike="noStrike" kern="1200" baseline="0" dirty="0">
                          <a:solidFill>
                            <a:schemeClr val="dk1"/>
                          </a:solidFill>
                          <a:latin typeface="Century Gothic" panose="020B0502020202020204" pitchFamily="34" charset="0"/>
                          <a:ea typeface="+mn-ea"/>
                          <a:cs typeface="+mn-cs"/>
                        </a:rPr>
                        <a:t> </a:t>
                      </a:r>
                      <a:r>
                        <a:rPr lang="fr-FR" sz="1200" b="0" i="0" u="none" strike="noStrike" kern="1200" baseline="0" dirty="0" err="1">
                          <a:solidFill>
                            <a:schemeClr val="dk1"/>
                          </a:solidFill>
                          <a:latin typeface="Century Gothic" panose="020B0502020202020204" pitchFamily="34" charset="0"/>
                          <a:ea typeface="+mn-ea"/>
                          <a:cs typeface="+mn-cs"/>
                        </a:rPr>
                        <a:t>specify</a:t>
                      </a:r>
                      <a:r>
                        <a:rPr lang="fr-FR" sz="1200" b="0" i="0" u="none" strike="noStrike" kern="1200" baseline="0" dirty="0">
                          <a:solidFill>
                            <a:schemeClr val="dk1"/>
                          </a:solidFill>
                          <a:latin typeface="Century Gothic" panose="020B0502020202020204" pitchFamily="34" charset="0"/>
                          <a:ea typeface="+mn-ea"/>
                          <a:cs typeface="+mn-cs"/>
                        </a:rPr>
                        <a:t>)</a:t>
                      </a:r>
                      <a:endParaRPr lang="fr-FR" sz="1200" dirty="0">
                        <a:latin typeface="Century Gothic" panose="020B0502020202020204" pitchFamily="34" charset="0"/>
                      </a:endParaRPr>
                    </a:p>
                  </a:txBody>
                  <a:tcPr/>
                </a:tc>
                <a:tc>
                  <a:txBody>
                    <a:bodyPr/>
                    <a:lstStyle/>
                    <a:p>
                      <a:r>
                        <a:rPr lang="fr-FR" sz="1200" b="0" i="0" u="none" strike="noStrike" kern="1200" baseline="0" dirty="0">
                          <a:solidFill>
                            <a:schemeClr val="dk1"/>
                          </a:solidFill>
                          <a:latin typeface="Century Gothic" panose="020B0502020202020204" pitchFamily="34" charset="0"/>
                          <a:ea typeface="+mn-ea"/>
                          <a:cs typeface="+mn-cs"/>
                        </a:rPr>
                        <a:t>1,49%</a:t>
                      </a:r>
                      <a:endParaRPr lang="fr-FR" sz="1200" dirty="0">
                        <a:latin typeface="Century Gothic" panose="020B0502020202020204" pitchFamily="34" charset="0"/>
                      </a:endParaRPr>
                    </a:p>
                  </a:txBody>
                  <a:tcPr/>
                </a:tc>
                <a:extLst>
                  <a:ext uri="{0D108BD9-81ED-4DB2-BD59-A6C34878D82A}">
                    <a16:rowId xmlns:a16="http://schemas.microsoft.com/office/drawing/2014/main" xmlns="" val="10007"/>
                  </a:ext>
                </a:extLst>
              </a:tr>
            </a:tbl>
          </a:graphicData>
        </a:graphic>
      </p:graphicFrame>
      <p:graphicFrame>
        <p:nvGraphicFramePr>
          <p:cNvPr id="13" name="Tableau 12"/>
          <p:cNvGraphicFramePr>
            <a:graphicFrameLocks noGrp="1"/>
          </p:cNvGraphicFramePr>
          <p:nvPr>
            <p:extLst>
              <p:ext uri="{D42A27DB-BD31-4B8C-83A1-F6EECF244321}">
                <p14:modId xmlns:p14="http://schemas.microsoft.com/office/powerpoint/2010/main" val="3043435035"/>
              </p:ext>
            </p:extLst>
          </p:nvPr>
        </p:nvGraphicFramePr>
        <p:xfrm>
          <a:off x="4139952" y="2060848"/>
          <a:ext cx="4680520" cy="4242619"/>
        </p:xfrm>
        <a:graphic>
          <a:graphicData uri="http://schemas.openxmlformats.org/drawingml/2006/table">
            <a:tbl>
              <a:tblPr firstRow="1" bandRow="1">
                <a:tableStyleId>{5C22544A-7EE6-4342-B048-85BDC9FD1C3A}</a:tableStyleId>
              </a:tblPr>
              <a:tblGrid>
                <a:gridCol w="3960440">
                  <a:extLst>
                    <a:ext uri="{9D8B030D-6E8A-4147-A177-3AD203B41FA5}">
                      <a16:colId xmlns:a16="http://schemas.microsoft.com/office/drawing/2014/main" xmlns="" val="20000"/>
                    </a:ext>
                  </a:extLst>
                </a:gridCol>
                <a:gridCol w="720080">
                  <a:extLst>
                    <a:ext uri="{9D8B030D-6E8A-4147-A177-3AD203B41FA5}">
                      <a16:colId xmlns:a16="http://schemas.microsoft.com/office/drawing/2014/main" xmlns="" val="20001"/>
                    </a:ext>
                  </a:extLst>
                </a:gridCol>
              </a:tblGrid>
              <a:tr h="362179">
                <a:tc gridSpan="2">
                  <a:txBody>
                    <a:bodyPr/>
                    <a:lstStyle/>
                    <a:p>
                      <a:pPr algn="ctr"/>
                      <a:r>
                        <a:rPr lang="en-US" sz="1200" b="1" i="0" u="none" strike="noStrike" kern="1200" baseline="0" dirty="0">
                          <a:solidFill>
                            <a:schemeClr val="lt1"/>
                          </a:solidFill>
                          <a:latin typeface="Century Gothic" panose="020B0502020202020204" pitchFamily="34" charset="0"/>
                          <a:ea typeface="+mn-ea"/>
                          <a:cs typeface="+mn-cs"/>
                        </a:rPr>
                        <a:t>Reward System in Knowledge Management</a:t>
                      </a:r>
                      <a:endParaRPr lang="fr-FR" sz="1200" b="1" dirty="0">
                        <a:solidFill>
                          <a:schemeClr val="bg1"/>
                        </a:solidFill>
                        <a:latin typeface="Century Gothic" panose="020B0502020202020204" pitchFamily="34" charset="0"/>
                      </a:endParaRPr>
                    </a:p>
                  </a:txBody>
                  <a:tcPr/>
                </a:tc>
                <a:tc hMerge="1">
                  <a:txBody>
                    <a:bodyPr/>
                    <a:lstStyle/>
                    <a:p>
                      <a:endParaRPr lang="fr-FR" sz="1400" dirty="0"/>
                    </a:p>
                  </a:txBody>
                  <a:tcPr/>
                </a:tc>
                <a:extLst>
                  <a:ext uri="{0D108BD9-81ED-4DB2-BD59-A6C34878D82A}">
                    <a16:rowId xmlns:a16="http://schemas.microsoft.com/office/drawing/2014/main" xmlns="" val="10000"/>
                  </a:ext>
                </a:extLst>
              </a:tr>
              <a:tr h="267913">
                <a:tc>
                  <a:txBody>
                    <a:bodyPr/>
                    <a:lstStyle/>
                    <a:p>
                      <a:r>
                        <a:rPr lang="en-US" sz="1200" b="1" i="0" u="none" strike="noStrike" kern="1200" baseline="0" dirty="0">
                          <a:solidFill>
                            <a:srgbClr val="C00000"/>
                          </a:solidFill>
                          <a:latin typeface="Century Gothic" panose="020B0502020202020204" pitchFamily="34" charset="0"/>
                          <a:ea typeface="+mn-ea"/>
                          <a:cs typeface="+mn-cs"/>
                        </a:rPr>
                        <a:t>No, where I work there are no rewards for (successful) knowledge management.</a:t>
                      </a:r>
                      <a:endParaRPr lang="fr-FR" sz="1200" b="1" dirty="0">
                        <a:solidFill>
                          <a:srgbClr val="C00000"/>
                        </a:solidFill>
                        <a:latin typeface="Century Gothic" panose="020B0502020202020204" pitchFamily="34" charset="0"/>
                      </a:endParaRPr>
                    </a:p>
                  </a:txBody>
                  <a:tcPr/>
                </a:tc>
                <a:tc>
                  <a:txBody>
                    <a:bodyPr/>
                    <a:lstStyle/>
                    <a:p>
                      <a:r>
                        <a:rPr lang="fr-FR" sz="1200" b="1" i="0" u="none" strike="noStrike" kern="1200" baseline="0" dirty="0">
                          <a:solidFill>
                            <a:srgbClr val="C00000"/>
                          </a:solidFill>
                          <a:latin typeface="Century Gothic" panose="020B0502020202020204" pitchFamily="34" charset="0"/>
                          <a:ea typeface="+mn-ea"/>
                          <a:cs typeface="+mn-cs"/>
                        </a:rPr>
                        <a:t>38,81%</a:t>
                      </a:r>
                      <a:endParaRPr lang="fr-FR" sz="1200" b="1" dirty="0">
                        <a:solidFill>
                          <a:srgbClr val="C00000"/>
                        </a:solidFill>
                        <a:latin typeface="Century Gothic" panose="020B0502020202020204" pitchFamily="34" charset="0"/>
                      </a:endParaRPr>
                    </a:p>
                  </a:txBody>
                  <a:tcPr/>
                </a:tc>
                <a:extLst>
                  <a:ext uri="{0D108BD9-81ED-4DB2-BD59-A6C34878D82A}">
                    <a16:rowId xmlns:a16="http://schemas.microsoft.com/office/drawing/2014/main" xmlns="" val="10001"/>
                  </a:ext>
                </a:extLst>
              </a:tr>
              <a:tr h="283893">
                <a:tc>
                  <a:txBody>
                    <a:bodyPr/>
                    <a:lstStyle/>
                    <a:p>
                      <a:r>
                        <a:rPr lang="en-US" sz="1200" b="0" i="0" u="none" strike="noStrike" kern="1200" baseline="0" dirty="0">
                          <a:solidFill>
                            <a:schemeClr val="dk1"/>
                          </a:solidFill>
                          <a:latin typeface="Century Gothic" panose="020B0502020202020204" pitchFamily="34" charset="0"/>
                          <a:ea typeface="+mn-ea"/>
                          <a:cs typeface="+mn-cs"/>
                        </a:rPr>
                        <a:t>Yes, there are incentives in the form of monetary payments for those who pass on knowledge.</a:t>
                      </a:r>
                      <a:endParaRPr lang="fr-FR" sz="1200" b="0" dirty="0">
                        <a:latin typeface="Century Gothic" panose="020B0502020202020204" pitchFamily="34" charset="0"/>
                      </a:endParaRPr>
                    </a:p>
                  </a:txBody>
                  <a:tcPr/>
                </a:tc>
                <a:tc>
                  <a:txBody>
                    <a:bodyPr/>
                    <a:lstStyle/>
                    <a:p>
                      <a:r>
                        <a:rPr lang="fr-FR" sz="1200" b="0" i="0" u="none" strike="noStrike" kern="1200" baseline="0" dirty="0">
                          <a:solidFill>
                            <a:schemeClr val="dk1"/>
                          </a:solidFill>
                          <a:latin typeface="Century Gothic" panose="020B0502020202020204" pitchFamily="34" charset="0"/>
                          <a:ea typeface="+mn-ea"/>
                          <a:cs typeface="+mn-cs"/>
                        </a:rPr>
                        <a:t>32,84%</a:t>
                      </a:r>
                      <a:endParaRPr lang="fr-FR" sz="1200" b="0" dirty="0">
                        <a:latin typeface="Century Gothic" panose="020B0502020202020204" pitchFamily="34" charset="0"/>
                      </a:endParaRPr>
                    </a:p>
                  </a:txBody>
                  <a:tcPr/>
                </a:tc>
                <a:extLst>
                  <a:ext uri="{0D108BD9-81ED-4DB2-BD59-A6C34878D82A}">
                    <a16:rowId xmlns:a16="http://schemas.microsoft.com/office/drawing/2014/main" xmlns="" val="10002"/>
                  </a:ext>
                </a:extLst>
              </a:tr>
              <a:tr h="267913">
                <a:tc>
                  <a:txBody>
                    <a:bodyPr/>
                    <a:lstStyle/>
                    <a:p>
                      <a:r>
                        <a:rPr lang="en-US" sz="1200" b="0" i="0" u="none" strike="noStrike" kern="1200" baseline="0" dirty="0">
                          <a:solidFill>
                            <a:schemeClr val="dk1"/>
                          </a:solidFill>
                          <a:latin typeface="Century Gothic" panose="020B0502020202020204" pitchFamily="34" charset="0"/>
                          <a:ea typeface="+mn-ea"/>
                          <a:cs typeface="+mn-cs"/>
                        </a:rPr>
                        <a:t>We have rewards in the form of gamification, that means in a playful way. The rewards are purely</a:t>
                      </a:r>
                    </a:p>
                    <a:p>
                      <a:r>
                        <a:rPr lang="fr-FR" sz="1200" b="0" i="0" u="none" strike="noStrike" kern="1200" baseline="0" dirty="0" err="1">
                          <a:solidFill>
                            <a:schemeClr val="dk1"/>
                          </a:solidFill>
                          <a:latin typeface="Century Gothic" panose="020B0502020202020204" pitchFamily="34" charset="0"/>
                          <a:ea typeface="+mn-ea"/>
                          <a:cs typeface="+mn-cs"/>
                        </a:rPr>
                        <a:t>symbolic</a:t>
                      </a:r>
                      <a:r>
                        <a:rPr lang="fr-FR" sz="1200" b="0" i="0" u="none" strike="noStrike" kern="1200" baseline="0" dirty="0">
                          <a:solidFill>
                            <a:schemeClr val="dk1"/>
                          </a:solidFill>
                          <a:latin typeface="Century Gothic" panose="020B0502020202020204" pitchFamily="34" charset="0"/>
                          <a:ea typeface="+mn-ea"/>
                          <a:cs typeface="+mn-cs"/>
                        </a:rPr>
                        <a:t> in </a:t>
                      </a:r>
                      <a:r>
                        <a:rPr lang="fr-FR" sz="1200" b="0" i="0" u="none" strike="noStrike" kern="1200" baseline="0" dirty="0" err="1">
                          <a:solidFill>
                            <a:schemeClr val="dk1"/>
                          </a:solidFill>
                          <a:latin typeface="Century Gothic" panose="020B0502020202020204" pitchFamily="34" charset="0"/>
                          <a:ea typeface="+mn-ea"/>
                          <a:cs typeface="+mn-cs"/>
                        </a:rPr>
                        <a:t>character</a:t>
                      </a:r>
                      <a:r>
                        <a:rPr lang="fr-FR" sz="1200" b="0" i="0" u="none" strike="noStrike" kern="1200" baseline="0" dirty="0">
                          <a:solidFill>
                            <a:schemeClr val="dk1"/>
                          </a:solidFill>
                          <a:latin typeface="Century Gothic" panose="020B0502020202020204" pitchFamily="34" charset="0"/>
                          <a:ea typeface="+mn-ea"/>
                          <a:cs typeface="+mn-cs"/>
                        </a:rPr>
                        <a:t>.</a:t>
                      </a:r>
                      <a:endParaRPr lang="fr-FR" sz="1200" b="0" dirty="0">
                        <a:latin typeface="Century Gothic" panose="020B0502020202020204" pitchFamily="34" charset="0"/>
                      </a:endParaRPr>
                    </a:p>
                  </a:txBody>
                  <a:tcPr/>
                </a:tc>
                <a:tc>
                  <a:txBody>
                    <a:bodyPr/>
                    <a:lstStyle/>
                    <a:p>
                      <a:r>
                        <a:rPr lang="fr-FR" sz="1200" b="0" i="0" u="none" strike="noStrike" kern="1200" baseline="0" dirty="0">
                          <a:solidFill>
                            <a:schemeClr val="dk1"/>
                          </a:solidFill>
                          <a:latin typeface="Century Gothic" panose="020B0502020202020204" pitchFamily="34" charset="0"/>
                          <a:ea typeface="+mn-ea"/>
                          <a:cs typeface="+mn-cs"/>
                        </a:rPr>
                        <a:t>32,84%</a:t>
                      </a:r>
                      <a:endParaRPr lang="fr-FR" sz="1200" b="0" dirty="0">
                        <a:latin typeface="Century Gothic" panose="020B0502020202020204" pitchFamily="34" charset="0"/>
                      </a:endParaRPr>
                    </a:p>
                  </a:txBody>
                  <a:tcPr/>
                </a:tc>
                <a:extLst>
                  <a:ext uri="{0D108BD9-81ED-4DB2-BD59-A6C34878D82A}">
                    <a16:rowId xmlns:a16="http://schemas.microsoft.com/office/drawing/2014/main" xmlns="" val="10003"/>
                  </a:ext>
                </a:extLst>
              </a:tr>
              <a:tr h="267913">
                <a:tc>
                  <a:txBody>
                    <a:bodyPr/>
                    <a:lstStyle/>
                    <a:p>
                      <a:r>
                        <a:rPr lang="en-US" sz="1200" b="0" i="0" u="none" strike="noStrike" kern="1200" baseline="0" dirty="0">
                          <a:solidFill>
                            <a:schemeClr val="dk1"/>
                          </a:solidFill>
                          <a:latin typeface="Century Gothic" panose="020B0502020202020204" pitchFamily="34" charset="0"/>
                          <a:ea typeface="+mn-ea"/>
                          <a:cs typeface="+mn-cs"/>
                        </a:rPr>
                        <a:t>We have rewards in the form of gamification, that means in a playful way. The rewards are noncash</a:t>
                      </a:r>
                    </a:p>
                    <a:p>
                      <a:r>
                        <a:rPr lang="fr-FR" sz="1200" b="0" i="0" u="none" strike="noStrike" kern="1200" baseline="0" dirty="0" err="1">
                          <a:solidFill>
                            <a:schemeClr val="dk1"/>
                          </a:solidFill>
                          <a:latin typeface="Century Gothic" panose="020B0502020202020204" pitchFamily="34" charset="0"/>
                          <a:ea typeface="+mn-ea"/>
                          <a:cs typeface="+mn-cs"/>
                        </a:rPr>
                        <a:t>prizes</a:t>
                      </a:r>
                      <a:r>
                        <a:rPr lang="fr-FR" sz="1200" b="0" i="0" u="none" strike="noStrike" kern="1200" baseline="0" dirty="0">
                          <a:solidFill>
                            <a:schemeClr val="dk1"/>
                          </a:solidFill>
                          <a:latin typeface="Century Gothic" panose="020B0502020202020204" pitchFamily="34" charset="0"/>
                          <a:ea typeface="+mn-ea"/>
                          <a:cs typeface="+mn-cs"/>
                        </a:rPr>
                        <a:t>, </a:t>
                      </a:r>
                      <a:r>
                        <a:rPr lang="fr-FR" sz="1200" b="0" i="0" u="none" strike="noStrike" kern="1200" baseline="0" dirty="0" err="1">
                          <a:solidFill>
                            <a:schemeClr val="dk1"/>
                          </a:solidFill>
                          <a:latin typeface="Century Gothic" panose="020B0502020202020204" pitchFamily="34" charset="0"/>
                          <a:ea typeface="+mn-ea"/>
                          <a:cs typeface="+mn-cs"/>
                        </a:rPr>
                        <a:t>such</a:t>
                      </a:r>
                      <a:r>
                        <a:rPr lang="fr-FR" sz="1200" b="0" i="0" u="none" strike="noStrike" kern="1200" baseline="0" dirty="0">
                          <a:solidFill>
                            <a:schemeClr val="dk1"/>
                          </a:solidFill>
                          <a:latin typeface="Century Gothic" panose="020B0502020202020204" pitchFamily="34" charset="0"/>
                          <a:ea typeface="+mn-ea"/>
                          <a:cs typeface="+mn-cs"/>
                        </a:rPr>
                        <a:t> as vouchers.</a:t>
                      </a:r>
                      <a:endParaRPr lang="fr-FR" sz="1200" b="0" dirty="0">
                        <a:latin typeface="Century Gothic" panose="020B0502020202020204" pitchFamily="34" charset="0"/>
                      </a:endParaRPr>
                    </a:p>
                  </a:txBody>
                  <a:tcPr/>
                </a:tc>
                <a:tc>
                  <a:txBody>
                    <a:bodyPr/>
                    <a:lstStyle/>
                    <a:p>
                      <a:r>
                        <a:rPr lang="fr-FR" sz="1200" b="0" i="0" u="none" strike="noStrike" kern="1200" baseline="0" dirty="0">
                          <a:solidFill>
                            <a:schemeClr val="dk1"/>
                          </a:solidFill>
                          <a:latin typeface="Century Gothic" panose="020B0502020202020204" pitchFamily="34" charset="0"/>
                          <a:ea typeface="+mn-ea"/>
                          <a:cs typeface="+mn-cs"/>
                        </a:rPr>
                        <a:t>28,36%</a:t>
                      </a:r>
                      <a:endParaRPr lang="fr-FR" sz="1200" b="0" dirty="0">
                        <a:latin typeface="Century Gothic" panose="020B0502020202020204" pitchFamily="34" charset="0"/>
                      </a:endParaRPr>
                    </a:p>
                  </a:txBody>
                  <a:tcPr/>
                </a:tc>
                <a:extLst>
                  <a:ext uri="{0D108BD9-81ED-4DB2-BD59-A6C34878D82A}">
                    <a16:rowId xmlns:a16="http://schemas.microsoft.com/office/drawing/2014/main" xmlns="" val="10004"/>
                  </a:ext>
                </a:extLst>
              </a:tr>
              <a:tr h="683621">
                <a:tc>
                  <a:txBody>
                    <a:bodyPr/>
                    <a:lstStyle/>
                    <a:p>
                      <a:r>
                        <a:rPr lang="en-US" sz="1200" b="0" i="0" u="none" strike="noStrike" kern="1200" baseline="0" dirty="0">
                          <a:solidFill>
                            <a:schemeClr val="dk1"/>
                          </a:solidFill>
                          <a:latin typeface="Century Gothic" panose="020B0502020202020204" pitchFamily="34" charset="0"/>
                          <a:ea typeface="+mn-ea"/>
                          <a:cs typeface="+mn-cs"/>
                        </a:rPr>
                        <a:t>Yes, there are incentives in the form of monetary payments for those who pass on knowledge</a:t>
                      </a:r>
                    </a:p>
                    <a:p>
                      <a:r>
                        <a:rPr lang="en-US" sz="1200" b="0" i="0" u="none" strike="noStrike" kern="1200" baseline="0" dirty="0">
                          <a:solidFill>
                            <a:schemeClr val="dk1"/>
                          </a:solidFill>
                          <a:latin typeface="Century Gothic" panose="020B0502020202020204" pitchFamily="34" charset="0"/>
                          <a:ea typeface="+mn-ea"/>
                          <a:cs typeface="+mn-cs"/>
                        </a:rPr>
                        <a:t>and for those who receive it.</a:t>
                      </a:r>
                      <a:endParaRPr lang="fr-FR" sz="1200" b="0" dirty="0">
                        <a:latin typeface="Century Gothic" panose="020B0502020202020204" pitchFamily="34" charset="0"/>
                      </a:endParaRPr>
                    </a:p>
                  </a:txBody>
                  <a:tcPr/>
                </a:tc>
                <a:tc>
                  <a:txBody>
                    <a:bodyPr/>
                    <a:lstStyle/>
                    <a:p>
                      <a:r>
                        <a:rPr lang="fr-FR" sz="1200" b="0" i="0" u="none" strike="noStrike" kern="1200" baseline="0" dirty="0">
                          <a:solidFill>
                            <a:schemeClr val="dk1"/>
                          </a:solidFill>
                          <a:latin typeface="Century Gothic" panose="020B0502020202020204" pitchFamily="34" charset="0"/>
                          <a:ea typeface="+mn-ea"/>
                          <a:cs typeface="+mn-cs"/>
                        </a:rPr>
                        <a:t>13,43%</a:t>
                      </a:r>
                      <a:endParaRPr lang="fr-FR" sz="1200" b="0" dirty="0">
                        <a:latin typeface="Century Gothic" panose="020B0502020202020204" pitchFamily="34" charset="0"/>
                      </a:endParaRPr>
                    </a:p>
                  </a:txBody>
                  <a:tcPr/>
                </a:tc>
                <a:extLst>
                  <a:ext uri="{0D108BD9-81ED-4DB2-BD59-A6C34878D82A}">
                    <a16:rowId xmlns:a16="http://schemas.microsoft.com/office/drawing/2014/main" xmlns="" val="10005"/>
                  </a:ext>
                </a:extLst>
              </a:tr>
              <a:tr h="267913">
                <a:tc>
                  <a:txBody>
                    <a:bodyPr/>
                    <a:lstStyle/>
                    <a:p>
                      <a:r>
                        <a:rPr lang="en-US" sz="1200" b="0" i="0" u="none" strike="noStrike" kern="1200" baseline="0" dirty="0">
                          <a:solidFill>
                            <a:schemeClr val="dk1"/>
                          </a:solidFill>
                          <a:latin typeface="Century Gothic" panose="020B0502020202020204" pitchFamily="34" charset="0"/>
                          <a:ea typeface="+mn-ea"/>
                          <a:cs typeface="+mn-cs"/>
                        </a:rPr>
                        <a:t>We have rewards in the form of gamification, that means in a playful way. But the rewards are</a:t>
                      </a:r>
                    </a:p>
                    <a:p>
                      <a:r>
                        <a:rPr lang="fr-FR" sz="1200" b="0" i="0" u="none" strike="noStrike" kern="1200" baseline="0" dirty="0" err="1">
                          <a:solidFill>
                            <a:schemeClr val="dk1"/>
                          </a:solidFill>
                          <a:latin typeface="Century Gothic" panose="020B0502020202020204" pitchFamily="34" charset="0"/>
                          <a:ea typeface="+mn-ea"/>
                          <a:cs typeface="+mn-cs"/>
                        </a:rPr>
                        <a:t>ultimately</a:t>
                      </a:r>
                      <a:r>
                        <a:rPr lang="fr-FR" sz="1200" b="0" i="0" u="none" strike="noStrike" kern="1200" baseline="0" dirty="0">
                          <a:solidFill>
                            <a:schemeClr val="dk1"/>
                          </a:solidFill>
                          <a:latin typeface="Century Gothic" panose="020B0502020202020204" pitchFamily="34" charset="0"/>
                          <a:ea typeface="+mn-ea"/>
                          <a:cs typeface="+mn-cs"/>
                        </a:rPr>
                        <a:t> cash </a:t>
                      </a:r>
                      <a:r>
                        <a:rPr lang="fr-FR" sz="1200" b="0" i="0" u="none" strike="noStrike" kern="1200" baseline="0" dirty="0" err="1">
                          <a:solidFill>
                            <a:schemeClr val="dk1"/>
                          </a:solidFill>
                          <a:latin typeface="Century Gothic" panose="020B0502020202020204" pitchFamily="34" charset="0"/>
                          <a:ea typeface="+mn-ea"/>
                          <a:cs typeface="+mn-cs"/>
                        </a:rPr>
                        <a:t>prizes</a:t>
                      </a:r>
                      <a:r>
                        <a:rPr lang="fr-FR" sz="1200" b="0" i="0" u="none" strike="noStrike" kern="1200" baseline="0" dirty="0">
                          <a:solidFill>
                            <a:schemeClr val="dk1"/>
                          </a:solidFill>
                          <a:latin typeface="Century Gothic" panose="020B0502020202020204" pitchFamily="34" charset="0"/>
                          <a:ea typeface="+mn-ea"/>
                          <a:cs typeface="+mn-cs"/>
                        </a:rPr>
                        <a:t>.</a:t>
                      </a:r>
                      <a:endParaRPr lang="fr-FR" sz="1200" b="0" dirty="0">
                        <a:latin typeface="Century Gothic" panose="020B0502020202020204" pitchFamily="34" charset="0"/>
                      </a:endParaRPr>
                    </a:p>
                  </a:txBody>
                  <a:tcPr/>
                </a:tc>
                <a:tc>
                  <a:txBody>
                    <a:bodyPr/>
                    <a:lstStyle/>
                    <a:p>
                      <a:r>
                        <a:rPr lang="fr-FR" sz="1200" b="0" i="0" u="none" strike="noStrike" kern="1200" baseline="0" dirty="0">
                          <a:solidFill>
                            <a:schemeClr val="dk1"/>
                          </a:solidFill>
                          <a:latin typeface="Century Gothic" panose="020B0502020202020204" pitchFamily="34" charset="0"/>
                          <a:ea typeface="+mn-ea"/>
                          <a:cs typeface="+mn-cs"/>
                        </a:rPr>
                        <a:t>7,46%</a:t>
                      </a:r>
                      <a:endParaRPr lang="fr-FR" sz="1200" b="0" dirty="0">
                        <a:latin typeface="Century Gothic" panose="020B0502020202020204" pitchFamily="34" charset="0"/>
                      </a:endParaRPr>
                    </a:p>
                  </a:txBody>
                  <a:tcPr/>
                </a:tc>
                <a:extLst>
                  <a:ext uri="{0D108BD9-81ED-4DB2-BD59-A6C34878D82A}">
                    <a16:rowId xmlns:a16="http://schemas.microsoft.com/office/drawing/2014/main" xmlns="" val="10006"/>
                  </a:ext>
                </a:extLst>
              </a:tr>
              <a:tr h="362179">
                <a:tc>
                  <a:txBody>
                    <a:bodyPr/>
                    <a:lstStyle/>
                    <a:p>
                      <a:r>
                        <a:rPr lang="fr-FR" sz="1200" b="0" i="0" u="none" strike="noStrike" kern="1200" baseline="0" dirty="0" err="1">
                          <a:solidFill>
                            <a:schemeClr val="dk1"/>
                          </a:solidFill>
                          <a:latin typeface="Century Gothic" panose="020B0502020202020204" pitchFamily="34" charset="0"/>
                          <a:ea typeface="+mn-ea"/>
                          <a:cs typeface="+mn-cs"/>
                        </a:rPr>
                        <a:t>Other</a:t>
                      </a:r>
                      <a:r>
                        <a:rPr lang="fr-FR" sz="1200" b="0" i="0" u="none" strike="noStrike" kern="1200" baseline="0" dirty="0">
                          <a:solidFill>
                            <a:schemeClr val="dk1"/>
                          </a:solidFill>
                          <a:latin typeface="Century Gothic" panose="020B0502020202020204" pitchFamily="34" charset="0"/>
                          <a:ea typeface="+mn-ea"/>
                          <a:cs typeface="+mn-cs"/>
                        </a:rPr>
                        <a:t> (</a:t>
                      </a:r>
                      <a:r>
                        <a:rPr lang="fr-FR" sz="1200" b="0" i="0" u="none" strike="noStrike" kern="1200" baseline="0" dirty="0" err="1">
                          <a:solidFill>
                            <a:schemeClr val="dk1"/>
                          </a:solidFill>
                          <a:latin typeface="Century Gothic" panose="020B0502020202020204" pitchFamily="34" charset="0"/>
                          <a:ea typeface="+mn-ea"/>
                          <a:cs typeface="+mn-cs"/>
                        </a:rPr>
                        <a:t>please</a:t>
                      </a:r>
                      <a:r>
                        <a:rPr lang="fr-FR" sz="1200" b="0" i="0" u="none" strike="noStrike" kern="1200" baseline="0" dirty="0">
                          <a:solidFill>
                            <a:schemeClr val="dk1"/>
                          </a:solidFill>
                          <a:latin typeface="Century Gothic" panose="020B0502020202020204" pitchFamily="34" charset="0"/>
                          <a:ea typeface="+mn-ea"/>
                          <a:cs typeface="+mn-cs"/>
                        </a:rPr>
                        <a:t> </a:t>
                      </a:r>
                      <a:r>
                        <a:rPr lang="fr-FR" sz="1200" b="0" i="0" u="none" strike="noStrike" kern="1200" baseline="0" dirty="0" err="1">
                          <a:solidFill>
                            <a:schemeClr val="dk1"/>
                          </a:solidFill>
                          <a:latin typeface="Century Gothic" panose="020B0502020202020204" pitchFamily="34" charset="0"/>
                          <a:ea typeface="+mn-ea"/>
                          <a:cs typeface="+mn-cs"/>
                        </a:rPr>
                        <a:t>specify</a:t>
                      </a:r>
                      <a:r>
                        <a:rPr lang="fr-FR" sz="1200" b="0" i="0" u="none" strike="noStrike" kern="1200" baseline="0" dirty="0">
                          <a:solidFill>
                            <a:schemeClr val="dk1"/>
                          </a:solidFill>
                          <a:latin typeface="Century Gothic" panose="020B0502020202020204" pitchFamily="34" charset="0"/>
                          <a:ea typeface="+mn-ea"/>
                          <a:cs typeface="+mn-cs"/>
                        </a:rPr>
                        <a:t>)</a:t>
                      </a:r>
                      <a:endParaRPr lang="fr-FR" sz="1200" b="0" dirty="0">
                        <a:latin typeface="Century Gothic" panose="020B0502020202020204" pitchFamily="34" charset="0"/>
                      </a:endParaRPr>
                    </a:p>
                  </a:txBody>
                  <a:tcPr/>
                </a:tc>
                <a:tc>
                  <a:txBody>
                    <a:bodyPr/>
                    <a:lstStyle/>
                    <a:p>
                      <a:r>
                        <a:rPr lang="fr-FR" sz="1200" b="0" i="0" u="none" strike="noStrike" kern="1200" baseline="0" dirty="0">
                          <a:solidFill>
                            <a:schemeClr val="dk1"/>
                          </a:solidFill>
                          <a:latin typeface="Century Gothic" panose="020B0502020202020204" pitchFamily="34" charset="0"/>
                          <a:ea typeface="+mn-ea"/>
                          <a:cs typeface="+mn-cs"/>
                        </a:rPr>
                        <a:t>1,49%</a:t>
                      </a:r>
                      <a:endParaRPr lang="fr-FR" sz="1200" b="0" dirty="0">
                        <a:latin typeface="Century Gothic" panose="020B0502020202020204" pitchFamily="34" charset="0"/>
                      </a:endParaRPr>
                    </a:p>
                  </a:txBody>
                  <a:tcPr/>
                </a:tc>
                <a:extLst>
                  <a:ext uri="{0D108BD9-81ED-4DB2-BD59-A6C34878D82A}">
                    <a16:rowId xmlns:a16="http://schemas.microsoft.com/office/drawing/2014/main" xmlns="" val="10007"/>
                  </a:ext>
                </a:extLst>
              </a:tr>
            </a:tbl>
          </a:graphicData>
        </a:graphic>
      </p:graphicFrame>
      <p:pic>
        <p:nvPicPr>
          <p:cNvPr id="14" name="Picture 2" descr="Getting in the game - how gamification can increase knowledge retention and  re-engagement | Hyfin"/>
          <p:cNvPicPr>
            <a:picLocks noChangeAspect="1" noChangeArrowheads="1"/>
          </p:cNvPicPr>
          <p:nvPr/>
        </p:nvPicPr>
        <p:blipFill rotWithShape="1">
          <a:blip r:embed="rId7">
            <a:extLst>
              <a:ext uri="{28A0092B-C50C-407E-A947-70E740481C1C}">
                <a14:useLocalDpi xmlns:a14="http://schemas.microsoft.com/office/drawing/2010/main" val="0"/>
              </a:ext>
            </a:extLst>
          </a:blip>
          <a:srcRect l="13188" r="12426"/>
          <a:stretch/>
        </p:blipFill>
        <p:spPr bwMode="auto">
          <a:xfrm>
            <a:off x="827584" y="4365104"/>
            <a:ext cx="2171157" cy="16175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23096" y="1628800"/>
            <a:ext cx="659154" cy="400110"/>
          </a:xfrm>
          <a:prstGeom prst="rect">
            <a:avLst/>
          </a:prstGeom>
          <a:noFill/>
        </p:spPr>
        <p:txBody>
          <a:bodyPr wrap="square" lIns="91440" tIns="45720" rIns="91440" bIns="45720">
            <a:spAutoFit/>
          </a:bodyPr>
          <a:lstStyle/>
          <a:p>
            <a:pPr algn="ctr"/>
            <a:r>
              <a:rPr lang="fr-FR" sz="2000" b="1" cap="none" spc="0" dirty="0">
                <a:ln w="1905"/>
                <a:solidFill>
                  <a:srgbClr val="FF0000"/>
                </a:solidFill>
                <a:effectLst>
                  <a:innerShdw blurRad="69850" dist="43180" dir="5400000">
                    <a:srgbClr val="000000">
                      <a:alpha val="65000"/>
                    </a:srgbClr>
                  </a:innerShdw>
                </a:effectLst>
              </a:rPr>
              <a:t>[1]</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56176" y="1019200"/>
            <a:ext cx="609600" cy="609600"/>
          </a:xfrm>
          <a:prstGeom prst="rect">
            <a:avLst/>
          </a:prstGeom>
        </p:spPr>
      </p:pic>
    </p:spTree>
    <p:extLst>
      <p:ext uri="{BB962C8B-B14F-4D97-AF65-F5344CB8AC3E}">
        <p14:creationId xmlns:p14="http://schemas.microsoft.com/office/powerpoint/2010/main" val="556649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iaria.org/images2/steering/samia_aitouch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176" y="932078"/>
            <a:ext cx="1437018" cy="17081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3528" y="2924944"/>
            <a:ext cx="8496944" cy="3785652"/>
          </a:xfrm>
          <a:prstGeom prst="rect">
            <a:avLst/>
          </a:prstGeom>
        </p:spPr>
        <p:txBody>
          <a:bodyPr wrap="square">
            <a:spAutoFit/>
          </a:bodyPr>
          <a:lstStyle/>
          <a:p>
            <a:pPr algn="just"/>
            <a:r>
              <a:rPr lang="fr-FR" sz="2000" dirty="0" err="1">
                <a:latin typeface="Century Gothic" panose="020B0502020202020204" pitchFamily="34" charset="0"/>
              </a:rPr>
              <a:t>Basically</a:t>
            </a:r>
            <a:r>
              <a:rPr lang="fr-FR" sz="2000" dirty="0">
                <a:latin typeface="Century Gothic" panose="020B0502020202020204" pitchFamily="34" charset="0"/>
              </a:rPr>
              <a:t>, I </a:t>
            </a:r>
            <a:r>
              <a:rPr lang="fr-FR" sz="2000" dirty="0" err="1">
                <a:latin typeface="Century Gothic" panose="020B0502020202020204" pitchFamily="34" charset="0"/>
              </a:rPr>
              <a:t>am</a:t>
            </a:r>
            <a:r>
              <a:rPr lang="fr-FR" sz="2000" dirty="0">
                <a:latin typeface="Century Gothic" panose="020B0502020202020204" pitchFamily="34" charset="0"/>
              </a:rPr>
              <a:t> </a:t>
            </a:r>
            <a:r>
              <a:rPr lang="fr-FR" sz="2000" dirty="0" err="1">
                <a:latin typeface="Century Gothic" panose="020B0502020202020204" pitchFamily="34" charset="0"/>
              </a:rPr>
              <a:t>engineer</a:t>
            </a:r>
            <a:r>
              <a:rPr lang="fr-FR" sz="2000" dirty="0">
                <a:latin typeface="Century Gothic" panose="020B0502020202020204" pitchFamily="34" charset="0"/>
              </a:rPr>
              <a:t> in computer science </a:t>
            </a:r>
            <a:r>
              <a:rPr lang="fr-FR" sz="2000" dirty="0" err="1">
                <a:latin typeface="Century Gothic" panose="020B0502020202020204" pitchFamily="34" charset="0"/>
              </a:rPr>
              <a:t>then</a:t>
            </a:r>
            <a:r>
              <a:rPr lang="fr-FR" sz="2000" dirty="0">
                <a:latin typeface="Century Gothic" panose="020B0502020202020204" pitchFamily="34" charset="0"/>
              </a:rPr>
              <a:t> I </a:t>
            </a:r>
            <a:r>
              <a:rPr lang="fr-FR" sz="2000" dirty="0" err="1">
                <a:latin typeface="Century Gothic" panose="020B0502020202020204" pitchFamily="34" charset="0"/>
              </a:rPr>
              <a:t>converted</a:t>
            </a:r>
            <a:r>
              <a:rPr lang="fr-FR" sz="2000" dirty="0">
                <a:latin typeface="Century Gothic" panose="020B0502020202020204" pitchFamily="34" charset="0"/>
              </a:rPr>
              <a:t> to  </a:t>
            </a:r>
            <a:r>
              <a:rPr lang="fr-FR" sz="2000" dirty="0" err="1">
                <a:latin typeface="Century Gothic" panose="020B0502020202020204" pitchFamily="34" charset="0"/>
              </a:rPr>
              <a:t>industrial</a:t>
            </a:r>
            <a:r>
              <a:rPr lang="fr-FR" sz="2000" dirty="0">
                <a:latin typeface="Century Gothic" panose="020B0502020202020204" pitchFamily="34" charset="0"/>
              </a:rPr>
              <a:t> engineering  by </a:t>
            </a:r>
            <a:r>
              <a:rPr lang="fr-FR" sz="2000" dirty="0" err="1">
                <a:latin typeface="Century Gothic" panose="020B0502020202020204" pitchFamily="34" charset="0"/>
              </a:rPr>
              <a:t>my</a:t>
            </a:r>
            <a:r>
              <a:rPr lang="fr-FR" sz="2000" dirty="0">
                <a:latin typeface="Century Gothic" panose="020B0502020202020204" pitchFamily="34" charset="0"/>
              </a:rPr>
              <a:t> Master and </a:t>
            </a:r>
            <a:r>
              <a:rPr lang="fr-FR" sz="2000" dirty="0" err="1">
                <a:latin typeface="Century Gothic" panose="020B0502020202020204" pitchFamily="34" charset="0"/>
              </a:rPr>
              <a:t>Ph.D</a:t>
            </a:r>
            <a:r>
              <a:rPr lang="fr-FR" sz="2000" dirty="0">
                <a:latin typeface="Century Gothic" panose="020B0502020202020204" pitchFamily="34" charset="0"/>
              </a:rPr>
              <a:t>, </a:t>
            </a:r>
            <a:r>
              <a:rPr lang="fr-FR" sz="2000" dirty="0" err="1">
                <a:latin typeface="Century Gothic" panose="020B0502020202020204" pitchFamily="34" charset="0"/>
              </a:rPr>
              <a:t>my</a:t>
            </a:r>
            <a:r>
              <a:rPr lang="fr-FR" sz="2000" dirty="0">
                <a:latin typeface="Century Gothic" panose="020B0502020202020204" pitchFamily="34" charset="0"/>
              </a:rPr>
              <a:t> </a:t>
            </a:r>
            <a:r>
              <a:rPr lang="fr-FR" sz="2000" dirty="0" err="1">
                <a:latin typeface="Century Gothic" panose="020B0502020202020204" pitchFamily="34" charset="0"/>
              </a:rPr>
              <a:t>researches</a:t>
            </a:r>
            <a:r>
              <a:rPr lang="fr-FR" sz="2000" dirty="0">
                <a:latin typeface="Century Gothic" panose="020B0502020202020204" pitchFamily="34" charset="0"/>
              </a:rPr>
              <a:t> </a:t>
            </a:r>
            <a:r>
              <a:rPr lang="fr-FR" sz="2000" dirty="0" err="1">
                <a:latin typeface="Century Gothic" panose="020B0502020202020204" pitchFamily="34" charset="0"/>
              </a:rPr>
              <a:t>include</a:t>
            </a:r>
            <a:endParaRPr lang="fr-FR" sz="2000" dirty="0">
              <a:latin typeface="Century Gothic" panose="020B0502020202020204" pitchFamily="34" charset="0"/>
            </a:endParaRPr>
          </a:p>
          <a:p>
            <a:pPr algn="just" fontAlgn="t"/>
            <a:r>
              <a:rPr lang="fr-FR" sz="2000" dirty="0">
                <a:latin typeface="Century Gothic" panose="020B0502020202020204" pitchFamily="34" charset="0"/>
              </a:rPr>
              <a:t> </a:t>
            </a:r>
          </a:p>
          <a:p>
            <a:pPr lvl="0" algn="just" fontAlgn="t"/>
            <a:r>
              <a:rPr lang="fr-FR" sz="2000" b="1" dirty="0" err="1">
                <a:solidFill>
                  <a:srgbClr val="C00000"/>
                </a:solidFill>
                <a:latin typeface="Century Gothic" panose="020B0502020202020204" pitchFamily="34" charset="0"/>
              </a:rPr>
              <a:t>Intellectual</a:t>
            </a:r>
            <a:r>
              <a:rPr lang="fr-FR" sz="2000" b="1" dirty="0">
                <a:solidFill>
                  <a:srgbClr val="C00000"/>
                </a:solidFill>
                <a:latin typeface="Century Gothic" panose="020B0502020202020204" pitchFamily="34" charset="0"/>
              </a:rPr>
              <a:t> capital </a:t>
            </a:r>
            <a:r>
              <a:rPr lang="fr-FR" sz="2000" b="1" dirty="0" err="1">
                <a:solidFill>
                  <a:srgbClr val="C00000"/>
                </a:solidFill>
                <a:latin typeface="Century Gothic" panose="020B0502020202020204" pitchFamily="34" charset="0"/>
              </a:rPr>
              <a:t>measurement</a:t>
            </a:r>
            <a:r>
              <a:rPr lang="fr-FR" sz="2000" b="1" dirty="0">
                <a:solidFill>
                  <a:srgbClr val="C00000"/>
                </a:solidFill>
                <a:latin typeface="Century Gothic" panose="020B0502020202020204" pitchFamily="34" charset="0"/>
              </a:rPr>
              <a:t> and </a:t>
            </a:r>
            <a:r>
              <a:rPr lang="fr-FR" sz="2000" b="1" dirty="0" err="1">
                <a:solidFill>
                  <a:srgbClr val="C00000"/>
                </a:solidFill>
                <a:latin typeface="Century Gothic" panose="020B0502020202020204" pitchFamily="34" charset="0"/>
              </a:rPr>
              <a:t>Knowledge</a:t>
            </a:r>
            <a:r>
              <a:rPr lang="fr-FR" sz="2000" b="1" dirty="0">
                <a:solidFill>
                  <a:srgbClr val="C00000"/>
                </a:solidFill>
                <a:latin typeface="Century Gothic" panose="020B0502020202020204" pitchFamily="34" charset="0"/>
              </a:rPr>
              <a:t> management </a:t>
            </a:r>
          </a:p>
          <a:p>
            <a:pPr lvl="0" algn="just" fontAlgn="t"/>
            <a:r>
              <a:rPr lang="fr-FR" sz="2000" dirty="0" err="1">
                <a:latin typeface="Century Gothic" panose="020B0502020202020204" pitchFamily="34" charset="0"/>
              </a:rPr>
              <a:t>Decision</a:t>
            </a:r>
            <a:r>
              <a:rPr lang="fr-FR" sz="2000" dirty="0">
                <a:latin typeface="Century Gothic" panose="020B0502020202020204" pitchFamily="34" charset="0"/>
              </a:rPr>
              <a:t> </a:t>
            </a:r>
            <a:r>
              <a:rPr lang="fr-FR" sz="2000" dirty="0" err="1">
                <a:latin typeface="Century Gothic" panose="020B0502020202020204" pitchFamily="34" charset="0"/>
              </a:rPr>
              <a:t>making</a:t>
            </a:r>
            <a:r>
              <a:rPr lang="fr-FR" sz="2000" dirty="0">
                <a:latin typeface="Century Gothic" panose="020B0502020202020204" pitchFamily="34" charset="0"/>
              </a:rPr>
              <a:t> and performance </a:t>
            </a:r>
            <a:r>
              <a:rPr lang="fr-FR" sz="2000" dirty="0" err="1">
                <a:latin typeface="Century Gothic" panose="020B0502020202020204" pitchFamily="34" charset="0"/>
              </a:rPr>
              <a:t>measurement</a:t>
            </a:r>
            <a:endParaRPr lang="fr-FR" sz="2000" dirty="0">
              <a:latin typeface="Century Gothic" panose="020B0502020202020204" pitchFamily="34" charset="0"/>
            </a:endParaRPr>
          </a:p>
          <a:p>
            <a:pPr lvl="0" algn="just" fontAlgn="t"/>
            <a:r>
              <a:rPr lang="fr-FR" sz="2000" dirty="0">
                <a:latin typeface="Century Gothic" panose="020B0502020202020204" pitchFamily="34" charset="0"/>
              </a:rPr>
              <a:t>Data </a:t>
            </a:r>
            <a:r>
              <a:rPr lang="fr-FR" sz="2000" dirty="0" err="1">
                <a:latin typeface="Century Gothic" panose="020B0502020202020204" pitchFamily="34" charset="0"/>
              </a:rPr>
              <a:t>mining</a:t>
            </a:r>
            <a:r>
              <a:rPr lang="fr-FR" sz="2000" dirty="0">
                <a:latin typeface="Century Gothic" panose="020B0502020202020204" pitchFamily="34" charset="0"/>
              </a:rPr>
              <a:t> and </a:t>
            </a:r>
            <a:r>
              <a:rPr lang="fr-FR" sz="2000" dirty="0" err="1">
                <a:latin typeface="Century Gothic" panose="020B0502020202020204" pitchFamily="34" charset="0"/>
              </a:rPr>
              <a:t>knowledge</a:t>
            </a:r>
            <a:r>
              <a:rPr lang="fr-FR" sz="2000" dirty="0">
                <a:latin typeface="Century Gothic" panose="020B0502020202020204" pitchFamily="34" charset="0"/>
              </a:rPr>
              <a:t> </a:t>
            </a:r>
            <a:r>
              <a:rPr lang="fr-FR" sz="2000" dirty="0" err="1">
                <a:latin typeface="Century Gothic" panose="020B0502020202020204" pitchFamily="34" charset="0"/>
              </a:rPr>
              <a:t>discovery</a:t>
            </a:r>
            <a:endParaRPr lang="fr-FR" sz="2000" dirty="0">
              <a:latin typeface="Century Gothic" panose="020B0502020202020204" pitchFamily="34" charset="0"/>
            </a:endParaRPr>
          </a:p>
          <a:p>
            <a:pPr lvl="0" algn="just" fontAlgn="t"/>
            <a:r>
              <a:rPr lang="fr-FR" sz="2000" dirty="0">
                <a:latin typeface="Century Gothic" panose="020B0502020202020204" pitchFamily="34" charset="0"/>
              </a:rPr>
              <a:t>Business intelligence and </a:t>
            </a:r>
            <a:r>
              <a:rPr lang="fr-FR" sz="2000" dirty="0" err="1">
                <a:latin typeface="Century Gothic" panose="020B0502020202020204" pitchFamily="34" charset="0"/>
              </a:rPr>
              <a:t>decision</a:t>
            </a:r>
            <a:r>
              <a:rPr lang="fr-FR" sz="2000" dirty="0">
                <a:latin typeface="Century Gothic" panose="020B0502020202020204" pitchFamily="34" charset="0"/>
              </a:rPr>
              <a:t> support</a:t>
            </a:r>
          </a:p>
          <a:p>
            <a:pPr lvl="0" algn="just" fontAlgn="t"/>
            <a:r>
              <a:rPr lang="fr-FR" sz="2000" b="1" dirty="0" err="1">
                <a:solidFill>
                  <a:srgbClr val="C00000"/>
                </a:solidFill>
                <a:latin typeface="Century Gothic" panose="020B0502020202020204" pitchFamily="34" charset="0"/>
              </a:rPr>
              <a:t>Industry</a:t>
            </a:r>
            <a:r>
              <a:rPr lang="fr-FR" sz="2000" b="1" dirty="0">
                <a:solidFill>
                  <a:srgbClr val="C00000"/>
                </a:solidFill>
                <a:latin typeface="Century Gothic" panose="020B0502020202020204" pitchFamily="34" charset="0"/>
              </a:rPr>
              <a:t> 4.0</a:t>
            </a:r>
          </a:p>
          <a:p>
            <a:pPr lvl="0" algn="just" fontAlgn="t"/>
            <a:r>
              <a:rPr lang="fr-FR" sz="2000" dirty="0" err="1">
                <a:latin typeface="Century Gothic" panose="020B0502020202020204" pitchFamily="34" charset="0"/>
              </a:rPr>
              <a:t>Automatic</a:t>
            </a:r>
            <a:r>
              <a:rPr lang="fr-FR" sz="2000" dirty="0">
                <a:latin typeface="Century Gothic" panose="020B0502020202020204" pitchFamily="34" charset="0"/>
              </a:rPr>
              <a:t> </a:t>
            </a:r>
            <a:r>
              <a:rPr lang="fr-FR" sz="2000" dirty="0" err="1">
                <a:latin typeface="Century Gothic" panose="020B0502020202020204" pitchFamily="34" charset="0"/>
              </a:rPr>
              <a:t>summarization</a:t>
            </a:r>
            <a:endParaRPr lang="fr-FR" sz="2000" dirty="0">
              <a:latin typeface="Century Gothic" panose="020B0502020202020204" pitchFamily="34" charset="0"/>
            </a:endParaRPr>
          </a:p>
          <a:p>
            <a:pPr lvl="0" algn="just" fontAlgn="t"/>
            <a:r>
              <a:rPr lang="fr-FR" sz="2000" b="1" dirty="0" err="1">
                <a:solidFill>
                  <a:srgbClr val="C00000"/>
                </a:solidFill>
                <a:latin typeface="Century Gothic" panose="020B0502020202020204" pitchFamily="34" charset="0"/>
              </a:rPr>
              <a:t>Blockchain</a:t>
            </a:r>
            <a:r>
              <a:rPr lang="fr-FR" sz="2000" b="1" dirty="0">
                <a:solidFill>
                  <a:srgbClr val="C00000"/>
                </a:solidFill>
                <a:latin typeface="Century Gothic" panose="020B0502020202020204" pitchFamily="34" charset="0"/>
              </a:rPr>
              <a:t> and </a:t>
            </a:r>
            <a:r>
              <a:rPr lang="fr-FR" sz="2000" b="1" dirty="0" err="1">
                <a:solidFill>
                  <a:srgbClr val="C00000"/>
                </a:solidFill>
                <a:latin typeface="Century Gothic" panose="020B0502020202020204" pitchFamily="34" charset="0"/>
              </a:rPr>
              <a:t>its</a:t>
            </a:r>
            <a:r>
              <a:rPr lang="fr-FR" sz="2000" b="1" dirty="0">
                <a:solidFill>
                  <a:srgbClr val="C00000"/>
                </a:solidFill>
                <a:latin typeface="Century Gothic" panose="020B0502020202020204" pitchFamily="34" charset="0"/>
              </a:rPr>
              <a:t> applications in </a:t>
            </a:r>
            <a:r>
              <a:rPr lang="fr-FR" sz="2000" b="1" dirty="0" err="1">
                <a:solidFill>
                  <a:srgbClr val="C00000"/>
                </a:solidFill>
                <a:latin typeface="Century Gothic" panose="020B0502020202020204" pitchFamily="34" charset="0"/>
              </a:rPr>
              <a:t>industry</a:t>
            </a:r>
            <a:r>
              <a:rPr lang="fr-FR" sz="2000" b="1" dirty="0">
                <a:solidFill>
                  <a:srgbClr val="C00000"/>
                </a:solidFill>
                <a:latin typeface="Century Gothic" panose="020B0502020202020204" pitchFamily="34" charset="0"/>
              </a:rPr>
              <a:t> and </a:t>
            </a:r>
            <a:r>
              <a:rPr lang="fr-FR" sz="2000" b="1" dirty="0" err="1">
                <a:solidFill>
                  <a:srgbClr val="C00000"/>
                </a:solidFill>
                <a:latin typeface="Century Gothic" panose="020B0502020202020204" pitchFamily="34" charset="0"/>
              </a:rPr>
              <a:t>knowledge</a:t>
            </a:r>
            <a:r>
              <a:rPr lang="fr-FR" sz="2000" b="1" dirty="0">
                <a:solidFill>
                  <a:srgbClr val="C00000"/>
                </a:solidFill>
                <a:latin typeface="Century Gothic" panose="020B0502020202020204" pitchFamily="34" charset="0"/>
              </a:rPr>
              <a:t> management </a:t>
            </a:r>
          </a:p>
        </p:txBody>
      </p:sp>
      <p:pic>
        <p:nvPicPr>
          <p:cNvPr id="6" name="Image 0" descr="image119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9089" y="1589264"/>
            <a:ext cx="864890" cy="641009"/>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 descr="http://www.univ-batna2.dz/sites/default/files/styles/slideshow/public/banner-bac-2020.png?itok=Ct4yoGAy"/>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60" r="70047" b="19404"/>
          <a:stretch/>
        </p:blipFill>
        <p:spPr bwMode="auto">
          <a:xfrm>
            <a:off x="4244598" y="2185897"/>
            <a:ext cx="769416" cy="7742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iaria.org/images2/sponsors/la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8007" y="1180845"/>
            <a:ext cx="1008908" cy="4703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82185" y="757150"/>
            <a:ext cx="5904656" cy="1815882"/>
          </a:xfrm>
          <a:prstGeom prst="rect">
            <a:avLst/>
          </a:prstGeom>
        </p:spPr>
        <p:txBody>
          <a:bodyPr wrap="square">
            <a:spAutoFit/>
          </a:bodyPr>
          <a:lstStyle/>
          <a:p>
            <a:r>
              <a:rPr lang="en-GB" sz="1600" b="1" i="0" dirty="0" err="1">
                <a:solidFill>
                  <a:srgbClr val="323130"/>
                </a:solidFill>
                <a:effectLst/>
                <a:latin typeface="Century Gothic" panose="020B0502020202020204" pitchFamily="34" charset="0"/>
              </a:rPr>
              <a:t>Samia</a:t>
            </a:r>
            <a:r>
              <a:rPr lang="en-GB" sz="1600" b="1" i="0" dirty="0">
                <a:solidFill>
                  <a:srgbClr val="323130"/>
                </a:solidFill>
                <a:effectLst/>
                <a:latin typeface="Century Gothic" panose="020B0502020202020204" pitchFamily="34" charset="0"/>
              </a:rPr>
              <a:t> </a:t>
            </a:r>
            <a:r>
              <a:rPr lang="en-GB" sz="1600" b="1" i="0" dirty="0" err="1">
                <a:solidFill>
                  <a:srgbClr val="323130"/>
                </a:solidFill>
                <a:effectLst/>
                <a:latin typeface="Century Gothic" panose="020B0502020202020204" pitchFamily="34" charset="0"/>
              </a:rPr>
              <a:t>Aitouche</a:t>
            </a:r>
            <a:r>
              <a:rPr lang="en-GB" sz="1600" b="0" i="0" dirty="0">
                <a:solidFill>
                  <a:srgbClr val="323130"/>
                </a:solidFill>
                <a:effectLst/>
                <a:latin typeface="Century Gothic" panose="020B0502020202020204" pitchFamily="34" charset="0"/>
              </a:rPr>
              <a:t>, Algerian lecturer researcher  </a:t>
            </a:r>
          </a:p>
          <a:p>
            <a:endParaRPr lang="en-GB" sz="1600" b="0" i="0" dirty="0">
              <a:solidFill>
                <a:srgbClr val="323130"/>
              </a:solidFill>
              <a:effectLst/>
              <a:latin typeface="Century Gothic" panose="020B0502020202020204" pitchFamily="34" charset="0"/>
            </a:endParaRPr>
          </a:p>
          <a:p>
            <a:r>
              <a:rPr lang="en-GB" sz="1600" b="0" i="0" dirty="0">
                <a:solidFill>
                  <a:srgbClr val="323130"/>
                </a:solidFill>
                <a:effectLst/>
                <a:latin typeface="Century Gothic" panose="020B0502020202020204" pitchFamily="34" charset="0"/>
              </a:rPr>
              <a:t>Laboratory of Automation and Manufacturing</a:t>
            </a:r>
          </a:p>
          <a:p>
            <a:endParaRPr lang="en-GB" sz="1600" b="0" i="0" dirty="0">
              <a:solidFill>
                <a:srgbClr val="323130"/>
              </a:solidFill>
              <a:effectLst/>
              <a:latin typeface="Century Gothic" panose="020B0502020202020204" pitchFamily="34" charset="0"/>
            </a:endParaRPr>
          </a:p>
          <a:p>
            <a:r>
              <a:rPr lang="en-GB" sz="1600" dirty="0">
                <a:solidFill>
                  <a:srgbClr val="323130"/>
                </a:solidFill>
                <a:latin typeface="Century Gothic" panose="020B0502020202020204" pitchFamily="34" charset="0"/>
              </a:rPr>
              <a:t>I</a:t>
            </a:r>
            <a:r>
              <a:rPr lang="en-GB" sz="1600" b="0" i="0" dirty="0">
                <a:solidFill>
                  <a:srgbClr val="323130"/>
                </a:solidFill>
                <a:effectLst/>
                <a:latin typeface="Century Gothic" panose="020B0502020202020204" pitchFamily="34" charset="0"/>
              </a:rPr>
              <a:t>ndustrial Engineering Department </a:t>
            </a:r>
          </a:p>
          <a:p>
            <a:endParaRPr lang="en-GB" sz="1600" b="0" i="0" dirty="0">
              <a:solidFill>
                <a:srgbClr val="323130"/>
              </a:solidFill>
              <a:effectLst/>
              <a:latin typeface="Century Gothic" panose="020B0502020202020204" pitchFamily="34" charset="0"/>
            </a:endParaRPr>
          </a:p>
          <a:p>
            <a:r>
              <a:rPr lang="en-GB" sz="1600" dirty="0">
                <a:solidFill>
                  <a:srgbClr val="323130"/>
                </a:solidFill>
                <a:latin typeface="Century Gothic" panose="020B0502020202020204" pitchFamily="34" charset="0"/>
              </a:rPr>
              <a:t>University </a:t>
            </a:r>
            <a:r>
              <a:rPr lang="en-GB" sz="1600" dirty="0" err="1">
                <a:solidFill>
                  <a:srgbClr val="323130"/>
                </a:solidFill>
                <a:latin typeface="Century Gothic" panose="020B0502020202020204" pitchFamily="34" charset="0"/>
              </a:rPr>
              <a:t>Batna</a:t>
            </a:r>
            <a:r>
              <a:rPr lang="en-GB" sz="1600" dirty="0">
                <a:solidFill>
                  <a:srgbClr val="323130"/>
                </a:solidFill>
                <a:latin typeface="Century Gothic" panose="020B0502020202020204" pitchFamily="34" charset="0"/>
              </a:rPr>
              <a:t> 2, </a:t>
            </a:r>
            <a:r>
              <a:rPr lang="en-GB" sz="1600" dirty="0" err="1">
                <a:solidFill>
                  <a:srgbClr val="323130"/>
                </a:solidFill>
                <a:latin typeface="Century Gothic" panose="020B0502020202020204" pitchFamily="34" charset="0"/>
              </a:rPr>
              <a:t>Batna</a:t>
            </a:r>
            <a:r>
              <a:rPr lang="en-GB" sz="1600" dirty="0">
                <a:solidFill>
                  <a:srgbClr val="323130"/>
                </a:solidFill>
                <a:latin typeface="Century Gothic" panose="020B0502020202020204" pitchFamily="34" charset="0"/>
              </a:rPr>
              <a:t>, Algeria</a:t>
            </a:r>
            <a:endParaRPr lang="en-GB" sz="1600" b="0" i="0" dirty="0">
              <a:solidFill>
                <a:srgbClr val="323130"/>
              </a:solidFill>
              <a:effectLst/>
              <a:latin typeface="Century Gothic" panose="020B0502020202020204" pitchFamily="34" charset="0"/>
            </a:endParaRPr>
          </a:p>
        </p:txBody>
      </p:sp>
      <p:sp>
        <p:nvSpPr>
          <p:cNvPr id="10" name="Rectangle 9"/>
          <p:cNvSpPr/>
          <p:nvPr/>
        </p:nvSpPr>
        <p:spPr>
          <a:xfrm>
            <a:off x="2269704" y="46365"/>
            <a:ext cx="3526432" cy="646331"/>
          </a:xfrm>
          <a:prstGeom prst="rect">
            <a:avLst/>
          </a:prstGeom>
          <a:solidFill>
            <a:schemeClr val="accent1"/>
          </a:solidFill>
        </p:spPr>
        <p:txBody>
          <a:bodyPr wrap="square" lIns="91440" tIns="45720" rIns="91440" bIns="45720">
            <a:spAutoFit/>
          </a:bodyPr>
          <a:lstStyle/>
          <a:p>
            <a:r>
              <a:rPr lang="en-US" sz="3600" b="1" cap="small" dirty="0">
                <a:ln w="17780" cmpd="sng">
                  <a:solidFill>
                    <a:srgbClr val="FFFFFF"/>
                  </a:solidFill>
                  <a:prstDash val="solid"/>
                  <a:miter lim="800000"/>
                </a:ln>
                <a:solidFill>
                  <a:schemeClr val="bg1"/>
                </a:solidFill>
                <a:effectLst>
                  <a:outerShdw blurRad="50800" algn="tl" rotWithShape="0">
                    <a:srgbClr val="000000"/>
                  </a:outerShdw>
                </a:effectLst>
              </a:rPr>
              <a:t>About the Speaker</a:t>
            </a:r>
            <a:endParaRPr lang="fr-FR" sz="3600" b="1" cap="small"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11"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sp>
        <p:nvSpPr>
          <p:cNvPr id="13" name="Espace réservé du numéro de diapositive 12"/>
          <p:cNvSpPr>
            <a:spLocks noGrp="1"/>
          </p:cNvSpPr>
          <p:nvPr>
            <p:ph type="sldNum" sz="quarter" idx="12"/>
          </p:nvPr>
        </p:nvSpPr>
        <p:spPr/>
        <p:txBody>
          <a:bodyPr vert="horz" lIns="91440" tIns="45720" rIns="91440" bIns="45720" rtlCol="0" anchor="ctr"/>
          <a:lstStyle/>
          <a:p>
            <a:fld id="{ECF08AB7-979E-4F1A-AE5B-3A78B4F7F702}" type="slidenum">
              <a:rPr lang="fr-FR" sz="2400" b="1">
                <a:solidFill>
                  <a:srgbClr val="FF0000"/>
                </a:solidFill>
              </a:rPr>
              <a:pPr/>
              <a:t>2</a:t>
            </a:fld>
            <a:endParaRPr lang="fr-FR" sz="2400" b="1" dirty="0">
              <a:solidFill>
                <a:srgbClr val="FF0000"/>
              </a:solidFill>
            </a:endParaRPr>
          </a:p>
        </p:txBody>
      </p:sp>
      <p:pic>
        <p:nvPicPr>
          <p:cNvPr id="2050" name="Picture 2" descr="L&amp;#39;université Batna 2 bénéficie d&amp;#39;un projet technologique pour les énergies  renouvelables – DM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84368" y="3616"/>
            <a:ext cx="1249644" cy="833096"/>
          </a:xfrm>
          <a:prstGeom prst="rect">
            <a:avLst/>
          </a:prstGeom>
          <a:noFill/>
          <a:extLst>
            <a:ext uri="{909E8E84-426E-40DD-AFC4-6F175D3DCCD1}">
              <a14:hiddenFill xmlns:a14="http://schemas.microsoft.com/office/drawing/2010/main">
                <a:solidFill>
                  <a:srgbClr val="FFFFFF"/>
                </a:solidFill>
              </a14:hiddenFill>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88904" y="1682151"/>
            <a:ext cx="609600" cy="609600"/>
          </a:xfrm>
          <a:prstGeom prst="rect">
            <a:avLst/>
          </a:prstGeom>
        </p:spPr>
      </p:pic>
    </p:spTree>
    <p:extLst>
      <p:ext uri="{BB962C8B-B14F-4D97-AF65-F5344CB8AC3E}">
        <p14:creationId xmlns:p14="http://schemas.microsoft.com/office/powerpoint/2010/main" val="827652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Getting in the game - how gamification can increase knowledge retention and  re-engagement | Hyfin"/>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51000"/>
                    </a14:imgEffect>
                  </a14:imgLayer>
                </a14:imgProps>
              </a:ext>
              <a:ext uri="{28A0092B-C50C-407E-A947-70E740481C1C}">
                <a14:useLocalDpi xmlns:a14="http://schemas.microsoft.com/office/drawing/2010/main" val="0"/>
              </a:ext>
            </a:extLst>
          </a:blip>
          <a:srcRect l="13188" r="12426"/>
          <a:stretch/>
        </p:blipFill>
        <p:spPr bwMode="auto">
          <a:xfrm>
            <a:off x="6876256" y="4005064"/>
            <a:ext cx="1834310" cy="115212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rgbClr val="FF0000"/>
                </a:solidFill>
              </a:rPr>
              <a:t>20</a:t>
            </a:fld>
            <a:endParaRPr lang="fr-FR" sz="2400" b="1" dirty="0">
              <a:solidFill>
                <a:srgbClr val="FF0000"/>
              </a:solidFill>
            </a:endParaRPr>
          </a:p>
        </p:txBody>
      </p:sp>
      <p:sp>
        <p:nvSpPr>
          <p:cNvPr id="5" name="Rectangle 4"/>
          <p:cNvSpPr/>
          <p:nvPr/>
        </p:nvSpPr>
        <p:spPr>
          <a:xfrm>
            <a:off x="1403648" y="116632"/>
            <a:ext cx="6624736" cy="707886"/>
          </a:xfrm>
          <a:prstGeom prst="rect">
            <a:avLst/>
          </a:prstGeom>
          <a:solidFill>
            <a:schemeClr val="accent1"/>
          </a:solidFill>
        </p:spPr>
        <p:txBody>
          <a:bodyPr wrap="square">
            <a:spAutoFit/>
          </a:bodyPr>
          <a:lstStyle/>
          <a:p>
            <a:pPr algn="ctr"/>
            <a:r>
              <a:rPr lang="en-US"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The use of </a:t>
            </a:r>
            <a:r>
              <a:rPr lang="en-US"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r>
              <a:rPr lang="en-US"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-supported Reward Systems for Knowledge T</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ransfer</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between</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Generations</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000" b="1" dirty="0">
                <a:ln w="1905"/>
                <a:solidFill>
                  <a:schemeClr val="bg1"/>
                </a:solidFill>
                <a:effectLst>
                  <a:innerShdw blurRad="69850" dist="43180" dir="5400000">
                    <a:srgbClr val="000000">
                      <a:alpha val="65000"/>
                    </a:srgbClr>
                  </a:innerShdw>
                </a:effectLst>
                <a:latin typeface="Century Gothic" panose="020B0502020202020204" pitchFamily="34" charset="0"/>
              </a:rPr>
              <a:t>(2)</a:t>
            </a:r>
            <a:endParaRPr lang="fr-FR" sz="1400" b="1"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pic>
        <p:nvPicPr>
          <p:cNvPr id="6"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7" name="Picture 4" descr="https://www.iaria.org/images2/sponsors/la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au 12"/>
          <p:cNvGraphicFramePr>
            <a:graphicFrameLocks noGrp="1"/>
          </p:cNvGraphicFramePr>
          <p:nvPr>
            <p:extLst>
              <p:ext uri="{D42A27DB-BD31-4B8C-83A1-F6EECF244321}">
                <p14:modId xmlns:p14="http://schemas.microsoft.com/office/powerpoint/2010/main" val="2302867724"/>
              </p:ext>
            </p:extLst>
          </p:nvPr>
        </p:nvGraphicFramePr>
        <p:xfrm>
          <a:off x="539552" y="1077238"/>
          <a:ext cx="7488832" cy="2495779"/>
        </p:xfrm>
        <a:graphic>
          <a:graphicData uri="http://schemas.openxmlformats.org/drawingml/2006/table">
            <a:tbl>
              <a:tblPr firstRow="1" bandRow="1">
                <a:tableStyleId>{5C22544A-7EE6-4342-B048-85BDC9FD1C3A}</a:tableStyleId>
              </a:tblPr>
              <a:tblGrid>
                <a:gridCol w="6696744">
                  <a:extLst>
                    <a:ext uri="{9D8B030D-6E8A-4147-A177-3AD203B41FA5}">
                      <a16:colId xmlns:a16="http://schemas.microsoft.com/office/drawing/2014/main" xmlns="" val="20000"/>
                    </a:ext>
                  </a:extLst>
                </a:gridCol>
                <a:gridCol w="792088">
                  <a:extLst>
                    <a:ext uri="{9D8B030D-6E8A-4147-A177-3AD203B41FA5}">
                      <a16:colId xmlns:a16="http://schemas.microsoft.com/office/drawing/2014/main" xmlns="" val="20001"/>
                    </a:ext>
                  </a:extLst>
                </a:gridCol>
              </a:tblGrid>
              <a:tr h="362179">
                <a:tc gridSpan="2">
                  <a:txBody>
                    <a:bodyPr/>
                    <a:lstStyle/>
                    <a:p>
                      <a:pPr algn="ctr"/>
                      <a:r>
                        <a:rPr lang="fr-FR" sz="1400" b="1" i="0" u="none" strike="noStrike" kern="1200" baseline="0" dirty="0" err="1">
                          <a:solidFill>
                            <a:schemeClr val="lt1"/>
                          </a:solidFill>
                          <a:latin typeface="+mn-lt"/>
                          <a:ea typeface="+mn-ea"/>
                          <a:cs typeface="+mn-cs"/>
                        </a:rPr>
                        <a:t>Knowledge</a:t>
                      </a:r>
                      <a:r>
                        <a:rPr lang="fr-FR" sz="1400" b="1" i="0" u="none" strike="noStrike" kern="1200" baseline="0" dirty="0">
                          <a:solidFill>
                            <a:schemeClr val="lt1"/>
                          </a:solidFill>
                          <a:latin typeface="+mn-lt"/>
                          <a:ea typeface="+mn-ea"/>
                          <a:cs typeface="+mn-cs"/>
                        </a:rPr>
                        <a:t> Transfer </a:t>
                      </a:r>
                      <a:r>
                        <a:rPr lang="fr-FR" sz="1400" b="1" i="0" u="none" strike="noStrike" kern="1200" baseline="0" dirty="0" err="1">
                          <a:solidFill>
                            <a:schemeClr val="lt1"/>
                          </a:solidFill>
                          <a:latin typeface="+mn-lt"/>
                          <a:ea typeface="+mn-ea"/>
                          <a:cs typeface="+mn-cs"/>
                        </a:rPr>
                        <a:t>Process</a:t>
                      </a:r>
                      <a:endParaRPr lang="fr-FR" sz="1400" b="1" dirty="0">
                        <a:solidFill>
                          <a:schemeClr val="bg1"/>
                        </a:solidFill>
                        <a:latin typeface="Century Gothic" panose="020B0502020202020204" pitchFamily="34" charset="0"/>
                      </a:endParaRPr>
                    </a:p>
                  </a:txBody>
                  <a:tcPr/>
                </a:tc>
                <a:tc hMerge="1">
                  <a:txBody>
                    <a:bodyPr/>
                    <a:lstStyle/>
                    <a:p>
                      <a:endParaRPr lang="fr-FR" sz="1400" dirty="0"/>
                    </a:p>
                  </a:txBody>
                  <a:tcPr/>
                </a:tc>
                <a:extLst>
                  <a:ext uri="{0D108BD9-81ED-4DB2-BD59-A6C34878D82A}">
                    <a16:rowId xmlns:a16="http://schemas.microsoft.com/office/drawing/2014/main" xmlns="" val="10000"/>
                  </a:ext>
                </a:extLst>
              </a:tr>
              <a:tr h="267913">
                <a:tc>
                  <a:txBody>
                    <a:bodyPr/>
                    <a:lstStyle/>
                    <a:p>
                      <a:r>
                        <a:rPr lang="fr-FR" sz="1400" b="0" i="0" u="none" strike="noStrike" kern="1200" baseline="0" dirty="0">
                          <a:solidFill>
                            <a:schemeClr val="dk1"/>
                          </a:solidFill>
                          <a:latin typeface="+mn-lt"/>
                          <a:ea typeface="+mn-ea"/>
                          <a:cs typeface="+mn-cs"/>
                        </a:rPr>
                        <a:t>In a </a:t>
                      </a:r>
                      <a:r>
                        <a:rPr lang="fr-FR" sz="1400" b="0" i="0" u="none" strike="noStrike" kern="1200" baseline="0" dirty="0" err="1">
                          <a:solidFill>
                            <a:schemeClr val="dk1"/>
                          </a:solidFill>
                          <a:latin typeface="+mn-lt"/>
                          <a:ea typeface="+mn-ea"/>
                          <a:cs typeface="+mn-cs"/>
                        </a:rPr>
                        <a:t>company-wide</a:t>
                      </a:r>
                      <a:r>
                        <a:rPr lang="fr-FR" sz="1400" b="0" i="0" u="none" strike="noStrike" kern="1200" baseline="0" dirty="0">
                          <a:solidFill>
                            <a:schemeClr val="dk1"/>
                          </a:solidFill>
                          <a:latin typeface="+mn-lt"/>
                          <a:ea typeface="+mn-ea"/>
                          <a:cs typeface="+mn-cs"/>
                        </a:rPr>
                        <a:t> </a:t>
                      </a:r>
                      <a:r>
                        <a:rPr lang="fr-FR" sz="1400" b="0" i="0" u="none" strike="noStrike" kern="1200" baseline="0" dirty="0" err="1">
                          <a:solidFill>
                            <a:schemeClr val="dk1"/>
                          </a:solidFill>
                          <a:latin typeface="+mn-lt"/>
                          <a:ea typeface="+mn-ea"/>
                          <a:cs typeface="+mn-cs"/>
                        </a:rPr>
                        <a:t>database</a:t>
                      </a:r>
                      <a:endParaRPr lang="fr-FR" sz="1400" b="0" dirty="0">
                        <a:latin typeface="Century Gothic" panose="020B0502020202020204" pitchFamily="34" charset="0"/>
                      </a:endParaRPr>
                    </a:p>
                  </a:txBody>
                  <a:tcPr/>
                </a:tc>
                <a:tc>
                  <a:txBody>
                    <a:bodyPr/>
                    <a:lstStyle/>
                    <a:p>
                      <a:r>
                        <a:rPr lang="fr-FR" sz="1400" b="0" i="0" u="none" strike="noStrike" kern="1200" baseline="0" dirty="0">
                          <a:solidFill>
                            <a:schemeClr val="dk1"/>
                          </a:solidFill>
                          <a:latin typeface="+mn-lt"/>
                          <a:ea typeface="+mn-ea"/>
                          <a:cs typeface="+mn-cs"/>
                        </a:rPr>
                        <a:t>36,36%</a:t>
                      </a:r>
                      <a:endParaRPr lang="fr-FR" sz="1400" b="0" dirty="0">
                        <a:latin typeface="Century Gothic" panose="020B0502020202020204" pitchFamily="34" charset="0"/>
                      </a:endParaRPr>
                    </a:p>
                  </a:txBody>
                  <a:tcPr/>
                </a:tc>
                <a:extLst>
                  <a:ext uri="{0D108BD9-81ED-4DB2-BD59-A6C34878D82A}">
                    <a16:rowId xmlns:a16="http://schemas.microsoft.com/office/drawing/2014/main" xmlns="" val="10001"/>
                  </a:ext>
                </a:extLst>
              </a:tr>
              <a:tr h="269125">
                <a:tc>
                  <a:txBody>
                    <a:bodyPr/>
                    <a:lstStyle/>
                    <a:p>
                      <a:r>
                        <a:rPr lang="fr-FR" sz="1400" b="0" i="0" u="none" strike="noStrike" kern="1200" baseline="0" dirty="0" err="1">
                          <a:solidFill>
                            <a:schemeClr val="dk1"/>
                          </a:solidFill>
                          <a:latin typeface="+mn-lt"/>
                          <a:ea typeface="+mn-ea"/>
                          <a:cs typeface="+mn-cs"/>
                        </a:rPr>
                        <a:t>Only</a:t>
                      </a:r>
                      <a:r>
                        <a:rPr lang="fr-FR" sz="1400" b="0" i="0" u="none" strike="noStrike" kern="1200" baseline="0" dirty="0">
                          <a:solidFill>
                            <a:schemeClr val="dk1"/>
                          </a:solidFill>
                          <a:latin typeface="+mn-lt"/>
                          <a:ea typeface="+mn-ea"/>
                          <a:cs typeface="+mn-cs"/>
                        </a:rPr>
                        <a:t> verbal (</a:t>
                      </a:r>
                      <a:r>
                        <a:rPr lang="fr-FR" sz="1400" b="0" i="0" u="none" strike="noStrike" kern="1200" baseline="0" dirty="0" err="1">
                          <a:solidFill>
                            <a:schemeClr val="dk1"/>
                          </a:solidFill>
                          <a:latin typeface="+mn-lt"/>
                          <a:ea typeface="+mn-ea"/>
                          <a:cs typeface="+mn-cs"/>
                        </a:rPr>
                        <a:t>e.g</a:t>
                      </a:r>
                      <a:r>
                        <a:rPr lang="fr-FR" sz="1400" b="0" i="0" u="none" strike="noStrike" kern="1200" baseline="0" dirty="0">
                          <a:solidFill>
                            <a:schemeClr val="dk1"/>
                          </a:solidFill>
                          <a:latin typeface="+mn-lt"/>
                          <a:ea typeface="+mn-ea"/>
                          <a:cs typeface="+mn-cs"/>
                        </a:rPr>
                        <a:t>. meetings), no </a:t>
                      </a:r>
                      <a:r>
                        <a:rPr lang="fr-FR" sz="1400" b="0" i="0" u="none" strike="noStrike" kern="1200" baseline="0" dirty="0" err="1">
                          <a:solidFill>
                            <a:schemeClr val="dk1"/>
                          </a:solidFill>
                          <a:latin typeface="+mn-lt"/>
                          <a:ea typeface="+mn-ea"/>
                          <a:cs typeface="+mn-cs"/>
                        </a:rPr>
                        <a:t>protocols</a:t>
                      </a:r>
                      <a:endParaRPr lang="fr-FR" sz="1400" b="0" dirty="0">
                        <a:latin typeface="Century Gothic" panose="020B0502020202020204" pitchFamily="34" charset="0"/>
                      </a:endParaRPr>
                    </a:p>
                  </a:txBody>
                  <a:tcPr/>
                </a:tc>
                <a:tc>
                  <a:txBody>
                    <a:bodyPr/>
                    <a:lstStyle/>
                    <a:p>
                      <a:r>
                        <a:rPr lang="fr-FR" sz="1400" b="0" i="0" u="none" strike="noStrike" kern="1200" baseline="0" dirty="0">
                          <a:solidFill>
                            <a:schemeClr val="dk1"/>
                          </a:solidFill>
                          <a:latin typeface="+mn-lt"/>
                          <a:ea typeface="+mn-ea"/>
                          <a:cs typeface="+mn-cs"/>
                        </a:rPr>
                        <a:t>22,73%</a:t>
                      </a:r>
                      <a:endParaRPr lang="fr-FR" sz="1400" b="0" dirty="0">
                        <a:latin typeface="Century Gothic" panose="020B0502020202020204" pitchFamily="34" charset="0"/>
                      </a:endParaRPr>
                    </a:p>
                  </a:txBody>
                  <a:tcPr/>
                </a:tc>
                <a:extLst>
                  <a:ext uri="{0D108BD9-81ED-4DB2-BD59-A6C34878D82A}">
                    <a16:rowId xmlns:a16="http://schemas.microsoft.com/office/drawing/2014/main" xmlns="" val="10002"/>
                  </a:ext>
                </a:extLst>
              </a:tr>
              <a:tr h="267913">
                <a:tc>
                  <a:txBody>
                    <a:bodyPr/>
                    <a:lstStyle/>
                    <a:p>
                      <a:r>
                        <a:rPr lang="en-US" sz="1400" b="0" i="0" u="none" strike="noStrike" kern="1200" baseline="0" dirty="0">
                          <a:solidFill>
                            <a:schemeClr val="dk1"/>
                          </a:solidFill>
                          <a:latin typeface="+mn-lt"/>
                          <a:ea typeface="+mn-ea"/>
                          <a:cs typeface="+mn-cs"/>
                        </a:rPr>
                        <a:t>We have no transfer of knowledge, or it is not recorded whether and how it is carried out</a:t>
                      </a:r>
                      <a:endParaRPr lang="fr-FR" sz="1400" b="0" dirty="0">
                        <a:latin typeface="Century Gothic" panose="020B0502020202020204" pitchFamily="34" charset="0"/>
                      </a:endParaRPr>
                    </a:p>
                  </a:txBody>
                  <a:tcPr/>
                </a:tc>
                <a:tc>
                  <a:txBody>
                    <a:bodyPr/>
                    <a:lstStyle/>
                    <a:p>
                      <a:r>
                        <a:rPr lang="fr-FR" sz="1400" b="0" i="0" u="none" strike="noStrike" kern="1200" baseline="0" dirty="0">
                          <a:solidFill>
                            <a:schemeClr val="dk1"/>
                          </a:solidFill>
                          <a:latin typeface="+mn-lt"/>
                          <a:ea typeface="+mn-ea"/>
                          <a:cs typeface="+mn-cs"/>
                        </a:rPr>
                        <a:t>22,73%</a:t>
                      </a:r>
                      <a:endParaRPr lang="fr-FR" sz="1400" b="0" dirty="0">
                        <a:latin typeface="Century Gothic" panose="020B0502020202020204" pitchFamily="34" charset="0"/>
                      </a:endParaRPr>
                    </a:p>
                  </a:txBody>
                  <a:tcPr/>
                </a:tc>
                <a:extLst>
                  <a:ext uri="{0D108BD9-81ED-4DB2-BD59-A6C34878D82A}">
                    <a16:rowId xmlns:a16="http://schemas.microsoft.com/office/drawing/2014/main" xmlns="" val="10003"/>
                  </a:ext>
                </a:extLst>
              </a:tr>
              <a:tr h="235589">
                <a:tc>
                  <a:txBody>
                    <a:bodyPr/>
                    <a:lstStyle/>
                    <a:p>
                      <a:r>
                        <a:rPr lang="en-US" sz="1400" b="0" i="0" u="none" strike="noStrike" kern="1200" baseline="0" dirty="0">
                          <a:solidFill>
                            <a:schemeClr val="dk1"/>
                          </a:solidFill>
                          <a:latin typeface="+mn-lt"/>
                          <a:ea typeface="+mn-ea"/>
                          <a:cs typeface="+mn-cs"/>
                        </a:rPr>
                        <a:t>Handwritten and filed in folders</a:t>
                      </a:r>
                      <a:endParaRPr lang="fr-FR" sz="1400" b="0" dirty="0">
                        <a:latin typeface="Century Gothic" panose="020B0502020202020204" pitchFamily="34" charset="0"/>
                      </a:endParaRPr>
                    </a:p>
                  </a:txBody>
                  <a:tcPr/>
                </a:tc>
                <a:tc>
                  <a:txBody>
                    <a:bodyPr/>
                    <a:lstStyle/>
                    <a:p>
                      <a:r>
                        <a:rPr lang="fr-FR" sz="1400" b="0" i="0" u="none" strike="noStrike" kern="1200" baseline="0" dirty="0">
                          <a:solidFill>
                            <a:schemeClr val="dk1"/>
                          </a:solidFill>
                          <a:latin typeface="+mn-lt"/>
                          <a:ea typeface="+mn-ea"/>
                          <a:cs typeface="+mn-cs"/>
                        </a:rPr>
                        <a:t>12,12%</a:t>
                      </a:r>
                      <a:endParaRPr lang="fr-FR" sz="1400" b="0" dirty="0">
                        <a:latin typeface="Century Gothic" panose="020B0502020202020204" pitchFamily="34" charset="0"/>
                      </a:endParaRPr>
                    </a:p>
                  </a:txBody>
                  <a:tcPr/>
                </a:tc>
                <a:extLst>
                  <a:ext uri="{0D108BD9-81ED-4DB2-BD59-A6C34878D82A}">
                    <a16:rowId xmlns:a16="http://schemas.microsoft.com/office/drawing/2014/main" xmlns="" val="10004"/>
                  </a:ext>
                </a:extLst>
              </a:tr>
              <a:tr h="290829">
                <a:tc>
                  <a:txBody>
                    <a:bodyPr/>
                    <a:lstStyle/>
                    <a:p>
                      <a:r>
                        <a:rPr lang="en-US" sz="1400" b="0" i="0" u="none" strike="noStrike" kern="1200" baseline="0" dirty="0">
                          <a:solidFill>
                            <a:schemeClr val="dk1"/>
                          </a:solidFill>
                          <a:latin typeface="+mn-lt"/>
                          <a:ea typeface="+mn-ea"/>
                          <a:cs typeface="+mn-cs"/>
                        </a:rPr>
                        <a:t>We use external cloud services</a:t>
                      </a:r>
                      <a:endParaRPr lang="fr-FR" sz="1400" b="0" dirty="0">
                        <a:latin typeface="Century Gothic" panose="020B0502020202020204" pitchFamily="34" charset="0"/>
                      </a:endParaRPr>
                    </a:p>
                  </a:txBody>
                  <a:tcPr/>
                </a:tc>
                <a:tc>
                  <a:txBody>
                    <a:bodyPr/>
                    <a:lstStyle/>
                    <a:p>
                      <a:r>
                        <a:rPr lang="fr-FR" sz="1400" b="0" i="0" u="none" strike="noStrike" kern="1200" baseline="0" dirty="0">
                          <a:solidFill>
                            <a:schemeClr val="dk1"/>
                          </a:solidFill>
                          <a:latin typeface="+mn-lt"/>
                          <a:ea typeface="+mn-ea"/>
                          <a:cs typeface="+mn-cs"/>
                        </a:rPr>
                        <a:t>10,61%</a:t>
                      </a:r>
                      <a:endParaRPr lang="fr-FR" sz="1400" b="0" dirty="0">
                        <a:latin typeface="Century Gothic" panose="020B0502020202020204" pitchFamily="34" charset="0"/>
                      </a:endParaRPr>
                    </a:p>
                  </a:txBody>
                  <a:tcPr/>
                </a:tc>
                <a:extLst>
                  <a:ext uri="{0D108BD9-81ED-4DB2-BD59-A6C34878D82A}">
                    <a16:rowId xmlns:a16="http://schemas.microsoft.com/office/drawing/2014/main" xmlns="" val="10005"/>
                  </a:ext>
                </a:extLst>
              </a:tr>
              <a:tr h="202053">
                <a:tc>
                  <a:txBody>
                    <a:bodyPr/>
                    <a:lstStyle/>
                    <a:p>
                      <a:r>
                        <a:rPr lang="en-US" sz="1400" b="0" i="0" u="none" strike="noStrike" kern="1200" baseline="0" dirty="0">
                          <a:solidFill>
                            <a:schemeClr val="dk1"/>
                          </a:solidFill>
                          <a:latin typeface="+mn-lt"/>
                          <a:ea typeface="+mn-ea"/>
                          <a:cs typeface="+mn-cs"/>
                        </a:rPr>
                        <a:t>In a database that is stored locally</a:t>
                      </a:r>
                      <a:endParaRPr lang="fr-FR" sz="1400" b="0" dirty="0">
                        <a:latin typeface="Century Gothic" panose="020B0502020202020204" pitchFamily="34" charset="0"/>
                      </a:endParaRPr>
                    </a:p>
                  </a:txBody>
                  <a:tcPr/>
                </a:tc>
                <a:tc>
                  <a:txBody>
                    <a:bodyPr/>
                    <a:lstStyle/>
                    <a:p>
                      <a:r>
                        <a:rPr lang="fr-FR" sz="1400" b="0" i="0" u="none" strike="noStrike" kern="1200" baseline="0" dirty="0">
                          <a:solidFill>
                            <a:schemeClr val="dk1"/>
                          </a:solidFill>
                          <a:latin typeface="+mn-lt"/>
                          <a:ea typeface="+mn-ea"/>
                          <a:cs typeface="+mn-cs"/>
                        </a:rPr>
                        <a:t>9,09%</a:t>
                      </a:r>
                      <a:endParaRPr lang="fr-FR" sz="1400" b="0" dirty="0">
                        <a:latin typeface="Century Gothic" panose="020B0502020202020204" pitchFamily="34" charset="0"/>
                      </a:endParaRPr>
                    </a:p>
                  </a:txBody>
                  <a:tcPr/>
                </a:tc>
                <a:extLst>
                  <a:ext uri="{0D108BD9-81ED-4DB2-BD59-A6C34878D82A}">
                    <a16:rowId xmlns:a16="http://schemas.microsoft.com/office/drawing/2014/main" xmlns="" val="10006"/>
                  </a:ext>
                </a:extLst>
              </a:tr>
              <a:tr h="257293">
                <a:tc>
                  <a:txBody>
                    <a:bodyPr/>
                    <a:lstStyle/>
                    <a:p>
                      <a:r>
                        <a:rPr lang="en-US" sz="1400" b="0" i="0" u="none" strike="noStrike" kern="1200" baseline="0" dirty="0">
                          <a:solidFill>
                            <a:srgbClr val="C00000"/>
                          </a:solidFill>
                          <a:latin typeface="+mn-lt"/>
                          <a:ea typeface="+mn-ea"/>
                          <a:cs typeface="+mn-cs"/>
                        </a:rPr>
                        <a:t>We use </a:t>
                      </a:r>
                      <a:r>
                        <a:rPr lang="en-US" sz="1400" b="0" i="0" u="none" strike="noStrike" kern="1200" baseline="0" dirty="0" err="1">
                          <a:solidFill>
                            <a:srgbClr val="C00000"/>
                          </a:solidFill>
                          <a:latin typeface="+mn-lt"/>
                          <a:ea typeface="+mn-ea"/>
                          <a:cs typeface="+mn-cs"/>
                        </a:rPr>
                        <a:t>Blockchain</a:t>
                      </a:r>
                      <a:r>
                        <a:rPr lang="en-US" sz="1400" b="0" i="0" u="none" strike="noStrike" kern="1200" baseline="0" dirty="0">
                          <a:solidFill>
                            <a:srgbClr val="C00000"/>
                          </a:solidFill>
                          <a:latin typeface="+mn-lt"/>
                          <a:ea typeface="+mn-ea"/>
                          <a:cs typeface="+mn-cs"/>
                        </a:rPr>
                        <a:t> based solutions</a:t>
                      </a:r>
                      <a:endParaRPr lang="fr-FR" sz="1400" b="0" dirty="0">
                        <a:solidFill>
                          <a:srgbClr val="C00000"/>
                        </a:solidFill>
                        <a:latin typeface="Century Gothic" panose="020B0502020202020204" pitchFamily="34" charset="0"/>
                      </a:endParaRPr>
                    </a:p>
                  </a:txBody>
                  <a:tcPr/>
                </a:tc>
                <a:tc>
                  <a:txBody>
                    <a:bodyPr/>
                    <a:lstStyle/>
                    <a:p>
                      <a:r>
                        <a:rPr lang="fr-FR" sz="1400" b="0" i="0" u="none" strike="noStrike" kern="1200" baseline="0" dirty="0">
                          <a:solidFill>
                            <a:srgbClr val="C00000"/>
                          </a:solidFill>
                          <a:latin typeface="+mn-lt"/>
                          <a:ea typeface="+mn-ea"/>
                          <a:cs typeface="+mn-cs"/>
                        </a:rPr>
                        <a:t>1,52%</a:t>
                      </a:r>
                      <a:endParaRPr lang="fr-FR" sz="1400" b="0" dirty="0">
                        <a:solidFill>
                          <a:srgbClr val="C00000"/>
                        </a:solidFill>
                        <a:latin typeface="Century Gothic" panose="020B0502020202020204" pitchFamily="34" charset="0"/>
                      </a:endParaRPr>
                    </a:p>
                  </a:txBody>
                  <a:tcPr/>
                </a:tc>
                <a:extLst>
                  <a:ext uri="{0D108BD9-81ED-4DB2-BD59-A6C34878D82A}">
                    <a16:rowId xmlns:a16="http://schemas.microsoft.com/office/drawing/2014/main" xmlns="" val="10007"/>
                  </a:ext>
                </a:extLst>
              </a:tr>
            </a:tbl>
          </a:graphicData>
        </a:graphic>
      </p:graphicFrame>
      <p:sp>
        <p:nvSpPr>
          <p:cNvPr id="3" name="Rectangle 2"/>
          <p:cNvSpPr/>
          <p:nvPr/>
        </p:nvSpPr>
        <p:spPr>
          <a:xfrm>
            <a:off x="609605" y="3925314"/>
            <a:ext cx="5978619" cy="1815882"/>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From a technical perspective, the authors have managed to demonstrate that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technologies can play a role in knowledge management. The initiation of knowledge transfer, particularly between generations, through gamification and nudging is possible and attractive. Securing documents so that they cannot be manipulated is feasible. </a:t>
            </a:r>
            <a:endParaRPr lang="fr-FR" sz="1600" dirty="0">
              <a:solidFill>
                <a:srgbClr val="0000FF"/>
              </a:solidFill>
              <a:latin typeface="Century Gothic" panose="020B0502020202020204" pitchFamily="34" charset="0"/>
            </a:endParaRPr>
          </a:p>
        </p:txBody>
      </p:sp>
      <p:sp>
        <p:nvSpPr>
          <p:cNvPr id="14" name="Rectangle 13"/>
          <p:cNvSpPr/>
          <p:nvPr/>
        </p:nvSpPr>
        <p:spPr>
          <a:xfrm>
            <a:off x="539552" y="44624"/>
            <a:ext cx="659154" cy="400110"/>
          </a:xfrm>
          <a:prstGeom prst="rect">
            <a:avLst/>
          </a:prstGeom>
          <a:noFill/>
        </p:spPr>
        <p:txBody>
          <a:bodyPr wrap="square" lIns="91440" tIns="45720" rIns="91440" bIns="45720">
            <a:spAutoFit/>
          </a:bodyPr>
          <a:lstStyle/>
          <a:p>
            <a:pPr algn="ctr"/>
            <a:r>
              <a:rPr lang="fr-FR" sz="2000" b="1" cap="none" spc="0" dirty="0">
                <a:ln w="1905"/>
                <a:solidFill>
                  <a:srgbClr val="FF0000"/>
                </a:solidFill>
                <a:effectLst>
                  <a:innerShdw blurRad="69850" dist="43180" dir="5400000">
                    <a:srgbClr val="000000">
                      <a:alpha val="65000"/>
                    </a:srgbClr>
                  </a:innerShdw>
                </a:effectLst>
              </a:rPr>
              <a:t>[1]</a:t>
            </a:r>
          </a:p>
        </p:txBody>
      </p:sp>
      <p:pic>
        <p:nvPicPr>
          <p:cNvPr id="8"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61396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0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smtClean="0">
                <a:solidFill>
                  <a:srgbClr val="FF0000"/>
                </a:solidFill>
              </a:rPr>
              <a:t>21</a:t>
            </a:fld>
            <a:endParaRPr lang="fr-FR" sz="2400" dirty="0">
              <a:solidFill>
                <a:srgbClr val="FF0000"/>
              </a:solidFill>
            </a:endParaRPr>
          </a:p>
        </p:txBody>
      </p:sp>
      <p:sp>
        <p:nvSpPr>
          <p:cNvPr id="5" name="Rectangle 4"/>
          <p:cNvSpPr/>
          <p:nvPr/>
        </p:nvSpPr>
        <p:spPr>
          <a:xfrm>
            <a:off x="1717366" y="-27384"/>
            <a:ext cx="5616624" cy="707886"/>
          </a:xfrm>
          <a:prstGeom prst="rect">
            <a:avLst/>
          </a:prstGeom>
          <a:solidFill>
            <a:schemeClr val="accent1"/>
          </a:solidFill>
        </p:spPr>
        <p:txBody>
          <a:bodyPr wrap="square">
            <a:spAutoFit/>
          </a:bodyPr>
          <a:lstStyle/>
          <a:p>
            <a:pPr algn="ct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Toward</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Blockchain-Assisted</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Gamified</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Crowdsourcing</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for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Knowledge</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Refinement</a:t>
            </a:r>
            <a:endPar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6" name="Rectangle 5"/>
          <p:cNvSpPr/>
          <p:nvPr/>
        </p:nvSpPr>
        <p:spPr>
          <a:xfrm>
            <a:off x="611560" y="1463907"/>
            <a:ext cx="2944733" cy="5355312"/>
          </a:xfrm>
          <a:prstGeom prst="rect">
            <a:avLst/>
          </a:prstGeom>
        </p:spPr>
        <p:txBody>
          <a:bodyPr wrap="square">
            <a:spAutoFit/>
          </a:bodyPr>
          <a:lstStyle/>
          <a:p>
            <a:pPr algn="just"/>
            <a:r>
              <a:rPr lang="en-US" dirty="0">
                <a:solidFill>
                  <a:srgbClr val="0000FF"/>
                </a:solidFill>
                <a:latin typeface="Century Gothic" panose="020B0502020202020204" pitchFamily="34" charset="0"/>
              </a:rPr>
              <a:t>Gamification (</a:t>
            </a:r>
            <a:r>
              <a:rPr lang="fr-FR" dirty="0" err="1">
                <a:solidFill>
                  <a:srgbClr val="0000FF"/>
                </a:solidFill>
                <a:latin typeface="Century Gothic" panose="020B0502020202020204" pitchFamily="34" charset="0"/>
              </a:rPr>
              <a:t>enhance</a:t>
            </a:r>
            <a:r>
              <a:rPr lang="fr-FR" dirty="0">
                <a:solidFill>
                  <a:srgbClr val="0000FF"/>
                </a:solidFill>
                <a:latin typeface="Century Gothic" panose="020B0502020202020204" pitchFamily="34" charset="0"/>
              </a:rPr>
              <a:t> </a:t>
            </a:r>
            <a:r>
              <a:rPr lang="fr-FR" dirty="0" err="1">
                <a:solidFill>
                  <a:srgbClr val="0000FF"/>
                </a:solidFill>
                <a:latin typeface="Century Gothic" panose="020B0502020202020204" pitchFamily="34" charset="0"/>
              </a:rPr>
              <a:t>systems</a:t>
            </a:r>
            <a:r>
              <a:rPr lang="fr-FR" dirty="0">
                <a:solidFill>
                  <a:srgbClr val="0000FF"/>
                </a:solidFill>
                <a:latin typeface="Century Gothic" panose="020B0502020202020204" pitchFamily="34" charset="0"/>
              </a:rPr>
              <a:t> by </a:t>
            </a:r>
            <a:r>
              <a:rPr lang="fr-FR" dirty="0" err="1">
                <a:solidFill>
                  <a:srgbClr val="0000FF"/>
                </a:solidFill>
                <a:latin typeface="Century Gothic" panose="020B0502020202020204" pitchFamily="34" charset="0"/>
              </a:rPr>
              <a:t>involving</a:t>
            </a:r>
            <a:r>
              <a:rPr lang="fr-FR" dirty="0">
                <a:solidFill>
                  <a:srgbClr val="0000FF"/>
                </a:solidFill>
                <a:latin typeface="Century Gothic" panose="020B0502020202020204" pitchFamily="34" charset="0"/>
              </a:rPr>
              <a:t> </a:t>
            </a:r>
            <a:r>
              <a:rPr lang="fr-FR" dirty="0" err="1">
                <a:solidFill>
                  <a:srgbClr val="0000FF"/>
                </a:solidFill>
                <a:latin typeface="Century Gothic" panose="020B0502020202020204" pitchFamily="34" charset="0"/>
              </a:rPr>
              <a:t>users</a:t>
            </a:r>
            <a:r>
              <a:rPr lang="fr-FR" dirty="0">
                <a:solidFill>
                  <a:srgbClr val="0000FF"/>
                </a:solidFill>
                <a:latin typeface="Century Gothic" panose="020B0502020202020204" pitchFamily="34" charset="0"/>
              </a:rPr>
              <a:t> by </a:t>
            </a:r>
            <a:r>
              <a:rPr lang="fr-FR" dirty="0" err="1">
                <a:solidFill>
                  <a:srgbClr val="0000FF"/>
                </a:solidFill>
                <a:latin typeface="Century Gothic" panose="020B0502020202020204" pitchFamily="34" charset="0"/>
              </a:rPr>
              <a:t>games</a:t>
            </a:r>
            <a:r>
              <a:rPr lang="fr-FR" dirty="0">
                <a:solidFill>
                  <a:srgbClr val="0000FF"/>
                </a:solidFill>
                <a:latin typeface="Century Gothic" panose="020B0502020202020204" pitchFamily="34" charset="0"/>
              </a:rPr>
              <a:t>) </a:t>
            </a:r>
            <a:r>
              <a:rPr lang="en-US" dirty="0">
                <a:solidFill>
                  <a:srgbClr val="0000FF"/>
                </a:solidFill>
                <a:latin typeface="Century Gothic" panose="020B0502020202020204" pitchFamily="34" charset="0"/>
              </a:rPr>
              <a:t>could be introduced into </a:t>
            </a:r>
            <a:r>
              <a:rPr lang="en-US" b="1" dirty="0">
                <a:solidFill>
                  <a:srgbClr val="0000FF"/>
                </a:solidFill>
                <a:latin typeface="Century Gothic" panose="020B0502020202020204" pitchFamily="34" charset="0"/>
              </a:rPr>
              <a:t>crowdsourcing </a:t>
            </a:r>
            <a:r>
              <a:rPr lang="en-US" b="1" dirty="0">
                <a:solidFill>
                  <a:srgbClr val="C00000"/>
                </a:solidFill>
                <a:latin typeface="Century Gothic" panose="020B0502020202020204" pitchFamily="34" charset="0"/>
              </a:rPr>
              <a:t>(</a:t>
            </a:r>
            <a:r>
              <a:rPr lang="fr-FR" b="1" dirty="0" err="1">
                <a:solidFill>
                  <a:srgbClr val="C00000"/>
                </a:solidFill>
                <a:latin typeface="Century Gothic" panose="020B0502020202020204" pitchFamily="34" charset="0"/>
              </a:rPr>
              <a:t>knowledge</a:t>
            </a:r>
            <a:r>
              <a:rPr lang="fr-FR" b="1" dirty="0">
                <a:solidFill>
                  <a:srgbClr val="C00000"/>
                </a:solidFill>
                <a:latin typeface="Century Gothic" panose="020B0502020202020204" pitchFamily="34" charset="0"/>
              </a:rPr>
              <a:t> </a:t>
            </a:r>
            <a:r>
              <a:rPr lang="fr-FR" b="1" dirty="0" err="1">
                <a:solidFill>
                  <a:srgbClr val="C00000"/>
                </a:solidFill>
                <a:latin typeface="Century Gothic" panose="020B0502020202020204" pitchFamily="34" charset="0"/>
              </a:rPr>
              <a:t>from</a:t>
            </a:r>
            <a:r>
              <a:rPr lang="fr-FR" b="1" dirty="0">
                <a:solidFill>
                  <a:srgbClr val="C00000"/>
                </a:solidFill>
                <a:latin typeface="Century Gothic" panose="020B0502020202020204" pitchFamily="34" charset="0"/>
              </a:rPr>
              <a:t> social </a:t>
            </a:r>
          </a:p>
          <a:p>
            <a:pPr algn="just"/>
            <a:r>
              <a:rPr lang="fr-FR" b="1" dirty="0">
                <a:solidFill>
                  <a:srgbClr val="C00000"/>
                </a:solidFill>
                <a:latin typeface="Century Gothic" panose="020B0502020202020204" pitchFamily="34" charset="0"/>
              </a:rPr>
              <a:t>Medias or </a:t>
            </a:r>
            <a:r>
              <a:rPr lang="fr-FR" b="1" dirty="0" err="1">
                <a:solidFill>
                  <a:srgbClr val="C00000"/>
                </a:solidFill>
                <a:latin typeface="Century Gothic" panose="020B0502020202020204" pitchFamily="34" charset="0"/>
              </a:rPr>
              <a:t>crowds</a:t>
            </a:r>
            <a:r>
              <a:rPr lang="fr-FR" b="1" dirty="0">
                <a:solidFill>
                  <a:srgbClr val="C00000"/>
                </a:solidFill>
                <a:latin typeface="Century Gothic" panose="020B0502020202020204" pitchFamily="34" charset="0"/>
              </a:rPr>
              <a:t>)</a:t>
            </a:r>
            <a:r>
              <a:rPr lang="en-US" b="1" dirty="0">
                <a:solidFill>
                  <a:srgbClr val="C00000"/>
                </a:solidFill>
                <a:latin typeface="Century Gothic" panose="020B0502020202020204" pitchFamily="34" charset="0"/>
              </a:rPr>
              <a:t> </a:t>
            </a:r>
            <a:r>
              <a:rPr lang="en-US" dirty="0">
                <a:solidFill>
                  <a:srgbClr val="0000FF"/>
                </a:solidFill>
                <a:latin typeface="Century Gothic" panose="020B0502020202020204" pitchFamily="34" charset="0"/>
              </a:rPr>
              <a:t>so that users are given rewards according to their contribution. </a:t>
            </a:r>
          </a:p>
          <a:p>
            <a:pPr algn="just"/>
            <a:r>
              <a:rPr lang="fr-FR" dirty="0" err="1">
                <a:solidFill>
                  <a:srgbClr val="0000FF"/>
                </a:solidFill>
                <a:latin typeface="Century Gothic" panose="020B0502020202020204" pitchFamily="34" charset="0"/>
              </a:rPr>
              <a:t>blockchains</a:t>
            </a:r>
            <a:r>
              <a:rPr lang="fr-FR" dirty="0">
                <a:solidFill>
                  <a:srgbClr val="0000FF"/>
                </a:solidFill>
                <a:latin typeface="Century Gothic" panose="020B0502020202020204" pitchFamily="34" charset="0"/>
              </a:rPr>
              <a:t> </a:t>
            </a:r>
            <a:r>
              <a:rPr lang="fr-FR" dirty="0" err="1">
                <a:solidFill>
                  <a:srgbClr val="0000FF"/>
                </a:solidFill>
                <a:latin typeface="Century Gothic" panose="020B0502020202020204" pitchFamily="34" charset="0"/>
              </a:rPr>
              <a:t>is</a:t>
            </a:r>
            <a:r>
              <a:rPr lang="fr-FR" dirty="0">
                <a:solidFill>
                  <a:srgbClr val="0000FF"/>
                </a:solidFill>
                <a:latin typeface="Century Gothic" panose="020B0502020202020204" pitchFamily="34" charset="0"/>
              </a:rPr>
              <a:t> </a:t>
            </a:r>
            <a:r>
              <a:rPr lang="fr-FR" dirty="0" err="1">
                <a:solidFill>
                  <a:srgbClr val="0000FF"/>
                </a:solidFill>
                <a:latin typeface="Century Gothic" panose="020B0502020202020204" pitchFamily="34" charset="0"/>
              </a:rPr>
              <a:t>usefull</a:t>
            </a:r>
            <a:r>
              <a:rPr lang="fr-FR" dirty="0">
                <a:solidFill>
                  <a:srgbClr val="0000FF"/>
                </a:solidFill>
                <a:latin typeface="Century Gothic" panose="020B0502020202020204" pitchFamily="34" charset="0"/>
              </a:rPr>
              <a:t> to </a:t>
            </a:r>
            <a:r>
              <a:rPr lang="fr-FR" dirty="0" err="1">
                <a:solidFill>
                  <a:srgbClr val="0000FF"/>
                </a:solidFill>
                <a:latin typeface="Century Gothic" panose="020B0502020202020204" pitchFamily="34" charset="0"/>
              </a:rPr>
              <a:t>ensure</a:t>
            </a:r>
            <a:r>
              <a:rPr lang="fr-FR" dirty="0">
                <a:solidFill>
                  <a:srgbClr val="0000FF"/>
                </a:solidFill>
                <a:latin typeface="Century Gothic" panose="020B0502020202020204" pitchFamily="34" charset="0"/>
              </a:rPr>
              <a:t> </a:t>
            </a:r>
            <a:r>
              <a:rPr lang="fr-FR" dirty="0" err="1">
                <a:solidFill>
                  <a:srgbClr val="0000FF"/>
                </a:solidFill>
                <a:latin typeface="Century Gothic" panose="020B0502020202020204" pitchFamily="34" charset="0"/>
              </a:rPr>
              <a:t>transparency</a:t>
            </a:r>
            <a:r>
              <a:rPr lang="fr-FR" dirty="0">
                <a:solidFill>
                  <a:srgbClr val="0000FF"/>
                </a:solidFill>
                <a:latin typeface="Century Gothic" panose="020B0502020202020204" pitchFamily="34" charset="0"/>
              </a:rPr>
              <a:t> </a:t>
            </a:r>
            <a:r>
              <a:rPr lang="en-US" dirty="0">
                <a:solidFill>
                  <a:srgbClr val="0000FF"/>
                </a:solidFill>
                <a:latin typeface="Century Gothic" panose="020B0502020202020204" pitchFamily="34" charset="0"/>
              </a:rPr>
              <a:t>of the user reward calculation.</a:t>
            </a:r>
          </a:p>
          <a:p>
            <a:pPr algn="just"/>
            <a:r>
              <a:rPr lang="en-US" dirty="0">
                <a:solidFill>
                  <a:srgbClr val="0000FF"/>
                </a:solidFill>
                <a:latin typeface="Century Gothic" panose="020B0502020202020204" pitchFamily="34" charset="0"/>
              </a:rPr>
              <a:t>It is </a:t>
            </a:r>
            <a:r>
              <a:rPr lang="en-US" dirty="0" err="1">
                <a:solidFill>
                  <a:srgbClr val="0000FF"/>
                </a:solidFill>
                <a:latin typeface="Century Gothic" panose="020B0502020202020204" pitchFamily="34" charset="0"/>
              </a:rPr>
              <a:t>extandable</a:t>
            </a:r>
            <a:r>
              <a:rPr lang="en-US" dirty="0">
                <a:solidFill>
                  <a:srgbClr val="0000FF"/>
                </a:solidFill>
                <a:latin typeface="Century Gothic" panose="020B0502020202020204" pitchFamily="34" charset="0"/>
              </a:rPr>
              <a:t> to application of </a:t>
            </a:r>
            <a:r>
              <a:rPr lang="en-US" dirty="0" err="1">
                <a:solidFill>
                  <a:srgbClr val="0000FF"/>
                </a:solidFill>
                <a:latin typeface="Century Gothic" panose="020B0502020202020204" pitchFamily="34" charset="0"/>
              </a:rPr>
              <a:t>blockchains</a:t>
            </a:r>
            <a:r>
              <a:rPr lang="en-US" dirty="0">
                <a:solidFill>
                  <a:srgbClr val="0000FF"/>
                </a:solidFill>
                <a:latin typeface="Century Gothic" panose="020B0502020202020204" pitchFamily="34" charset="0"/>
              </a:rPr>
              <a:t> to the process of gathering the knowledge content</a:t>
            </a:r>
            <a:endParaRPr lang="en-US" b="1" dirty="0">
              <a:solidFill>
                <a:srgbClr val="FF0000"/>
              </a:solidFill>
              <a:latin typeface="Century Gothic" panose="020B0502020202020204" pitchFamily="34" charset="0"/>
            </a:endParaRPr>
          </a:p>
        </p:txBody>
      </p:sp>
      <p:pic>
        <p:nvPicPr>
          <p:cNvPr id="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2150"/>
          <a:stretch/>
        </p:blipFill>
        <p:spPr bwMode="auto">
          <a:xfrm>
            <a:off x="4139952" y="786211"/>
            <a:ext cx="4495157" cy="548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10" name="Picture 4" descr="https://www.iaria.org/images2/sponsors/la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etting in the game - how gamification can increase knowledge retention and  re-engagement | Hyfi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188" r="12426"/>
          <a:stretch/>
        </p:blipFill>
        <p:spPr bwMode="auto">
          <a:xfrm>
            <a:off x="7668344" y="766739"/>
            <a:ext cx="1471218" cy="109605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196101" y="6065166"/>
            <a:ext cx="659154" cy="400110"/>
          </a:xfrm>
          <a:prstGeom prst="rect">
            <a:avLst/>
          </a:prstGeom>
          <a:noFill/>
        </p:spPr>
        <p:txBody>
          <a:bodyPr wrap="square" lIns="91440" tIns="45720" rIns="91440" bIns="45720">
            <a:spAutoFit/>
          </a:bodyPr>
          <a:lstStyle/>
          <a:p>
            <a:pPr algn="ctr"/>
            <a:r>
              <a:rPr lang="fr-FR" sz="2000" b="1" cap="none" spc="0" dirty="0">
                <a:ln w="1905"/>
                <a:solidFill>
                  <a:srgbClr val="FF0000"/>
                </a:solidFill>
                <a:effectLst>
                  <a:innerShdw blurRad="69850" dist="43180" dir="5400000">
                    <a:srgbClr val="000000">
                      <a:alpha val="65000"/>
                    </a:srgbClr>
                  </a:innerShdw>
                </a:effectLst>
              </a:rPr>
              <a:t>[2]</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30654" y="2506717"/>
            <a:ext cx="609600" cy="609600"/>
          </a:xfrm>
          <a:prstGeom prst="rect">
            <a:avLst/>
          </a:prstGeom>
        </p:spPr>
      </p:pic>
    </p:spTree>
    <p:extLst>
      <p:ext uri="{BB962C8B-B14F-4D97-AF65-F5344CB8AC3E}">
        <p14:creationId xmlns:p14="http://schemas.microsoft.com/office/powerpoint/2010/main" val="4083872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rgbClr val="FF0000"/>
                </a:solidFill>
              </a:rPr>
              <a:t>22</a:t>
            </a:fld>
            <a:endParaRPr lang="fr-FR" sz="2400" b="1" dirty="0">
              <a:solidFill>
                <a:srgbClr val="FF0000"/>
              </a:solidFill>
            </a:endParaRPr>
          </a:p>
        </p:txBody>
      </p:sp>
      <p:sp>
        <p:nvSpPr>
          <p:cNvPr id="5" name="Rectangle 4"/>
          <p:cNvSpPr/>
          <p:nvPr/>
        </p:nvSpPr>
        <p:spPr>
          <a:xfrm>
            <a:off x="1115616" y="52830"/>
            <a:ext cx="7015038" cy="646331"/>
          </a:xfrm>
          <a:prstGeom prst="rect">
            <a:avLst/>
          </a:prstGeom>
          <a:solidFill>
            <a:schemeClr val="accent1"/>
          </a:solidFill>
        </p:spPr>
        <p:txBody>
          <a:bodyPr wrap="square">
            <a:spAutoFit/>
          </a:bodyPr>
          <a:lstStyle/>
          <a:p>
            <a:pPr algn="ctr"/>
            <a:r>
              <a:rPr lang="en-US" b="1" cap="small" dirty="0">
                <a:ln w="1905"/>
                <a:solidFill>
                  <a:schemeClr val="bg1"/>
                </a:solidFill>
                <a:effectLst>
                  <a:innerShdw blurRad="69850" dist="43180" dir="5400000">
                    <a:srgbClr val="000000">
                      <a:alpha val="65000"/>
                    </a:srgbClr>
                  </a:innerShdw>
                </a:effectLst>
              </a:rPr>
              <a:t>Decentralized Construction of Knowledge Graphs for Deep Recommender Systems Based on </a:t>
            </a:r>
            <a:r>
              <a:rPr lang="fr-FR" b="1" cap="small" dirty="0" err="1">
                <a:ln w="1905"/>
                <a:solidFill>
                  <a:schemeClr val="bg1"/>
                </a:solidFill>
                <a:effectLst>
                  <a:innerShdw blurRad="69850" dist="43180" dir="5400000">
                    <a:srgbClr val="000000">
                      <a:alpha val="65000"/>
                    </a:srgbClr>
                  </a:innerShdw>
                </a:effectLst>
              </a:rPr>
              <a:t>Blockchain-Powered</a:t>
            </a:r>
            <a:r>
              <a:rPr lang="fr-FR" b="1" cap="small" dirty="0">
                <a:ln w="1905"/>
                <a:solidFill>
                  <a:schemeClr val="bg1"/>
                </a:solidFill>
                <a:effectLst>
                  <a:innerShdw blurRad="69850" dist="43180" dir="5400000">
                    <a:srgbClr val="000000">
                      <a:alpha val="65000"/>
                    </a:srgbClr>
                  </a:innerShdw>
                </a:effectLst>
              </a:rPr>
              <a:t> Smart </a:t>
            </a:r>
            <a:r>
              <a:rPr lang="fr-FR" b="1" cap="small" dirty="0" err="1">
                <a:ln w="1905"/>
                <a:solidFill>
                  <a:schemeClr val="bg1"/>
                </a:solidFill>
                <a:effectLst>
                  <a:innerShdw blurRad="69850" dist="43180" dir="5400000">
                    <a:srgbClr val="000000">
                      <a:alpha val="65000"/>
                    </a:srgbClr>
                  </a:innerShdw>
                </a:effectLst>
              </a:rPr>
              <a:t>Contracts</a:t>
            </a:r>
            <a:endParaRPr lang="fr-FR" b="1" cap="small" dirty="0">
              <a:ln w="1905"/>
              <a:solidFill>
                <a:schemeClr val="bg1"/>
              </a:solidFill>
              <a:effectLst>
                <a:innerShdw blurRad="69850" dist="43180" dir="5400000">
                  <a:srgbClr val="000000">
                    <a:alpha val="65000"/>
                  </a:srgbClr>
                </a:innerShdw>
              </a:effectLst>
            </a:endParaRPr>
          </a:p>
        </p:txBody>
      </p:sp>
      <p:sp>
        <p:nvSpPr>
          <p:cNvPr id="7" name="Rectangle 6"/>
          <p:cNvSpPr/>
          <p:nvPr/>
        </p:nvSpPr>
        <p:spPr>
          <a:xfrm>
            <a:off x="211163" y="1484784"/>
            <a:ext cx="2200597" cy="5047536"/>
          </a:xfrm>
          <a:prstGeom prst="rect">
            <a:avLst/>
          </a:prstGeom>
        </p:spPr>
        <p:txBody>
          <a:bodyPr wrap="square">
            <a:spAutoFit/>
          </a:bodyPr>
          <a:lstStyle/>
          <a:p>
            <a:pPr algn="just"/>
            <a:r>
              <a:rPr lang="en-US" sz="1400" dirty="0">
                <a:solidFill>
                  <a:srgbClr val="0000FF"/>
                </a:solidFill>
                <a:latin typeface="Century Gothic" panose="020B0502020202020204" pitchFamily="34" charset="0"/>
              </a:rPr>
              <a:t>propose a novel</a:t>
            </a:r>
          </a:p>
          <a:p>
            <a:pPr algn="just"/>
            <a:r>
              <a:rPr lang="en-US" sz="1400" dirty="0">
                <a:solidFill>
                  <a:srgbClr val="0000FF"/>
                </a:solidFill>
                <a:latin typeface="Century Gothic" panose="020B0502020202020204" pitchFamily="34" charset="0"/>
              </a:rPr>
              <a:t>decentralized knowledge graph construction method by means of crowdsourcing, and the business logic of </a:t>
            </a:r>
            <a:r>
              <a:rPr lang="en-US" sz="1400" b="1" dirty="0">
                <a:solidFill>
                  <a:srgbClr val="C00000"/>
                </a:solidFill>
                <a:latin typeface="Century Gothic" panose="020B0502020202020204" pitchFamily="34" charset="0"/>
              </a:rPr>
              <a:t>crowdsourcing</a:t>
            </a:r>
            <a:r>
              <a:rPr lang="en-US" sz="1400" dirty="0">
                <a:solidFill>
                  <a:srgbClr val="0000FF"/>
                </a:solidFill>
                <a:latin typeface="Century Gothic" panose="020B0502020202020204" pitchFamily="34" charset="0"/>
              </a:rPr>
              <a:t> </a:t>
            </a:r>
            <a:r>
              <a:rPr lang="en-US" sz="1400" b="1" dirty="0">
                <a:solidFill>
                  <a:srgbClr val="C00000"/>
                </a:solidFill>
                <a:latin typeface="Century Gothic" panose="020B0502020202020204" pitchFamily="34" charset="0"/>
              </a:rPr>
              <a:t>is implemented by </a:t>
            </a:r>
            <a:r>
              <a:rPr lang="en-US" sz="1400" b="1" dirty="0" err="1">
                <a:solidFill>
                  <a:srgbClr val="C00000"/>
                </a:solidFill>
                <a:latin typeface="Century Gothic" panose="020B0502020202020204" pitchFamily="34" charset="0"/>
              </a:rPr>
              <a:t>blockchain</a:t>
            </a:r>
            <a:r>
              <a:rPr lang="en-US" sz="1400" b="1" dirty="0">
                <a:solidFill>
                  <a:srgbClr val="C00000"/>
                </a:solidFill>
                <a:latin typeface="Century Gothic" panose="020B0502020202020204" pitchFamily="34" charset="0"/>
              </a:rPr>
              <a:t>-powered smart contracts</a:t>
            </a:r>
            <a:r>
              <a:rPr lang="en-US" sz="1400" dirty="0">
                <a:solidFill>
                  <a:srgbClr val="0000FF"/>
                </a:solidFill>
                <a:latin typeface="Century Gothic" panose="020B0502020202020204" pitchFamily="34" charset="0"/>
              </a:rPr>
              <a:t> to guarantee the transparency, integrity, and auditability. On this basis, the decentralized knowledge graph is used for a deep recommender system, and case studies validate the effectiveness of the system. </a:t>
            </a:r>
            <a:endParaRPr lang="fr-FR" sz="1500" dirty="0">
              <a:solidFill>
                <a:srgbClr val="0000FF"/>
              </a:solidFill>
              <a:latin typeface="Century Gothic" panose="020B0502020202020204" pitchFamily="34" charset="0"/>
            </a:endParaRP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37431" cy="738265"/>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4408" y="13177"/>
            <a:ext cx="895154" cy="535503"/>
          </a:xfrm>
          <a:prstGeom prst="rect">
            <a:avLst/>
          </a:prstGeom>
          <a:noFill/>
          <a:extLst>
            <a:ext uri="{909E8E84-426E-40DD-AFC4-6F175D3DCCD1}">
              <a14:hiddenFill xmlns:a14="http://schemas.microsoft.com/office/drawing/2010/main">
                <a:solidFill>
                  <a:srgbClr val="FFFFFF"/>
                </a:solidFill>
              </a14:hiddenFill>
            </a:ext>
          </a:extLst>
        </p:spPr>
      </p:pic>
      <p:pic>
        <p:nvPicPr>
          <p:cNvPr id="41985"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5776" y="1340768"/>
            <a:ext cx="6408712" cy="4536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963981" y="5851275"/>
            <a:ext cx="659154" cy="400110"/>
          </a:xfrm>
          <a:prstGeom prst="rect">
            <a:avLst/>
          </a:prstGeom>
          <a:noFill/>
        </p:spPr>
        <p:txBody>
          <a:bodyPr wrap="square" lIns="91440" tIns="45720" rIns="91440" bIns="45720">
            <a:spAutoFit/>
          </a:bodyPr>
          <a:lstStyle/>
          <a:p>
            <a:pPr algn="ctr"/>
            <a:r>
              <a:rPr lang="fr-FR" sz="2000" b="1" cap="none" spc="0" dirty="0">
                <a:ln w="1905"/>
                <a:solidFill>
                  <a:srgbClr val="FF0000"/>
                </a:solidFill>
                <a:effectLst>
                  <a:innerShdw blurRad="69850" dist="43180" dir="5400000">
                    <a:srgbClr val="000000">
                      <a:alpha val="65000"/>
                    </a:srgbClr>
                  </a:innerShdw>
                </a:effectLst>
              </a:rPr>
              <a:t>[3]</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93868" y="747287"/>
            <a:ext cx="609600" cy="609600"/>
          </a:xfrm>
          <a:prstGeom prst="rect">
            <a:avLst/>
          </a:prstGeom>
        </p:spPr>
      </p:pic>
    </p:spTree>
    <p:extLst>
      <p:ext uri="{BB962C8B-B14F-4D97-AF65-F5344CB8AC3E}">
        <p14:creationId xmlns:p14="http://schemas.microsoft.com/office/powerpoint/2010/main" val="42653636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9900">
            <a:alpha val="70000"/>
          </a:srgbClr>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chemeClr val="bg1"/>
                </a:solidFill>
              </a:rPr>
              <a:t>23</a:t>
            </a:fld>
            <a:endParaRPr lang="fr-FR" sz="2400" b="1" dirty="0">
              <a:solidFill>
                <a:schemeClr val="bg1"/>
              </a:solidFill>
            </a:endParaRPr>
          </a:p>
        </p:txBody>
      </p:sp>
      <p:sp>
        <p:nvSpPr>
          <p:cNvPr id="5" name="Rectangle 4"/>
          <p:cNvSpPr/>
          <p:nvPr/>
        </p:nvSpPr>
        <p:spPr>
          <a:xfrm>
            <a:off x="650648" y="-45387"/>
            <a:ext cx="7628242" cy="1384995"/>
          </a:xfrm>
          <a:prstGeom prst="rect">
            <a:avLst/>
          </a:prstGeom>
          <a:noFill/>
        </p:spPr>
        <p:txBody>
          <a:bodyPr wrap="none" lIns="91440" tIns="45720" rIns="91440" bIns="45720">
            <a:spAutoFit/>
          </a:bodyPr>
          <a:lstStyle/>
          <a:p>
            <a:pPr algn="ctr"/>
            <a:r>
              <a:rPr lang="fr-FR" sz="2800" b="1"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I.2 </a:t>
            </a:r>
            <a:r>
              <a:rPr lang="fr-FR" sz="2800" b="1" cap="small"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BLOCKCHAIN AND DISCOVERY OF KNOWLEDGE</a:t>
            </a:r>
          </a:p>
          <a:p>
            <a:pPr algn="ctr"/>
            <a:r>
              <a:rPr lang="fr-FR" sz="2800" b="1" cap="small"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USING  MACHINE LEARNING  AND </a:t>
            </a:r>
          </a:p>
          <a:p>
            <a:pPr algn="ctr"/>
            <a:r>
              <a:rPr lang="fr-FR" sz="2800" b="1" cap="small"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DISCOVERING CORRELATIONS </a:t>
            </a:r>
            <a:endParaRPr lang="fr-FR" sz="2800" b="1" cap="small" spc="0" dirty="0">
              <a:ln w="19050">
                <a:solidFill>
                  <a:schemeClr val="tx2">
                    <a:tint val="1000"/>
                  </a:schemeClr>
                </a:solidFill>
                <a:prstDash val="solid"/>
              </a:ln>
              <a:solidFill>
                <a:srgbClr val="0000FF"/>
              </a:solidFill>
              <a:effectLst>
                <a:outerShdw blurRad="38100" dist="38100" dir="2700000" algn="tl">
                  <a:srgbClr val="000000">
                    <a:alpha val="43137"/>
                  </a:srgbClr>
                </a:outerShdw>
              </a:effectLst>
            </a:endParaRPr>
          </a:p>
        </p:txBody>
      </p:sp>
      <p:pic>
        <p:nvPicPr>
          <p:cNvPr id="7" name="Picture 6" descr="Blockchain : définition, fonctionnement, et utilisations sur le marché |  WeLiveSecur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5049639"/>
            <a:ext cx="2818238" cy="16917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26" y="9022"/>
            <a:ext cx="682901" cy="683674"/>
          </a:xfrm>
          <a:prstGeom prst="rect">
            <a:avLst/>
          </a:prstGeom>
        </p:spPr>
      </p:pic>
      <p:pic>
        <p:nvPicPr>
          <p:cNvPr id="9" name="Picture 4" descr="https://www.iaria.org/images2/sponsors/la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6416" y="13177"/>
            <a:ext cx="823146" cy="5355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p:cNvPicPr>
            <a:picLocks noChangeAspect="1" noChangeArrowheads="1"/>
          </p:cNvPicPr>
          <p:nvPr/>
        </p:nvPicPr>
        <p:blipFill rotWithShape="1">
          <a:blip r:embed="rId8">
            <a:extLst>
              <a:ext uri="{28A0092B-C50C-407E-A947-70E740481C1C}">
                <a14:useLocalDpi xmlns:a14="http://schemas.microsoft.com/office/drawing/2010/main" val="0"/>
              </a:ext>
            </a:extLst>
          </a:blip>
          <a:srcRect l="49734" r="15596"/>
          <a:stretch/>
        </p:blipFill>
        <p:spPr bwMode="auto">
          <a:xfrm>
            <a:off x="7076101" y="5481519"/>
            <a:ext cx="896453" cy="936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rotWithShape="1">
          <a:blip r:embed="rId8">
            <a:extLst>
              <a:ext uri="{28A0092B-C50C-407E-A947-70E740481C1C}">
                <a14:useLocalDpi xmlns:a14="http://schemas.microsoft.com/office/drawing/2010/main" val="0"/>
              </a:ext>
            </a:extLst>
          </a:blip>
          <a:srcRect l="18757" r="42138"/>
          <a:stretch/>
        </p:blipFill>
        <p:spPr bwMode="auto">
          <a:xfrm>
            <a:off x="870366" y="5514567"/>
            <a:ext cx="965330" cy="893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06" name="Picture 2" descr="Qu&amp;#39;est ce que le Machine Learning ? | by Redouane Chafi | Mediu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548" y="1700808"/>
            <a:ext cx="4393928" cy="3143010"/>
          </a:xfrm>
          <a:prstGeom prst="rect">
            <a:avLst/>
          </a:prstGeom>
          <a:solidFill>
            <a:schemeClr val="bg1"/>
          </a:solidFill>
        </p:spPr>
      </p:pic>
      <p:pic>
        <p:nvPicPr>
          <p:cNvPr id="72708" name="Picture 4" descr="Lesson Idea: Thinking critically about correlations | IB Psycholog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9133" y="1772816"/>
            <a:ext cx="3823347" cy="16890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43611" y="3495995"/>
            <a:ext cx="2264979" cy="584775"/>
          </a:xfrm>
          <a:prstGeom prst="rect">
            <a:avLst/>
          </a:prstGeom>
          <a:noFill/>
        </p:spPr>
        <p:txBody>
          <a:bodyPr wrap="none" lIns="91440" tIns="45720" rIns="91440" bIns="45720">
            <a:spAutoFit/>
          </a:bodyPr>
          <a:lstStyle/>
          <a:p>
            <a:pPr algn="ctr"/>
            <a:r>
              <a:rPr lang="fr-FR" sz="32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Correlations</a:t>
            </a:r>
            <a:endParaRPr lang="fr-F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4000299" y="4293096"/>
            <a:ext cx="622286" cy="369332"/>
          </a:xfrm>
          <a:prstGeom prst="rect">
            <a:avLst/>
          </a:prstGeom>
        </p:spPr>
        <p:txBody>
          <a:bodyPr wrap="none">
            <a:spAutoFit/>
          </a:bodyPr>
          <a:lstStyle/>
          <a:p>
            <a:r>
              <a:rPr lang="fr-FR" b="1" dirty="0">
                <a:solidFill>
                  <a:srgbClr val="FF0000"/>
                </a:solidFill>
              </a:rPr>
              <a:t>[56] </a:t>
            </a:r>
          </a:p>
        </p:txBody>
      </p:sp>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668344" y="908720"/>
            <a:ext cx="609600" cy="609600"/>
          </a:xfrm>
          <a:prstGeom prst="rect">
            <a:avLst/>
          </a:prstGeom>
        </p:spPr>
      </p:pic>
    </p:spTree>
    <p:extLst>
      <p:ext uri="{BB962C8B-B14F-4D97-AF65-F5344CB8AC3E}">
        <p14:creationId xmlns:p14="http://schemas.microsoft.com/office/powerpoint/2010/main" val="2608940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146891" y="6165304"/>
            <a:ext cx="762931" cy="365125"/>
          </a:xfrm>
        </p:spPr>
        <p:txBody>
          <a:bodyPr/>
          <a:lstStyle/>
          <a:p>
            <a:fld id="{ECF08AB7-979E-4F1A-AE5B-3A78B4F7F702}" type="slidenum">
              <a:rPr lang="fr-FR" sz="2400" b="1" smtClean="0">
                <a:solidFill>
                  <a:srgbClr val="FF0000"/>
                </a:solidFill>
              </a:rPr>
              <a:t>24</a:t>
            </a:fld>
            <a:endParaRPr lang="fr-FR" sz="2400" b="1" dirty="0">
              <a:solidFill>
                <a:srgbClr val="FF0000"/>
              </a:solidFill>
            </a:endParaRPr>
          </a:p>
        </p:txBody>
      </p:sp>
      <p:sp>
        <p:nvSpPr>
          <p:cNvPr id="5" name="Rectangle 4"/>
          <p:cNvSpPr/>
          <p:nvPr/>
        </p:nvSpPr>
        <p:spPr>
          <a:xfrm>
            <a:off x="1547664" y="9022"/>
            <a:ext cx="6031476" cy="646331"/>
          </a:xfrm>
          <a:prstGeom prst="rect">
            <a:avLst/>
          </a:prstGeom>
          <a:solidFill>
            <a:schemeClr val="accent1"/>
          </a:solidFill>
        </p:spPr>
        <p:txBody>
          <a:bodyPr wrap="square">
            <a:spAutoFit/>
          </a:bodyPr>
          <a:lstStyle/>
          <a:p>
            <a:pPr algn="ctr"/>
            <a:r>
              <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rPr>
              <a:t>A </a:t>
            </a:r>
            <a:r>
              <a:rPr lang="fr-FR"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Novel</a:t>
            </a:r>
            <a:r>
              <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r>
              <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Oracle </a:t>
            </a:r>
            <a:r>
              <a:rPr lang="fr-FR"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Implementation</a:t>
            </a:r>
            <a:r>
              <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Scheme</a:t>
            </a:r>
            <a:endPar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a:p>
            <a:pPr algn="ctr"/>
            <a:r>
              <a:rPr lang="en-US" b="1" cap="small" dirty="0">
                <a:ln w="1905"/>
                <a:solidFill>
                  <a:schemeClr val="bg1"/>
                </a:solidFill>
                <a:effectLst>
                  <a:innerShdw blurRad="69850" dist="43180" dir="5400000">
                    <a:srgbClr val="000000">
                      <a:alpha val="65000"/>
                    </a:srgbClr>
                  </a:innerShdw>
                </a:effectLst>
                <a:latin typeface="Century Gothic" panose="020B0502020202020204" pitchFamily="34" charset="0"/>
              </a:rPr>
              <a:t>Based on Application Specific Knowledge Engines</a:t>
            </a:r>
            <a:endPar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6" name="Rectangle 5"/>
          <p:cNvSpPr/>
          <p:nvPr/>
        </p:nvSpPr>
        <p:spPr>
          <a:xfrm>
            <a:off x="333357" y="805280"/>
            <a:ext cx="8496944" cy="1384995"/>
          </a:xfrm>
          <a:prstGeom prst="rect">
            <a:avLst/>
          </a:prstGeom>
        </p:spPr>
        <p:txBody>
          <a:bodyPr wrap="square">
            <a:spAutoFit/>
          </a:bodyPr>
          <a:lstStyle/>
          <a:p>
            <a:pPr algn="just"/>
            <a:r>
              <a:rPr lang="en-US" sz="1400" dirty="0">
                <a:solidFill>
                  <a:srgbClr val="0000FF"/>
                </a:solidFill>
                <a:latin typeface="Century Gothic" panose="020B0502020202020204" pitchFamily="34" charset="0"/>
              </a:rPr>
              <a:t>In </a:t>
            </a:r>
            <a:r>
              <a:rPr lang="en-US" sz="1400" dirty="0" err="1">
                <a:solidFill>
                  <a:srgbClr val="0000FF"/>
                </a:solidFill>
                <a:latin typeface="Century Gothic" panose="020B0502020202020204" pitchFamily="34" charset="0"/>
              </a:rPr>
              <a:t>blockchain</a:t>
            </a:r>
            <a:r>
              <a:rPr lang="en-US" sz="1400" dirty="0">
                <a:solidFill>
                  <a:srgbClr val="0000FF"/>
                </a:solidFill>
                <a:latin typeface="Century Gothic" panose="020B0502020202020204" pitchFamily="34" charset="0"/>
              </a:rPr>
              <a:t> ecosystems, an Oracle is a service tool which provides real-world data for smart contracts and other </a:t>
            </a:r>
            <a:r>
              <a:rPr lang="en-US" sz="1400" dirty="0" err="1">
                <a:solidFill>
                  <a:srgbClr val="0000FF"/>
                </a:solidFill>
                <a:latin typeface="Century Gothic" panose="020B0502020202020204" pitchFamily="34" charset="0"/>
              </a:rPr>
              <a:t>blockchain</a:t>
            </a:r>
            <a:r>
              <a:rPr lang="en-US" sz="1400" dirty="0">
                <a:solidFill>
                  <a:srgbClr val="0000FF"/>
                </a:solidFill>
                <a:latin typeface="Century Gothic" panose="020B0502020202020204" pitchFamily="34" charset="0"/>
              </a:rPr>
              <a:t> applications. Application Specific Knowledge Engine (ASKE) is an integrated topic/application-centered knowledge portal that supports effective information retrieval and analysis. Inspired by ASKE. The authors propose a novel Oracle implementation scheme. The proposed scheme can realize multi-source data extraction and analysis, then working prototypes are demonstrated to show the </a:t>
            </a:r>
            <a:r>
              <a:rPr lang="fr-FR" sz="1400" dirty="0" err="1">
                <a:solidFill>
                  <a:srgbClr val="0000FF"/>
                </a:solidFill>
                <a:latin typeface="Century Gothic" panose="020B0502020202020204" pitchFamily="34" charset="0"/>
              </a:rPr>
              <a:t>validity</a:t>
            </a:r>
            <a:r>
              <a:rPr lang="fr-FR" sz="1400" dirty="0">
                <a:solidFill>
                  <a:srgbClr val="0000FF"/>
                </a:solidFill>
                <a:latin typeface="Century Gothic" panose="020B0502020202020204" pitchFamily="34" charset="0"/>
              </a:rPr>
              <a:t> of the </a:t>
            </a:r>
            <a:r>
              <a:rPr lang="fr-FR" sz="1400" dirty="0" err="1">
                <a:solidFill>
                  <a:srgbClr val="0000FF"/>
                </a:solidFill>
                <a:latin typeface="Century Gothic" panose="020B0502020202020204" pitchFamily="34" charset="0"/>
              </a:rPr>
              <a:t>scheme</a:t>
            </a:r>
            <a:r>
              <a:rPr lang="fr-FR" sz="1400" dirty="0">
                <a:solidFill>
                  <a:srgbClr val="0000FF"/>
                </a:solidFill>
                <a:latin typeface="Century Gothic" panose="020B0502020202020204" pitchFamily="34" charset="0"/>
              </a:rPr>
              <a:t>.</a:t>
            </a: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pic>
        <p:nvPicPr>
          <p:cNvPr id="24577"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619" y="2276872"/>
            <a:ext cx="7600419" cy="4406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012160" y="6264768"/>
            <a:ext cx="659154" cy="400110"/>
          </a:xfrm>
          <a:prstGeom prst="rect">
            <a:avLst/>
          </a:prstGeom>
          <a:noFill/>
        </p:spPr>
        <p:txBody>
          <a:bodyPr wrap="square" lIns="91440" tIns="45720" rIns="91440" bIns="45720">
            <a:spAutoFit/>
          </a:bodyPr>
          <a:lstStyle/>
          <a:p>
            <a:pPr algn="ctr"/>
            <a:r>
              <a:rPr lang="fr-FR" sz="2000" b="1" cap="none" spc="0" dirty="0">
                <a:ln w="1905"/>
                <a:solidFill>
                  <a:srgbClr val="FF0000"/>
                </a:solidFill>
                <a:effectLst>
                  <a:innerShdw blurRad="69850" dist="43180" dir="5400000">
                    <a:srgbClr val="000000">
                      <a:alpha val="65000"/>
                    </a:srgbClr>
                  </a:innerShdw>
                </a:effectLst>
              </a:rPr>
              <a:t>[4]</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9140" y="1885475"/>
            <a:ext cx="609600" cy="609600"/>
          </a:xfrm>
          <a:prstGeom prst="rect">
            <a:avLst/>
          </a:prstGeom>
        </p:spPr>
      </p:pic>
    </p:spTree>
    <p:extLst>
      <p:ext uri="{BB962C8B-B14F-4D97-AF65-F5344CB8AC3E}">
        <p14:creationId xmlns:p14="http://schemas.microsoft.com/office/powerpoint/2010/main" val="3176074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854" y="2680896"/>
            <a:ext cx="8650625" cy="3916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numéro de diapositive 3"/>
          <p:cNvSpPr>
            <a:spLocks noGrp="1"/>
          </p:cNvSpPr>
          <p:nvPr>
            <p:ph type="sldNum" sz="quarter" idx="12"/>
          </p:nvPr>
        </p:nvSpPr>
        <p:spPr>
          <a:xfrm>
            <a:off x="6758879" y="6093296"/>
            <a:ext cx="2133600" cy="365125"/>
          </a:xfrm>
        </p:spPr>
        <p:txBody>
          <a:bodyPr/>
          <a:lstStyle/>
          <a:p>
            <a:fld id="{ECF08AB7-979E-4F1A-AE5B-3A78B4F7F702}" type="slidenum">
              <a:rPr lang="fr-FR" sz="2400" smtClean="0">
                <a:solidFill>
                  <a:srgbClr val="FF0000"/>
                </a:solidFill>
              </a:rPr>
              <a:t>25</a:t>
            </a:fld>
            <a:endParaRPr lang="fr-FR" sz="2400" dirty="0">
              <a:solidFill>
                <a:srgbClr val="FF0000"/>
              </a:solidFill>
            </a:endParaRPr>
          </a:p>
        </p:txBody>
      </p:sp>
      <p:sp>
        <p:nvSpPr>
          <p:cNvPr id="5" name="Rectangle 4"/>
          <p:cNvSpPr/>
          <p:nvPr/>
        </p:nvSpPr>
        <p:spPr>
          <a:xfrm>
            <a:off x="1210892" y="44624"/>
            <a:ext cx="6763169" cy="830997"/>
          </a:xfrm>
          <a:prstGeom prst="rect">
            <a:avLst/>
          </a:prstGeom>
          <a:solidFill>
            <a:schemeClr val="accent1"/>
          </a:solidFill>
        </p:spPr>
        <p:txBody>
          <a:bodyPr wrap="square">
            <a:spAutoFit/>
          </a:bodyPr>
          <a:lstStyle/>
          <a:p>
            <a:pPr algn="ctr"/>
            <a:r>
              <a:rPr lang="en-US" sz="24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Data Privacy‑Preserving distributed Knowledge Discovery Based </a:t>
            </a:r>
            <a:r>
              <a:rPr lang="fr-FR" sz="24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on the </a:t>
            </a:r>
            <a:r>
              <a:rPr lang="fr-FR" sz="24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endParaRPr lang="fr-FR" sz="2400"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6" name="Rectangle 5"/>
          <p:cNvSpPr/>
          <p:nvPr/>
        </p:nvSpPr>
        <p:spPr>
          <a:xfrm>
            <a:off x="241854" y="1111236"/>
            <a:ext cx="8650626" cy="1569660"/>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This work proposes a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based distributed machine learning method which does not disclose the participating parties’ data and gives the penalty to betraying parties. The proposed method makes the participating parties communicate with each other via the smart contract on the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network. It uses a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-based incentive system to establish trust among parties and to improve the quality of discovery knowledge.</a:t>
            </a:r>
            <a:endParaRPr lang="fr-FR" sz="1600" dirty="0">
              <a:solidFill>
                <a:srgbClr val="0000FF"/>
              </a:solidFill>
              <a:latin typeface="Century Gothic" panose="020B0502020202020204" pitchFamily="34" charset="0"/>
            </a:endParaRP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9" name="Picture 4" descr="https://www.iaria.org/images2/sponsors/la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724128" y="6197241"/>
            <a:ext cx="659154" cy="400110"/>
          </a:xfrm>
          <a:prstGeom prst="rect">
            <a:avLst/>
          </a:prstGeom>
          <a:noFill/>
        </p:spPr>
        <p:txBody>
          <a:bodyPr wrap="square" lIns="91440" tIns="45720" rIns="91440" bIns="45720">
            <a:spAutoFit/>
          </a:bodyPr>
          <a:lstStyle/>
          <a:p>
            <a:pPr algn="ctr"/>
            <a:r>
              <a:rPr lang="fr-FR" sz="2000" b="1" cap="none" spc="0" dirty="0">
                <a:ln w="1905"/>
                <a:solidFill>
                  <a:srgbClr val="FF0000"/>
                </a:solidFill>
                <a:effectLst>
                  <a:innerShdw blurRad="69850" dist="43180" dir="5400000">
                    <a:srgbClr val="000000">
                      <a:alpha val="65000"/>
                    </a:srgbClr>
                  </a:innerShdw>
                </a:effectLst>
              </a:rPr>
              <a:t>[5]</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67744" y="2858814"/>
            <a:ext cx="609600" cy="609600"/>
          </a:xfrm>
          <a:prstGeom prst="rect">
            <a:avLst/>
          </a:prstGeom>
        </p:spPr>
      </p:pic>
    </p:spTree>
    <p:extLst>
      <p:ext uri="{BB962C8B-B14F-4D97-AF65-F5344CB8AC3E}">
        <p14:creationId xmlns:p14="http://schemas.microsoft.com/office/powerpoint/2010/main" val="2083747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32226" y="6433889"/>
            <a:ext cx="2133600" cy="365125"/>
          </a:xfrm>
        </p:spPr>
        <p:txBody>
          <a:bodyPr/>
          <a:lstStyle/>
          <a:p>
            <a:fld id="{ECF08AB7-979E-4F1A-AE5B-3A78B4F7F702}" type="slidenum">
              <a:rPr lang="fr-FR" sz="2400" b="1" smtClean="0">
                <a:solidFill>
                  <a:srgbClr val="FF0000"/>
                </a:solidFill>
              </a:rPr>
              <a:t>26</a:t>
            </a:fld>
            <a:endParaRPr lang="fr-FR" sz="2400" b="1">
              <a:solidFill>
                <a:srgbClr val="FF0000"/>
              </a:solidFill>
            </a:endParaRPr>
          </a:p>
        </p:txBody>
      </p:sp>
      <p:sp>
        <p:nvSpPr>
          <p:cNvPr id="6" name="Rectangle 5"/>
          <p:cNvSpPr/>
          <p:nvPr/>
        </p:nvSpPr>
        <p:spPr>
          <a:xfrm>
            <a:off x="1495426" y="44624"/>
            <a:ext cx="6604966" cy="646331"/>
          </a:xfrm>
          <a:prstGeom prst="rect">
            <a:avLst/>
          </a:prstGeom>
          <a:solidFill>
            <a:schemeClr val="accent1"/>
          </a:solidFill>
        </p:spPr>
        <p:txBody>
          <a:bodyPr wrap="square">
            <a:spAutoFit/>
          </a:bodyPr>
          <a:lstStyle/>
          <a:p>
            <a:pPr algn="ctr"/>
            <a:r>
              <a:rPr lang="en-US" b="1" cap="small" dirty="0">
                <a:ln w="1905"/>
                <a:solidFill>
                  <a:schemeClr val="bg1"/>
                </a:solidFill>
                <a:effectLst>
                  <a:innerShdw blurRad="69850" dist="43180" dir="5400000">
                    <a:srgbClr val="000000">
                      <a:alpha val="65000"/>
                    </a:srgbClr>
                  </a:innerShdw>
                </a:effectLst>
                <a:latin typeface="Century Gothic" panose="020B0502020202020204" pitchFamily="34" charset="0"/>
              </a:rPr>
              <a:t>Early mover (dis)advantages and knowledge spillover effects on </a:t>
            </a:r>
            <a:r>
              <a:rPr lang="en-US"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r>
              <a:rPr lang="en-US"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startups’ funding and innovation performance</a:t>
            </a:r>
            <a:endPar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7" name="Rectangle 6"/>
          <p:cNvSpPr/>
          <p:nvPr/>
        </p:nvSpPr>
        <p:spPr>
          <a:xfrm>
            <a:off x="271290" y="1268760"/>
            <a:ext cx="2448271" cy="4616648"/>
          </a:xfrm>
          <a:prstGeom prst="rect">
            <a:avLst/>
          </a:prstGeom>
        </p:spPr>
        <p:txBody>
          <a:bodyPr wrap="square">
            <a:spAutoFit/>
          </a:bodyPr>
          <a:lstStyle/>
          <a:p>
            <a:pPr algn="just"/>
            <a:r>
              <a:rPr lang="en-US" sz="1400" dirty="0">
                <a:solidFill>
                  <a:srgbClr val="0000FF"/>
                </a:solidFill>
                <a:latin typeface="Century Gothic" panose="020B0502020202020204" pitchFamily="34" charset="0"/>
              </a:rPr>
              <a:t>An empirical analysis is conducted on 255 startups in the </a:t>
            </a:r>
            <a:r>
              <a:rPr lang="en-US" sz="1400" dirty="0" err="1">
                <a:solidFill>
                  <a:srgbClr val="0000FF"/>
                </a:solidFill>
                <a:latin typeface="Century Gothic" panose="020B0502020202020204" pitchFamily="34" charset="0"/>
              </a:rPr>
              <a:t>blockchain</a:t>
            </a:r>
            <a:r>
              <a:rPr lang="en-US" sz="1400" dirty="0">
                <a:solidFill>
                  <a:srgbClr val="0000FF"/>
                </a:solidFill>
                <a:latin typeface="Century Gothic" panose="020B0502020202020204" pitchFamily="34" charset="0"/>
              </a:rPr>
              <a:t> industry found between 2007 and 2016. The results show that while early mover advantages exist in terms of funding attraction from venture capitals, the entry timing and innovation performance have an inverted U-shaped relationship, as expected. Knowledge spillover activities of </a:t>
            </a:r>
            <a:r>
              <a:rPr lang="en-US" sz="1400" dirty="0" err="1">
                <a:solidFill>
                  <a:srgbClr val="0000FF"/>
                </a:solidFill>
                <a:latin typeface="Century Gothic" panose="020B0502020202020204" pitchFamily="34" charset="0"/>
              </a:rPr>
              <a:t>blockchain</a:t>
            </a:r>
            <a:r>
              <a:rPr lang="en-US" sz="1400" dirty="0">
                <a:solidFill>
                  <a:srgbClr val="0000FF"/>
                </a:solidFill>
                <a:latin typeface="Century Gothic" panose="020B0502020202020204" pitchFamily="34" charset="0"/>
              </a:rPr>
              <a:t> startups positively moderate the relationship between the entry timing and the venture capital attraction. </a:t>
            </a:r>
            <a:endParaRPr lang="fr-FR" sz="1500" dirty="0">
              <a:solidFill>
                <a:srgbClr val="0000FF"/>
              </a:solidFill>
              <a:latin typeface="Century Gothic" panose="020B0502020202020204" pitchFamily="34" charset="0"/>
            </a:endParaRPr>
          </a:p>
        </p:txBody>
      </p:sp>
      <p:pic>
        <p:nvPicPr>
          <p:cNvPr id="9"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54828" cy="755682"/>
          </a:xfrm>
          <a:prstGeom prst="rect">
            <a:avLst/>
          </a:prstGeom>
        </p:spPr>
      </p:pic>
      <p:pic>
        <p:nvPicPr>
          <p:cNvPr id="10"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2400" y="13177"/>
            <a:ext cx="967162" cy="535503"/>
          </a:xfrm>
          <a:prstGeom prst="rect">
            <a:avLst/>
          </a:prstGeom>
          <a:noFill/>
          <a:extLst>
            <a:ext uri="{909E8E84-426E-40DD-AFC4-6F175D3DCCD1}">
              <a14:hiddenFill xmlns:a14="http://schemas.microsoft.com/office/drawing/2010/main">
                <a:solidFill>
                  <a:srgbClr val="FFFFFF"/>
                </a:solidFill>
              </a14:hiddenFill>
            </a:ext>
          </a:extLst>
        </p:spPr>
      </p:pic>
      <p:pic>
        <p:nvPicPr>
          <p:cNvPr id="33793"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87824" y="908720"/>
            <a:ext cx="597666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646579" y="6169311"/>
            <a:ext cx="659154" cy="400110"/>
          </a:xfrm>
          <a:prstGeom prst="rect">
            <a:avLst/>
          </a:prstGeom>
          <a:noFill/>
        </p:spPr>
        <p:txBody>
          <a:bodyPr wrap="square" lIns="91440" tIns="45720" rIns="91440" bIns="45720">
            <a:spAutoFit/>
          </a:bodyPr>
          <a:lstStyle/>
          <a:p>
            <a:pPr algn="ctr"/>
            <a:r>
              <a:rPr lang="fr-FR" sz="2000" b="1" cap="none" spc="0" dirty="0">
                <a:ln w="1905"/>
                <a:solidFill>
                  <a:srgbClr val="FF0000"/>
                </a:solidFill>
                <a:effectLst>
                  <a:innerShdw blurRad="69850" dist="43180" dir="5400000">
                    <a:srgbClr val="000000">
                      <a:alpha val="65000"/>
                    </a:srgbClr>
                  </a:innerShdw>
                </a:effectLst>
              </a:rPr>
              <a:t>[6]</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90626" y="659160"/>
            <a:ext cx="609600" cy="609600"/>
          </a:xfrm>
          <a:prstGeom prst="rect">
            <a:avLst/>
          </a:prstGeom>
        </p:spPr>
      </p:pic>
    </p:spTree>
    <p:extLst>
      <p:ext uri="{BB962C8B-B14F-4D97-AF65-F5344CB8AC3E}">
        <p14:creationId xmlns:p14="http://schemas.microsoft.com/office/powerpoint/2010/main" val="1946135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rgbClr val="FF0000"/>
                </a:solidFill>
              </a:rPr>
              <a:t>27</a:t>
            </a:fld>
            <a:endParaRPr lang="fr-FR" sz="2400" b="1">
              <a:solidFill>
                <a:srgbClr val="FF0000"/>
              </a:solidFill>
            </a:endParaRPr>
          </a:p>
        </p:txBody>
      </p:sp>
      <p:sp>
        <p:nvSpPr>
          <p:cNvPr id="5" name="Rectangle 4"/>
          <p:cNvSpPr/>
          <p:nvPr/>
        </p:nvSpPr>
        <p:spPr>
          <a:xfrm>
            <a:off x="1835696" y="56818"/>
            <a:ext cx="5760640" cy="707886"/>
          </a:xfrm>
          <a:prstGeom prst="rect">
            <a:avLst/>
          </a:prstGeom>
          <a:solidFill>
            <a:schemeClr val="accent1"/>
          </a:solidFill>
        </p:spPr>
        <p:txBody>
          <a:bodyPr wrap="square">
            <a:spAutoFit/>
          </a:bodyPr>
          <a:lstStyle/>
          <a:p>
            <a:pPr algn="ct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Blockchain-Based</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Knowledge</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Automation for</a:t>
            </a:r>
          </a:p>
          <a:p>
            <a:pPr algn="ct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CPSS-</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Oriented</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Parallel</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Management</a:t>
            </a:r>
          </a:p>
        </p:txBody>
      </p:sp>
      <p:sp>
        <p:nvSpPr>
          <p:cNvPr id="6" name="Rectangle 5"/>
          <p:cNvSpPr/>
          <p:nvPr/>
        </p:nvSpPr>
        <p:spPr>
          <a:xfrm>
            <a:off x="323528" y="1546914"/>
            <a:ext cx="2664296" cy="4401205"/>
          </a:xfrm>
          <a:prstGeom prst="rect">
            <a:avLst/>
          </a:prstGeom>
        </p:spPr>
        <p:txBody>
          <a:bodyPr wrap="square">
            <a:spAutoFit/>
          </a:bodyPr>
          <a:lstStyle/>
          <a:p>
            <a:pPr algn="just"/>
            <a:r>
              <a:rPr lang="en-US" sz="1400" dirty="0">
                <a:solidFill>
                  <a:srgbClr val="0000FF"/>
                </a:solidFill>
                <a:latin typeface="Century Gothic" panose="020B0502020202020204" pitchFamily="34" charset="0"/>
              </a:rPr>
              <a:t>With the rapidly deepened integration of the real world and the virtual society, cyber–physical–social system (CPSS)-oriented parallel management proves to be an effective and efficient way in solving these problems. In this article, authors utilize </a:t>
            </a:r>
            <a:r>
              <a:rPr lang="en-US" sz="1400" dirty="0" err="1">
                <a:solidFill>
                  <a:srgbClr val="0000FF"/>
                </a:solidFill>
                <a:latin typeface="Century Gothic" panose="020B0502020202020204" pitchFamily="34" charset="0"/>
              </a:rPr>
              <a:t>blockchain</a:t>
            </a:r>
            <a:r>
              <a:rPr lang="en-US" sz="1400" dirty="0">
                <a:solidFill>
                  <a:srgbClr val="0000FF"/>
                </a:solidFill>
                <a:latin typeface="Century Gothic" panose="020B0502020202020204" pitchFamily="34" charset="0"/>
              </a:rPr>
              <a:t> technology and smart contracts in knowledge automation and investigate </a:t>
            </a:r>
            <a:r>
              <a:rPr lang="en-US" sz="1400" dirty="0" err="1">
                <a:solidFill>
                  <a:srgbClr val="0000FF"/>
                </a:solidFill>
                <a:latin typeface="Century Gothic" panose="020B0502020202020204" pitchFamily="34" charset="0"/>
              </a:rPr>
              <a:t>blockchain</a:t>
            </a:r>
            <a:r>
              <a:rPr lang="en-US" sz="1400" dirty="0">
                <a:solidFill>
                  <a:srgbClr val="0000FF"/>
                </a:solidFill>
                <a:latin typeface="Century Gothic" panose="020B0502020202020204" pitchFamily="34" charset="0"/>
              </a:rPr>
              <a:t>-based knowledge automation, which can be used for cyber–physical–social system (CPSS)-oriented parallel management. </a:t>
            </a:r>
            <a:endParaRPr lang="fr-FR" sz="1400" dirty="0">
              <a:solidFill>
                <a:srgbClr val="0000FF"/>
              </a:solidFill>
              <a:latin typeface="Century Gothic" panose="020B0502020202020204" pitchFamily="34" charset="0"/>
            </a:endParaRP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4408" y="13177"/>
            <a:ext cx="895154" cy="535503"/>
          </a:xfrm>
          <a:prstGeom prst="rect">
            <a:avLst/>
          </a:prstGeom>
          <a:noFill/>
          <a:extLst>
            <a:ext uri="{909E8E84-426E-40DD-AFC4-6F175D3DCCD1}">
              <a14:hiddenFill xmlns:a14="http://schemas.microsoft.com/office/drawing/2010/main">
                <a:solidFill>
                  <a:srgbClr val="FFFFFF"/>
                </a:solidFill>
              </a14:hiddenFill>
            </a:ext>
          </a:extLst>
        </p:spPr>
      </p:pic>
      <p:pic>
        <p:nvPicPr>
          <p:cNvPr id="27649"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848" y="1582057"/>
            <a:ext cx="5760640" cy="4007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580112" y="5805264"/>
            <a:ext cx="659154" cy="400110"/>
          </a:xfrm>
          <a:prstGeom prst="rect">
            <a:avLst/>
          </a:prstGeom>
          <a:noFill/>
        </p:spPr>
        <p:txBody>
          <a:bodyPr wrap="square" lIns="91440" tIns="45720" rIns="91440" bIns="45720">
            <a:spAutoFit/>
          </a:bodyPr>
          <a:lstStyle/>
          <a:p>
            <a:pPr algn="ctr"/>
            <a:r>
              <a:rPr lang="fr-FR" sz="2000" b="1" cap="none" spc="0" dirty="0">
                <a:ln w="1905"/>
                <a:solidFill>
                  <a:srgbClr val="FF0000"/>
                </a:solidFill>
                <a:effectLst>
                  <a:innerShdw blurRad="69850" dist="43180" dir="5400000">
                    <a:srgbClr val="000000">
                      <a:alpha val="65000"/>
                    </a:srgbClr>
                  </a:innerShdw>
                </a:effectLst>
              </a:rPr>
              <a:t>[7]</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16016" y="836712"/>
            <a:ext cx="609600" cy="609600"/>
          </a:xfrm>
          <a:prstGeom prst="rect">
            <a:avLst/>
          </a:prstGeom>
        </p:spPr>
      </p:pic>
    </p:spTree>
    <p:extLst>
      <p:ext uri="{BB962C8B-B14F-4D97-AF65-F5344CB8AC3E}">
        <p14:creationId xmlns:p14="http://schemas.microsoft.com/office/powerpoint/2010/main" val="2966638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9900">
            <a:alpha val="70000"/>
          </a:srgbClr>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686872" y="6356350"/>
            <a:ext cx="2133600" cy="365125"/>
          </a:xfrm>
        </p:spPr>
        <p:txBody>
          <a:bodyPr/>
          <a:lstStyle/>
          <a:p>
            <a:fld id="{ECF08AB7-979E-4F1A-AE5B-3A78B4F7F702}" type="slidenum">
              <a:rPr lang="fr-FR" sz="2400" b="1" smtClean="0">
                <a:solidFill>
                  <a:schemeClr val="bg1"/>
                </a:solidFill>
              </a:rPr>
              <a:t>28</a:t>
            </a:fld>
            <a:endParaRPr lang="fr-FR" sz="2400" b="1" dirty="0">
              <a:solidFill>
                <a:schemeClr val="bg1"/>
              </a:solidFill>
            </a:endParaRPr>
          </a:p>
        </p:txBody>
      </p:sp>
      <p:pic>
        <p:nvPicPr>
          <p:cNvPr id="58370" name="Picture 2" descr="How Will The Semantic Web Impact Your Websit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7414"/>
          <a:stretch/>
        </p:blipFill>
        <p:spPr bwMode="auto">
          <a:xfrm>
            <a:off x="2173228" y="4970264"/>
            <a:ext cx="1871605" cy="1515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lockchain : définition, fonctionnement, et utilisations sur le marché |  WeLiveSecurit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5" y="5028960"/>
            <a:ext cx="2448271" cy="1457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8" name="Picture 4" descr="https://www.iaria.org/images2/sponsors/la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875550" y="23821"/>
            <a:ext cx="5261184" cy="954107"/>
          </a:xfrm>
          <a:prstGeom prst="rect">
            <a:avLst/>
          </a:prstGeom>
          <a:noFill/>
        </p:spPr>
        <p:txBody>
          <a:bodyPr wrap="none" lIns="91440" tIns="45720" rIns="91440" bIns="45720">
            <a:spAutoFit/>
          </a:bodyPr>
          <a:lstStyle/>
          <a:p>
            <a:pPr algn="ctr"/>
            <a:r>
              <a:rPr lang="fr-FR" sz="2800" b="1"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I.3 </a:t>
            </a:r>
            <a:r>
              <a:rPr lang="fr-FR" sz="2800" b="1" cap="all" spc="0" dirty="0" err="1">
                <a:ln w="19050">
                  <a:solidFill>
                    <a:schemeClr val="tx2">
                      <a:tint val="1000"/>
                    </a:schemeClr>
                  </a:solidFill>
                  <a:prstDash val="solid"/>
                </a:ln>
                <a:solidFill>
                  <a:srgbClr val="0000FF"/>
                </a:solidFill>
                <a:effectLst>
                  <a:outerShdw blurRad="38100" dist="38100" dir="2700000" algn="tl">
                    <a:srgbClr val="000000">
                      <a:alpha val="43137"/>
                    </a:srgbClr>
                  </a:outerShdw>
                </a:effectLst>
              </a:rPr>
              <a:t>Semantic</a:t>
            </a:r>
            <a:r>
              <a:rPr lang="fr-FR" sz="2800" b="1" cap="all" spc="0"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 </a:t>
            </a:r>
            <a:r>
              <a:rPr lang="fr-FR" sz="2800" b="1" cap="all"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S</a:t>
            </a:r>
            <a:r>
              <a:rPr lang="fr-FR" sz="2800" b="1" cap="all" spc="0"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 and ontologies</a:t>
            </a:r>
          </a:p>
          <a:p>
            <a:pPr algn="ctr"/>
            <a:r>
              <a:rPr lang="fr-FR" sz="2800" b="1"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USING BLOCKCHAIN </a:t>
            </a:r>
            <a:endParaRPr lang="fr-FR" sz="2800" b="1" cap="none" spc="0" dirty="0">
              <a:ln w="19050">
                <a:solidFill>
                  <a:schemeClr val="tx2">
                    <a:tint val="1000"/>
                  </a:schemeClr>
                </a:solidFill>
                <a:prstDash val="solid"/>
              </a:ln>
              <a:solidFill>
                <a:srgbClr val="0000FF"/>
              </a:solidFill>
              <a:effectLst>
                <a:outerShdw blurRad="38100" dist="38100" dir="2700000" algn="tl">
                  <a:srgbClr val="000000">
                    <a:alpha val="43137"/>
                  </a:srgbClr>
                </a:outerShdw>
              </a:effectLst>
            </a:endParaRPr>
          </a:p>
        </p:txBody>
      </p:sp>
      <p:pic>
        <p:nvPicPr>
          <p:cNvPr id="58372" name="Picture 4" descr="The importance of controlled ontology"/>
          <p:cNvPicPr>
            <a:picLocks noChangeAspect="1" noChangeArrowheads="1"/>
          </p:cNvPicPr>
          <p:nvPr/>
        </p:nvPicPr>
        <p:blipFill rotWithShape="1">
          <a:blip r:embed="rId9">
            <a:extLst>
              <a:ext uri="{28A0092B-C50C-407E-A947-70E740481C1C}">
                <a14:useLocalDpi xmlns:a14="http://schemas.microsoft.com/office/drawing/2010/main" val="0"/>
              </a:ext>
            </a:extLst>
          </a:blip>
          <a:srcRect l="5949" r="1655"/>
          <a:stretch/>
        </p:blipFill>
        <p:spPr bwMode="auto">
          <a:xfrm>
            <a:off x="603046" y="1052736"/>
            <a:ext cx="7527608" cy="36903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454289" y="3056305"/>
            <a:ext cx="622286" cy="369332"/>
          </a:xfrm>
          <a:prstGeom prst="rect">
            <a:avLst/>
          </a:prstGeom>
        </p:spPr>
        <p:txBody>
          <a:bodyPr wrap="none">
            <a:spAutoFit/>
          </a:bodyPr>
          <a:lstStyle/>
          <a:p>
            <a:r>
              <a:rPr lang="fr-FR" b="1" dirty="0">
                <a:solidFill>
                  <a:srgbClr val="FF0000"/>
                </a:solidFill>
              </a:rPr>
              <a:t>[53] </a:t>
            </a:r>
          </a:p>
        </p:txBody>
      </p:sp>
      <p:sp>
        <p:nvSpPr>
          <p:cNvPr id="3" name="Rectangle 2"/>
          <p:cNvSpPr/>
          <p:nvPr/>
        </p:nvSpPr>
        <p:spPr>
          <a:xfrm>
            <a:off x="3517666" y="5728259"/>
            <a:ext cx="622286" cy="369332"/>
          </a:xfrm>
          <a:prstGeom prst="rect">
            <a:avLst/>
          </a:prstGeom>
        </p:spPr>
        <p:txBody>
          <a:bodyPr wrap="none">
            <a:spAutoFit/>
          </a:bodyPr>
          <a:lstStyle/>
          <a:p>
            <a:r>
              <a:rPr lang="fr-FR" b="1" dirty="0">
                <a:solidFill>
                  <a:srgbClr val="FF0000"/>
                </a:solidFill>
              </a:rPr>
              <a:t>[54] </a:t>
            </a:r>
          </a:p>
        </p:txBody>
      </p:sp>
      <p:pic>
        <p:nvPicPr>
          <p:cNvPr id="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66975" y="548680"/>
            <a:ext cx="609600" cy="609600"/>
          </a:xfrm>
          <a:prstGeom prst="rect">
            <a:avLst/>
          </a:prstGeom>
        </p:spPr>
      </p:pic>
    </p:spTree>
    <p:extLst>
      <p:ext uri="{BB962C8B-B14F-4D97-AF65-F5344CB8AC3E}">
        <p14:creationId xmlns:p14="http://schemas.microsoft.com/office/powerpoint/2010/main" val="3810922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chemeClr val="tx1"/>
                </a:solidFill>
              </a:rPr>
              <a:t>29</a:t>
            </a:fld>
            <a:endParaRPr lang="fr-FR" sz="2400" b="1" dirty="0">
              <a:solidFill>
                <a:schemeClr val="tx1"/>
              </a:solidFill>
            </a:endParaRPr>
          </a:p>
        </p:txBody>
      </p:sp>
      <p:pic>
        <p:nvPicPr>
          <p:cNvPr id="7"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8" name="Picture 4" descr="https://www.iaria.org/images2/sponsors/l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957486" y="44624"/>
            <a:ext cx="4764189" cy="584775"/>
          </a:xfrm>
          <a:prstGeom prst="rect">
            <a:avLst/>
          </a:prstGeom>
          <a:noFill/>
        </p:spPr>
        <p:txBody>
          <a:bodyPr wrap="none" lIns="91440" tIns="45720" rIns="91440" bIns="45720">
            <a:spAutoFit/>
          </a:bodyPr>
          <a:lstStyle/>
          <a:p>
            <a:pPr algn="ctr"/>
            <a:r>
              <a:rPr lang="fr-FR" sz="3200" b="1" cap="all" dirty="0" err="1">
                <a:ln w="19050">
                  <a:solidFill>
                    <a:schemeClr val="tx2">
                      <a:tint val="1000"/>
                    </a:schemeClr>
                  </a:solidFill>
                  <a:prstDash val="solid"/>
                </a:ln>
                <a:solidFill>
                  <a:srgbClr val="FF9900"/>
                </a:solidFill>
                <a:effectLst>
                  <a:outerShdw blurRad="38100" dist="38100" dir="2700000" algn="tl">
                    <a:srgbClr val="000000">
                      <a:alpha val="43137"/>
                    </a:srgbClr>
                  </a:outerShdw>
                </a:effectLst>
              </a:rPr>
              <a:t>Definition</a:t>
            </a:r>
            <a:r>
              <a:rPr lang="fr-FR" sz="3200" b="1" cap="all" spc="0" dirty="0">
                <a:ln w="19050">
                  <a:solidFill>
                    <a:schemeClr val="tx2">
                      <a:tint val="1000"/>
                    </a:schemeClr>
                  </a:solidFill>
                  <a:prstDash val="solid"/>
                </a:ln>
                <a:solidFill>
                  <a:srgbClr val="FF9900"/>
                </a:solidFill>
                <a:effectLst>
                  <a:outerShdw blurRad="38100" dist="38100" dir="2700000" algn="tl">
                    <a:srgbClr val="000000">
                      <a:alpha val="43137"/>
                    </a:srgbClr>
                  </a:outerShdw>
                </a:effectLst>
              </a:rPr>
              <a:t> of </a:t>
            </a:r>
            <a:r>
              <a:rPr lang="fr-FR" sz="3200" b="1" cap="all" spc="0" dirty="0" err="1">
                <a:ln w="19050">
                  <a:solidFill>
                    <a:schemeClr val="tx2">
                      <a:tint val="1000"/>
                    </a:schemeClr>
                  </a:solidFill>
                  <a:prstDash val="solid"/>
                </a:ln>
                <a:solidFill>
                  <a:srgbClr val="FF9900"/>
                </a:solidFill>
                <a:effectLst>
                  <a:outerShdw blurRad="38100" dist="38100" dir="2700000" algn="tl">
                    <a:srgbClr val="000000">
                      <a:alpha val="43137"/>
                    </a:srgbClr>
                  </a:outerShdw>
                </a:effectLst>
              </a:rPr>
              <a:t>Ontology</a:t>
            </a:r>
            <a:endParaRPr lang="fr-FR" sz="3200" b="1" cap="none" spc="0" dirty="0">
              <a:ln w="19050">
                <a:solidFill>
                  <a:schemeClr val="tx2">
                    <a:tint val="1000"/>
                  </a:schemeClr>
                </a:solidFill>
                <a:prstDash val="solid"/>
              </a:ln>
              <a:solidFill>
                <a:srgbClr val="FF9900"/>
              </a:solidFill>
              <a:effectLst>
                <a:outerShdw blurRad="38100" dist="38100" dir="2700000" algn="tl">
                  <a:srgbClr val="000000">
                    <a:alpha val="43137"/>
                  </a:srgbClr>
                </a:outerShdw>
              </a:effectLst>
            </a:endParaRPr>
          </a:p>
        </p:txBody>
      </p:sp>
      <p:sp>
        <p:nvSpPr>
          <p:cNvPr id="2" name="Rectangle 1"/>
          <p:cNvSpPr/>
          <p:nvPr/>
        </p:nvSpPr>
        <p:spPr>
          <a:xfrm>
            <a:off x="251521" y="908720"/>
            <a:ext cx="8666702" cy="1754326"/>
          </a:xfrm>
          <a:prstGeom prst="rect">
            <a:avLst/>
          </a:prstGeom>
        </p:spPr>
        <p:txBody>
          <a:bodyPr wrap="square">
            <a:spAutoFit/>
          </a:bodyPr>
          <a:lstStyle/>
          <a:p>
            <a:pPr algn="just"/>
            <a:r>
              <a:rPr lang="en-US" b="1" dirty="0">
                <a:latin typeface="Century Gothic" panose="020B0502020202020204" pitchFamily="34" charset="0"/>
              </a:rPr>
              <a:t>Ontology is a formal knowledge representation is about building models of the world, of a particular domain or a problem, which allow for automatic reasoning and interpretation. Such formal models are called ontologies and can be used to provide formal semantics (i.e., machine-interpretable meaning) to any sort of information: databases, catalogs, documents, web pages, etc.</a:t>
            </a:r>
            <a:endParaRPr lang="fr-FR" b="1" dirty="0">
              <a:latin typeface="Century Gothic" panose="020B0502020202020204" pitchFamily="34" charset="0"/>
            </a:endParaRPr>
          </a:p>
        </p:txBody>
      </p:sp>
      <p:pic>
        <p:nvPicPr>
          <p:cNvPr id="10" name="Picture 4" descr="The importance of controlled ontology"/>
          <p:cNvPicPr>
            <a:picLocks noChangeAspect="1" noChangeArrowheads="1"/>
          </p:cNvPicPr>
          <p:nvPr/>
        </p:nvPicPr>
        <p:blipFill rotWithShape="1">
          <a:blip r:embed="rId6">
            <a:extLst>
              <a:ext uri="{28A0092B-C50C-407E-A947-70E740481C1C}">
                <a14:useLocalDpi xmlns:a14="http://schemas.microsoft.com/office/drawing/2010/main" val="0"/>
              </a:ext>
            </a:extLst>
          </a:blip>
          <a:srcRect l="5949" r="1655"/>
          <a:stretch/>
        </p:blipFill>
        <p:spPr bwMode="auto">
          <a:xfrm>
            <a:off x="69436" y="2852937"/>
            <a:ext cx="7526900" cy="3893834"/>
          </a:xfrm>
          <a:prstGeom prst="rect">
            <a:avLst/>
          </a:prstGeom>
          <a:noFill/>
          <a:extLst>
            <a:ext uri="{909E8E84-426E-40DD-AFC4-6F175D3DCCD1}">
              <a14:hiddenFill xmlns:a14="http://schemas.microsoft.com/office/drawing/2010/main">
                <a:solidFill>
                  <a:srgbClr val="FFFFFF"/>
                </a:solidFill>
              </a14:hiddenFill>
            </a:ext>
          </a:extLst>
        </p:spPr>
      </p:pic>
      <p:pic>
        <p:nvPicPr>
          <p:cNvPr id="58370" name="Picture 2" descr="How Will The Semantic Web Impact Your Websit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7414"/>
          <a:stretch/>
        </p:blipFill>
        <p:spPr bwMode="auto">
          <a:xfrm>
            <a:off x="7323901" y="4154439"/>
            <a:ext cx="1784603" cy="1495668"/>
          </a:xfrm>
          <a:prstGeom prst="rect">
            <a:avLst/>
          </a:prstGeom>
          <a:noFill/>
          <a:extLst>
            <a:ext uri="{909E8E84-426E-40DD-AFC4-6F175D3DCCD1}">
              <a14:hiddenFill xmlns:a14="http://schemas.microsoft.com/office/drawing/2010/main">
                <a:solidFill>
                  <a:srgbClr val="FFFFFF"/>
                </a:solidFill>
              </a14:hiddenFill>
            </a:ext>
          </a:extLst>
        </p:spPr>
      </p:pic>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5508" y="2514600"/>
            <a:ext cx="609600" cy="609600"/>
          </a:xfrm>
          <a:prstGeom prst="rect">
            <a:avLst/>
          </a:prstGeom>
        </p:spPr>
      </p:pic>
    </p:spTree>
    <p:extLst>
      <p:ext uri="{BB962C8B-B14F-4D97-AF65-F5344CB8AC3E}">
        <p14:creationId xmlns:p14="http://schemas.microsoft.com/office/powerpoint/2010/main" val="1806762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1800" b="1" smtClean="0">
                <a:solidFill>
                  <a:srgbClr val="FF0000"/>
                </a:solidFill>
              </a:rPr>
              <a:t>3</a:t>
            </a:fld>
            <a:endParaRPr lang="fr-FR" sz="1800" b="1" dirty="0">
              <a:solidFill>
                <a:srgbClr val="FF0000"/>
              </a:solidFill>
            </a:endParaRPr>
          </a:p>
        </p:txBody>
      </p:sp>
      <p:sp>
        <p:nvSpPr>
          <p:cNvPr id="5" name="Rectangle 4"/>
          <p:cNvSpPr/>
          <p:nvPr/>
        </p:nvSpPr>
        <p:spPr>
          <a:xfrm>
            <a:off x="4067944" y="46366"/>
            <a:ext cx="1008112" cy="523220"/>
          </a:xfrm>
          <a:prstGeom prst="rect">
            <a:avLst/>
          </a:prstGeom>
          <a:solidFill>
            <a:schemeClr val="accent1"/>
          </a:solidFill>
        </p:spPr>
        <p:txBody>
          <a:bodyPr wrap="square" lIns="91440" tIns="45720" rIns="91440" bIns="45720">
            <a:spAutoFit/>
          </a:bodyPr>
          <a:lstStyle/>
          <a:p>
            <a:pPr algn="ctr"/>
            <a:r>
              <a:rPr lang="en-US" sz="2800" b="1" cap="small" dirty="0">
                <a:ln w="17780" cmpd="sng">
                  <a:solidFill>
                    <a:srgbClr val="FFFFFF"/>
                  </a:solidFill>
                  <a:prstDash val="solid"/>
                  <a:miter lim="800000"/>
                </a:ln>
                <a:solidFill>
                  <a:schemeClr val="bg1"/>
                </a:solidFill>
                <a:effectLst>
                  <a:outerShdw blurRad="50800" algn="tl" rotWithShape="0">
                    <a:srgbClr val="000000"/>
                  </a:outerShdw>
                </a:effectLst>
              </a:rPr>
              <a:t>PLAN</a:t>
            </a:r>
            <a:endParaRPr lang="fr-FR" sz="2800" b="1" cap="small" dirty="0">
              <a:ln w="17780" cmpd="sng">
                <a:solidFill>
                  <a:srgbClr val="FFFFFF"/>
                </a:solidFill>
                <a:prstDash val="solid"/>
                <a:miter lim="800000"/>
              </a:ln>
              <a:solidFill>
                <a:schemeClr val="bg1"/>
              </a:solidFill>
              <a:effectLst>
                <a:outerShdw blurRad="50800" algn="tl" rotWithShape="0">
                  <a:srgbClr val="000000"/>
                </a:outerShdw>
              </a:effectLst>
            </a:endParaRPr>
          </a:p>
        </p:txBody>
      </p:sp>
      <p:sp>
        <p:nvSpPr>
          <p:cNvPr id="6" name="ZoneTexte 5"/>
          <p:cNvSpPr txBox="1"/>
          <p:nvPr/>
        </p:nvSpPr>
        <p:spPr>
          <a:xfrm>
            <a:off x="581297" y="692696"/>
            <a:ext cx="7879135" cy="6001643"/>
          </a:xfrm>
          <a:prstGeom prst="rect">
            <a:avLst/>
          </a:prstGeom>
          <a:noFill/>
        </p:spPr>
        <p:txBody>
          <a:bodyPr wrap="square" rtlCol="0">
            <a:spAutoFit/>
          </a:bodyPr>
          <a:lstStyle/>
          <a:p>
            <a:r>
              <a:rPr lang="fr-FR" sz="2400" dirty="0">
                <a:solidFill>
                  <a:srgbClr val="FF0000"/>
                </a:solidFill>
              </a:rPr>
              <a:t>1-</a:t>
            </a:r>
            <a:r>
              <a:rPr lang="fr-FR" sz="2400" dirty="0">
                <a:solidFill>
                  <a:srgbClr val="0000FF"/>
                </a:solidFill>
              </a:rPr>
              <a:t> </a:t>
            </a:r>
            <a:r>
              <a:rPr lang="fr-FR" sz="2400" dirty="0">
                <a:solidFill>
                  <a:srgbClr val="C00000"/>
                </a:solidFill>
              </a:rPr>
              <a:t>Introduction</a:t>
            </a:r>
          </a:p>
          <a:p>
            <a:r>
              <a:rPr lang="fr-FR" sz="2400" dirty="0">
                <a:solidFill>
                  <a:srgbClr val="FF0000"/>
                </a:solidFill>
              </a:rPr>
              <a:t>2-</a:t>
            </a:r>
            <a:r>
              <a:rPr lang="fr-FR" sz="2400" dirty="0">
                <a:solidFill>
                  <a:srgbClr val="0000FF"/>
                </a:solidFill>
              </a:rPr>
              <a:t> </a:t>
            </a:r>
            <a:r>
              <a:rPr lang="fr-FR" sz="2400" dirty="0" err="1">
                <a:solidFill>
                  <a:srgbClr val="C00000"/>
                </a:solidFill>
              </a:rPr>
              <a:t>What</a:t>
            </a:r>
            <a:r>
              <a:rPr lang="fr-FR" sz="2400" dirty="0">
                <a:solidFill>
                  <a:srgbClr val="C00000"/>
                </a:solidFill>
              </a:rPr>
              <a:t> </a:t>
            </a:r>
            <a:r>
              <a:rPr lang="fr-FR" sz="2400" dirty="0" err="1">
                <a:solidFill>
                  <a:srgbClr val="C00000"/>
                </a:solidFill>
              </a:rPr>
              <a:t>is</a:t>
            </a:r>
            <a:r>
              <a:rPr lang="fr-FR" sz="2400" dirty="0">
                <a:solidFill>
                  <a:srgbClr val="C00000"/>
                </a:solidFill>
              </a:rPr>
              <a:t> </a:t>
            </a:r>
            <a:r>
              <a:rPr lang="fr-FR" sz="2400" dirty="0" err="1">
                <a:solidFill>
                  <a:srgbClr val="C00000"/>
                </a:solidFill>
              </a:rPr>
              <a:t>blockchain</a:t>
            </a:r>
            <a:r>
              <a:rPr lang="fr-FR" sz="2400" dirty="0">
                <a:solidFill>
                  <a:srgbClr val="C00000"/>
                </a:solidFill>
              </a:rPr>
              <a:t>?</a:t>
            </a:r>
          </a:p>
          <a:p>
            <a:r>
              <a:rPr lang="fr-FR" sz="2400" dirty="0">
                <a:solidFill>
                  <a:srgbClr val="FF0000"/>
                </a:solidFill>
              </a:rPr>
              <a:t>3-</a:t>
            </a:r>
            <a:r>
              <a:rPr lang="fr-FR" sz="2400" dirty="0">
                <a:solidFill>
                  <a:srgbClr val="0000FF"/>
                </a:solidFill>
              </a:rPr>
              <a:t> </a:t>
            </a:r>
            <a:r>
              <a:rPr lang="fr-FR" sz="2400" dirty="0" err="1">
                <a:solidFill>
                  <a:srgbClr val="C00000"/>
                </a:solidFill>
              </a:rPr>
              <a:t>What</a:t>
            </a:r>
            <a:r>
              <a:rPr lang="fr-FR" sz="2400" dirty="0">
                <a:solidFill>
                  <a:srgbClr val="C00000"/>
                </a:solidFill>
              </a:rPr>
              <a:t> </a:t>
            </a:r>
            <a:r>
              <a:rPr lang="fr-FR" sz="2400" dirty="0" err="1">
                <a:solidFill>
                  <a:srgbClr val="C00000"/>
                </a:solidFill>
              </a:rPr>
              <a:t>is</a:t>
            </a:r>
            <a:r>
              <a:rPr lang="fr-FR" sz="2400" dirty="0">
                <a:solidFill>
                  <a:srgbClr val="C00000"/>
                </a:solidFill>
              </a:rPr>
              <a:t> </a:t>
            </a:r>
            <a:r>
              <a:rPr lang="fr-FR" sz="2400" dirty="0" err="1">
                <a:solidFill>
                  <a:srgbClr val="C00000"/>
                </a:solidFill>
              </a:rPr>
              <a:t>knowledge</a:t>
            </a:r>
            <a:r>
              <a:rPr lang="fr-FR" sz="2400" dirty="0">
                <a:solidFill>
                  <a:srgbClr val="C00000"/>
                </a:solidFill>
              </a:rPr>
              <a:t> management?</a:t>
            </a:r>
          </a:p>
          <a:p>
            <a:r>
              <a:rPr lang="fr-FR" sz="2400" dirty="0">
                <a:solidFill>
                  <a:srgbClr val="FF0000"/>
                </a:solidFill>
              </a:rPr>
              <a:t>4-</a:t>
            </a:r>
            <a:r>
              <a:rPr lang="fr-FR" sz="2400" dirty="0">
                <a:solidFill>
                  <a:srgbClr val="0000FF"/>
                </a:solidFill>
              </a:rPr>
              <a:t> </a:t>
            </a:r>
            <a:r>
              <a:rPr lang="fr-FR" sz="2400" dirty="0" err="1">
                <a:solidFill>
                  <a:srgbClr val="C00000"/>
                </a:solidFill>
              </a:rPr>
              <a:t>Problematic</a:t>
            </a:r>
            <a:endParaRPr lang="fr-FR" sz="2400" dirty="0">
              <a:solidFill>
                <a:srgbClr val="C00000"/>
              </a:solidFill>
            </a:endParaRPr>
          </a:p>
          <a:p>
            <a:r>
              <a:rPr lang="fr-FR" sz="2400" dirty="0">
                <a:solidFill>
                  <a:srgbClr val="FF0000"/>
                </a:solidFill>
              </a:rPr>
              <a:t>5-</a:t>
            </a:r>
            <a:r>
              <a:rPr lang="fr-FR" sz="2400" dirty="0">
                <a:solidFill>
                  <a:srgbClr val="0000FF"/>
                </a:solidFill>
              </a:rPr>
              <a:t> </a:t>
            </a:r>
            <a:r>
              <a:rPr lang="fr-FR" sz="2400" dirty="0" err="1">
                <a:solidFill>
                  <a:srgbClr val="0000FF"/>
                </a:solidFill>
              </a:rPr>
              <a:t>Barriers</a:t>
            </a:r>
            <a:r>
              <a:rPr lang="fr-FR" sz="2400" dirty="0">
                <a:solidFill>
                  <a:srgbClr val="0000FF"/>
                </a:solidFill>
              </a:rPr>
              <a:t> of </a:t>
            </a:r>
            <a:r>
              <a:rPr lang="fr-FR" sz="2400" dirty="0" err="1">
                <a:solidFill>
                  <a:srgbClr val="0000FF"/>
                </a:solidFill>
              </a:rPr>
              <a:t>Knowledge</a:t>
            </a:r>
            <a:r>
              <a:rPr lang="fr-FR" sz="2400" dirty="0">
                <a:solidFill>
                  <a:srgbClr val="0000FF"/>
                </a:solidFill>
              </a:rPr>
              <a:t> management</a:t>
            </a:r>
          </a:p>
          <a:p>
            <a:r>
              <a:rPr lang="fr-FR" sz="2400" dirty="0">
                <a:solidFill>
                  <a:srgbClr val="FF0000"/>
                </a:solidFill>
              </a:rPr>
              <a:t>6- </a:t>
            </a:r>
            <a:r>
              <a:rPr lang="fr-FR" sz="2400" dirty="0" err="1">
                <a:solidFill>
                  <a:srgbClr val="C00000"/>
                </a:solidFill>
              </a:rPr>
              <a:t>Why</a:t>
            </a:r>
            <a:r>
              <a:rPr lang="fr-FR" sz="2400" dirty="0">
                <a:solidFill>
                  <a:srgbClr val="C00000"/>
                </a:solidFill>
              </a:rPr>
              <a:t> </a:t>
            </a:r>
            <a:r>
              <a:rPr lang="fr-FR" sz="2400" dirty="0" err="1">
                <a:solidFill>
                  <a:srgbClr val="C00000"/>
                </a:solidFill>
              </a:rPr>
              <a:t>blockchain</a:t>
            </a:r>
            <a:r>
              <a:rPr lang="fr-FR" sz="2400" dirty="0">
                <a:solidFill>
                  <a:srgbClr val="C00000"/>
                </a:solidFill>
              </a:rPr>
              <a:t>?</a:t>
            </a:r>
          </a:p>
          <a:p>
            <a:r>
              <a:rPr lang="fr-FR" sz="2400" dirty="0">
                <a:solidFill>
                  <a:srgbClr val="FF0000"/>
                </a:solidFill>
              </a:rPr>
              <a:t>7- </a:t>
            </a:r>
            <a:r>
              <a:rPr lang="fr-FR" sz="2400" dirty="0">
                <a:solidFill>
                  <a:srgbClr val="0000FF"/>
                </a:solidFill>
              </a:rPr>
              <a:t>Applications of </a:t>
            </a:r>
            <a:r>
              <a:rPr lang="fr-FR" sz="2400" dirty="0" err="1">
                <a:solidFill>
                  <a:srgbClr val="0000FF"/>
                </a:solidFill>
              </a:rPr>
              <a:t>blockchain</a:t>
            </a:r>
            <a:endParaRPr lang="fr-FR" sz="2400" dirty="0">
              <a:solidFill>
                <a:srgbClr val="0000FF"/>
              </a:solidFill>
            </a:endParaRPr>
          </a:p>
          <a:p>
            <a:r>
              <a:rPr lang="fr-FR" sz="2400" dirty="0">
                <a:solidFill>
                  <a:srgbClr val="FF0000"/>
                </a:solidFill>
              </a:rPr>
              <a:t>8- </a:t>
            </a:r>
            <a:r>
              <a:rPr lang="fr-FR" sz="2400" dirty="0">
                <a:solidFill>
                  <a:srgbClr val="C00000"/>
                </a:solidFill>
              </a:rPr>
              <a:t>Part I. </a:t>
            </a:r>
            <a:r>
              <a:rPr lang="fr-FR" sz="2400" dirty="0" err="1">
                <a:solidFill>
                  <a:srgbClr val="C00000"/>
                </a:solidFill>
              </a:rPr>
              <a:t>Blockchain</a:t>
            </a:r>
            <a:r>
              <a:rPr lang="fr-FR" sz="2400" dirty="0">
                <a:solidFill>
                  <a:srgbClr val="C00000"/>
                </a:solidFill>
              </a:rPr>
              <a:t> and </a:t>
            </a:r>
            <a:r>
              <a:rPr lang="fr-FR" sz="2400" dirty="0" err="1">
                <a:solidFill>
                  <a:srgbClr val="C00000"/>
                </a:solidFill>
              </a:rPr>
              <a:t>knowledge</a:t>
            </a:r>
            <a:r>
              <a:rPr lang="fr-FR" sz="2400" dirty="0">
                <a:solidFill>
                  <a:srgbClr val="C00000"/>
                </a:solidFill>
              </a:rPr>
              <a:t> Management by </a:t>
            </a:r>
            <a:r>
              <a:rPr lang="fr-FR" sz="2400" dirty="0" err="1">
                <a:solidFill>
                  <a:srgbClr val="C00000"/>
                </a:solidFill>
              </a:rPr>
              <a:t>technIc</a:t>
            </a:r>
            <a:r>
              <a:rPr lang="fr-FR" sz="2400" dirty="0">
                <a:solidFill>
                  <a:srgbClr val="C00000"/>
                </a:solidFill>
              </a:rPr>
              <a:t> and </a:t>
            </a:r>
            <a:r>
              <a:rPr lang="fr-FR" sz="2400" dirty="0" err="1">
                <a:solidFill>
                  <a:srgbClr val="C00000"/>
                </a:solidFill>
              </a:rPr>
              <a:t>method</a:t>
            </a:r>
            <a:r>
              <a:rPr lang="fr-FR" sz="2400" dirty="0">
                <a:solidFill>
                  <a:srgbClr val="0000FF"/>
                </a:solidFill>
              </a:rPr>
              <a:t> (</a:t>
            </a:r>
            <a:r>
              <a:rPr lang="fr-FR" sz="2400" dirty="0" err="1">
                <a:solidFill>
                  <a:srgbClr val="0000FF"/>
                </a:solidFill>
              </a:rPr>
              <a:t>gamification</a:t>
            </a:r>
            <a:r>
              <a:rPr lang="fr-FR" sz="2400" dirty="0">
                <a:solidFill>
                  <a:srgbClr val="0000FF"/>
                </a:solidFill>
              </a:rPr>
              <a:t>, </a:t>
            </a:r>
            <a:r>
              <a:rPr lang="fr-FR" sz="2400" dirty="0" err="1">
                <a:solidFill>
                  <a:srgbClr val="0000FF"/>
                </a:solidFill>
              </a:rPr>
              <a:t>crowdsourcing</a:t>
            </a:r>
            <a:r>
              <a:rPr lang="fr-FR" sz="2400" dirty="0">
                <a:solidFill>
                  <a:srgbClr val="0000FF"/>
                </a:solidFill>
              </a:rPr>
              <a:t>, machine </a:t>
            </a:r>
            <a:r>
              <a:rPr lang="fr-FR" sz="2400" dirty="0" err="1">
                <a:solidFill>
                  <a:srgbClr val="0000FF"/>
                </a:solidFill>
              </a:rPr>
              <a:t>learning</a:t>
            </a:r>
            <a:r>
              <a:rPr lang="fr-FR" sz="2400" dirty="0">
                <a:solidFill>
                  <a:srgbClr val="0000FF"/>
                </a:solidFill>
              </a:rPr>
              <a:t> and </a:t>
            </a:r>
            <a:r>
              <a:rPr lang="fr-FR" sz="2400" dirty="0" err="1">
                <a:solidFill>
                  <a:srgbClr val="0000FF"/>
                </a:solidFill>
              </a:rPr>
              <a:t>correlations</a:t>
            </a:r>
            <a:r>
              <a:rPr lang="fr-FR" sz="2400" dirty="0">
                <a:solidFill>
                  <a:srgbClr val="0000FF"/>
                </a:solidFill>
              </a:rPr>
              <a:t>, </a:t>
            </a:r>
            <a:r>
              <a:rPr lang="fr-FR" sz="2400" dirty="0" err="1">
                <a:solidFill>
                  <a:srgbClr val="0000FF"/>
                </a:solidFill>
              </a:rPr>
              <a:t>semantic</a:t>
            </a:r>
            <a:r>
              <a:rPr lang="fr-FR" sz="2400" dirty="0">
                <a:solidFill>
                  <a:srgbClr val="0000FF"/>
                </a:solidFill>
              </a:rPr>
              <a:t> and ontologies)</a:t>
            </a:r>
          </a:p>
          <a:p>
            <a:r>
              <a:rPr lang="fr-FR" sz="2400" dirty="0">
                <a:solidFill>
                  <a:srgbClr val="FF0000"/>
                </a:solidFill>
              </a:rPr>
              <a:t>9-</a:t>
            </a:r>
            <a:r>
              <a:rPr lang="fr-FR" sz="2400" dirty="0">
                <a:solidFill>
                  <a:srgbClr val="0000FF"/>
                </a:solidFill>
              </a:rPr>
              <a:t> </a:t>
            </a:r>
            <a:r>
              <a:rPr lang="fr-FR" sz="2400" dirty="0">
                <a:solidFill>
                  <a:srgbClr val="C00000"/>
                </a:solidFill>
              </a:rPr>
              <a:t>PART II: </a:t>
            </a:r>
            <a:r>
              <a:rPr lang="fr-FR" sz="2400" dirty="0" err="1">
                <a:solidFill>
                  <a:srgbClr val="C00000"/>
                </a:solidFill>
              </a:rPr>
              <a:t>Blockchain</a:t>
            </a:r>
            <a:r>
              <a:rPr lang="fr-FR" sz="2400" dirty="0">
                <a:solidFill>
                  <a:srgbClr val="C00000"/>
                </a:solidFill>
              </a:rPr>
              <a:t> and </a:t>
            </a:r>
            <a:r>
              <a:rPr lang="fr-FR" sz="2400" dirty="0" err="1">
                <a:solidFill>
                  <a:srgbClr val="C00000"/>
                </a:solidFill>
              </a:rPr>
              <a:t>knowledge</a:t>
            </a:r>
            <a:r>
              <a:rPr lang="fr-FR" sz="2400" dirty="0">
                <a:solidFill>
                  <a:srgbClr val="C00000"/>
                </a:solidFill>
              </a:rPr>
              <a:t> Management by </a:t>
            </a:r>
            <a:r>
              <a:rPr lang="fr-FR" sz="2400" dirty="0" err="1">
                <a:solidFill>
                  <a:srgbClr val="C00000"/>
                </a:solidFill>
              </a:rPr>
              <a:t>technology</a:t>
            </a:r>
            <a:r>
              <a:rPr lang="fr-FR" sz="2400" dirty="0">
                <a:solidFill>
                  <a:srgbClr val="0000FF"/>
                </a:solidFill>
              </a:rPr>
              <a:t> (</a:t>
            </a:r>
            <a:r>
              <a:rPr lang="fr-FR" sz="2400" dirty="0" err="1">
                <a:solidFill>
                  <a:srgbClr val="0000FF"/>
                </a:solidFill>
              </a:rPr>
              <a:t>industry</a:t>
            </a:r>
            <a:r>
              <a:rPr lang="fr-FR" sz="2400" dirty="0">
                <a:solidFill>
                  <a:srgbClr val="0000FF"/>
                </a:solidFill>
              </a:rPr>
              <a:t> 4.0, </a:t>
            </a:r>
            <a:r>
              <a:rPr lang="fr-FR" sz="2400" dirty="0" err="1">
                <a:solidFill>
                  <a:srgbClr val="0000FF"/>
                </a:solidFill>
              </a:rPr>
              <a:t>edge</a:t>
            </a:r>
            <a:r>
              <a:rPr lang="fr-FR" sz="2400" dirty="0">
                <a:solidFill>
                  <a:srgbClr val="0000FF"/>
                </a:solidFill>
              </a:rPr>
              <a:t> </a:t>
            </a:r>
            <a:r>
              <a:rPr lang="fr-FR" sz="2400" dirty="0" err="1">
                <a:solidFill>
                  <a:srgbClr val="0000FF"/>
                </a:solidFill>
              </a:rPr>
              <a:t>computing</a:t>
            </a:r>
            <a:r>
              <a:rPr lang="fr-FR" sz="2400" dirty="0">
                <a:solidFill>
                  <a:srgbClr val="0000FF"/>
                </a:solidFill>
              </a:rPr>
              <a:t>,  cloud </a:t>
            </a:r>
            <a:r>
              <a:rPr lang="fr-FR" sz="2400" dirty="0" err="1">
                <a:solidFill>
                  <a:srgbClr val="0000FF"/>
                </a:solidFill>
              </a:rPr>
              <a:t>computing</a:t>
            </a:r>
            <a:r>
              <a:rPr lang="fr-FR" sz="2400" dirty="0">
                <a:solidFill>
                  <a:srgbClr val="0000FF"/>
                </a:solidFill>
              </a:rPr>
              <a:t>)</a:t>
            </a:r>
          </a:p>
          <a:p>
            <a:r>
              <a:rPr lang="fr-FR" sz="2400" dirty="0">
                <a:solidFill>
                  <a:srgbClr val="FF0000"/>
                </a:solidFill>
              </a:rPr>
              <a:t>10-</a:t>
            </a:r>
            <a:r>
              <a:rPr lang="fr-FR" sz="2400" dirty="0">
                <a:solidFill>
                  <a:srgbClr val="0000FF"/>
                </a:solidFill>
              </a:rPr>
              <a:t> </a:t>
            </a:r>
            <a:r>
              <a:rPr lang="fr-FR" sz="2400" dirty="0">
                <a:solidFill>
                  <a:srgbClr val="C00000"/>
                </a:solidFill>
              </a:rPr>
              <a:t>PART III: </a:t>
            </a:r>
            <a:r>
              <a:rPr lang="fr-FR" sz="2400" dirty="0" err="1">
                <a:solidFill>
                  <a:srgbClr val="C00000"/>
                </a:solidFill>
              </a:rPr>
              <a:t>Blockchain</a:t>
            </a:r>
            <a:r>
              <a:rPr lang="fr-FR" sz="2400" dirty="0">
                <a:solidFill>
                  <a:srgbClr val="C00000"/>
                </a:solidFill>
              </a:rPr>
              <a:t> and </a:t>
            </a:r>
            <a:r>
              <a:rPr lang="fr-FR" sz="2400" dirty="0" err="1">
                <a:solidFill>
                  <a:srgbClr val="C00000"/>
                </a:solidFill>
              </a:rPr>
              <a:t>knowledge</a:t>
            </a:r>
            <a:r>
              <a:rPr lang="fr-FR" sz="2400" dirty="0">
                <a:solidFill>
                  <a:srgbClr val="C00000"/>
                </a:solidFill>
              </a:rPr>
              <a:t> Management </a:t>
            </a:r>
            <a:r>
              <a:rPr lang="fr-FR" sz="2400" dirty="0" err="1">
                <a:solidFill>
                  <a:srgbClr val="C00000"/>
                </a:solidFill>
              </a:rPr>
              <a:t>human</a:t>
            </a:r>
            <a:r>
              <a:rPr lang="fr-FR" sz="2400" dirty="0">
                <a:solidFill>
                  <a:srgbClr val="C00000"/>
                </a:solidFill>
              </a:rPr>
              <a:t> values</a:t>
            </a:r>
          </a:p>
          <a:p>
            <a:r>
              <a:rPr lang="fr-FR" sz="2400" dirty="0">
                <a:solidFill>
                  <a:srgbClr val="FF0000"/>
                </a:solidFill>
              </a:rPr>
              <a:t>11- </a:t>
            </a:r>
            <a:r>
              <a:rPr lang="fr-FR" sz="2400" dirty="0">
                <a:solidFill>
                  <a:srgbClr val="C00000"/>
                </a:solidFill>
              </a:rPr>
              <a:t>Conclusion and trends</a:t>
            </a:r>
          </a:p>
          <a:p>
            <a:r>
              <a:rPr lang="fr-FR" sz="2400" dirty="0">
                <a:solidFill>
                  <a:srgbClr val="FF0000"/>
                </a:solidFill>
              </a:rPr>
              <a:t>12-</a:t>
            </a:r>
            <a:r>
              <a:rPr lang="fr-FR" sz="2400" dirty="0">
                <a:solidFill>
                  <a:srgbClr val="0000FF"/>
                </a:solidFill>
              </a:rPr>
              <a:t> </a:t>
            </a:r>
            <a:r>
              <a:rPr lang="fr-FR" sz="2400" dirty="0" err="1">
                <a:solidFill>
                  <a:srgbClr val="0000FF"/>
                </a:solidFill>
              </a:rPr>
              <a:t>References</a:t>
            </a:r>
            <a:endParaRPr lang="fr-FR" sz="2400" dirty="0">
              <a:solidFill>
                <a:srgbClr val="0000FF"/>
              </a:solidFill>
            </a:endParaRPr>
          </a:p>
        </p:txBody>
      </p:sp>
      <p:pic>
        <p:nvPicPr>
          <p:cNvPr id="7"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682902" cy="683675"/>
          </a:xfrm>
          <a:prstGeom prst="rect">
            <a:avLst/>
          </a:prstGeom>
        </p:spPr>
      </p:pic>
      <p:pic>
        <p:nvPicPr>
          <p:cNvPr id="8"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16216" y="1340768"/>
            <a:ext cx="609600" cy="609600"/>
          </a:xfrm>
          <a:prstGeom prst="rect">
            <a:avLst/>
          </a:prstGeom>
        </p:spPr>
      </p:pic>
    </p:spTree>
    <p:extLst>
      <p:ext uri="{BB962C8B-B14F-4D97-AF65-F5344CB8AC3E}">
        <p14:creationId xmlns:p14="http://schemas.microsoft.com/office/powerpoint/2010/main" val="3002946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rgbClr val="FF0000"/>
                </a:solidFill>
              </a:rPr>
              <a:t>30</a:t>
            </a:fld>
            <a:endParaRPr lang="fr-FR" sz="2400" b="1" dirty="0">
              <a:solidFill>
                <a:srgbClr val="FF0000"/>
              </a:solidFill>
            </a:endParaRPr>
          </a:p>
        </p:txBody>
      </p:sp>
      <p:sp>
        <p:nvSpPr>
          <p:cNvPr id="5" name="Rectangle 4"/>
          <p:cNvSpPr/>
          <p:nvPr/>
        </p:nvSpPr>
        <p:spPr>
          <a:xfrm>
            <a:off x="1763688" y="44624"/>
            <a:ext cx="5616624" cy="707886"/>
          </a:xfrm>
          <a:prstGeom prst="rect">
            <a:avLst/>
          </a:prstGeom>
          <a:solidFill>
            <a:schemeClr val="accent1"/>
          </a:solidFill>
        </p:spPr>
        <p:txBody>
          <a:bodyPr wrap="square">
            <a:spAutoFit/>
          </a:bodyPr>
          <a:lstStyle/>
          <a:p>
            <a:pPr algn="ct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Semantic</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Knowledge</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Sharing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Mechanism</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Based</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on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endPar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7" name="Rectangle 6"/>
          <p:cNvSpPr/>
          <p:nvPr/>
        </p:nvSpPr>
        <p:spPr>
          <a:xfrm>
            <a:off x="323567" y="1585530"/>
            <a:ext cx="3456345" cy="4478149"/>
          </a:xfrm>
          <a:prstGeom prst="rect">
            <a:avLst/>
          </a:prstGeom>
        </p:spPr>
        <p:txBody>
          <a:bodyPr wrap="square">
            <a:spAutoFit/>
          </a:bodyPr>
          <a:lstStyle/>
          <a:p>
            <a:pPr algn="just"/>
            <a:r>
              <a:rPr lang="en-US" sz="1500" dirty="0">
                <a:solidFill>
                  <a:srgbClr val="0000FF"/>
                </a:solidFill>
                <a:latin typeface="Century Gothic" panose="020B0502020202020204" pitchFamily="34" charset="0"/>
              </a:rPr>
              <a:t>Combined with </a:t>
            </a:r>
            <a:r>
              <a:rPr lang="en-US" sz="1500" dirty="0" err="1">
                <a:solidFill>
                  <a:srgbClr val="0000FF"/>
                </a:solidFill>
                <a:latin typeface="Century Gothic" panose="020B0502020202020204" pitchFamily="34" charset="0"/>
              </a:rPr>
              <a:t>blockchain</a:t>
            </a:r>
            <a:r>
              <a:rPr lang="en-US" sz="1500" dirty="0">
                <a:solidFill>
                  <a:srgbClr val="0000FF"/>
                </a:solidFill>
                <a:latin typeface="Century Gothic" panose="020B0502020202020204" pitchFamily="34" charset="0"/>
              </a:rPr>
              <a:t>, a</a:t>
            </a:r>
          </a:p>
          <a:p>
            <a:pPr algn="just"/>
            <a:r>
              <a:rPr lang="en-US" sz="1500" dirty="0">
                <a:solidFill>
                  <a:srgbClr val="0000FF"/>
                </a:solidFill>
                <a:latin typeface="Century Gothic" panose="020B0502020202020204" pitchFamily="34" charset="0"/>
              </a:rPr>
              <a:t>decentralized semantic knowledge sharing mechanism based on </a:t>
            </a:r>
            <a:r>
              <a:rPr lang="en-US" sz="1500" dirty="0" err="1">
                <a:solidFill>
                  <a:srgbClr val="0000FF"/>
                </a:solidFill>
                <a:latin typeface="Century Gothic" panose="020B0502020202020204" pitchFamily="34" charset="0"/>
              </a:rPr>
              <a:t>blockchain</a:t>
            </a:r>
            <a:r>
              <a:rPr lang="en-US" sz="1500" dirty="0">
                <a:solidFill>
                  <a:srgbClr val="0000FF"/>
                </a:solidFill>
                <a:latin typeface="Century Gothic" panose="020B0502020202020204" pitchFamily="34" charset="0"/>
              </a:rPr>
              <a:t> is proposed. The decentralized global knowledge graph is constructed by using the inter-node communication mechanism, and the query mode and transaction flow design based on the mechanism are realized. The experimental results show that the semantic knowledge sharing mechanism based on </a:t>
            </a:r>
            <a:r>
              <a:rPr lang="en-US" sz="1500" dirty="0" err="1">
                <a:solidFill>
                  <a:srgbClr val="0000FF"/>
                </a:solidFill>
                <a:latin typeface="Century Gothic" panose="020B0502020202020204" pitchFamily="34" charset="0"/>
              </a:rPr>
              <a:t>blockchain</a:t>
            </a:r>
            <a:r>
              <a:rPr lang="en-US" sz="1500" dirty="0">
                <a:solidFill>
                  <a:srgbClr val="0000FF"/>
                </a:solidFill>
                <a:latin typeface="Century Gothic" panose="020B0502020202020204" pitchFamily="34" charset="0"/>
              </a:rPr>
              <a:t> proposed is feasible, and compared with the traditional centralized knowledge graph, the construction time and query rate are greatly improved.</a:t>
            </a:r>
            <a:r>
              <a:rPr lang="en-US" sz="1400" b="1" dirty="0">
                <a:solidFill>
                  <a:srgbClr val="FF0000"/>
                </a:solidFill>
                <a:latin typeface="Century Gothic" panose="020B0502020202020204" pitchFamily="34" charset="0"/>
              </a:rPr>
              <a:t> </a:t>
            </a:r>
            <a:endParaRPr lang="fr-FR" sz="1500" dirty="0">
              <a:solidFill>
                <a:srgbClr val="0000FF"/>
              </a:solidFill>
              <a:latin typeface="Century Gothic" panose="020B0502020202020204" pitchFamily="34" charset="0"/>
            </a:endParaRP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pic>
        <p:nvPicPr>
          <p:cNvPr id="45057" name="Picture 1"/>
          <p:cNvPicPr>
            <a:picLocks noChangeAspect="1" noChangeArrowheads="1"/>
          </p:cNvPicPr>
          <p:nvPr/>
        </p:nvPicPr>
        <p:blipFill rotWithShape="1">
          <a:blip r:embed="rId7">
            <a:extLst>
              <a:ext uri="{28A0092B-C50C-407E-A947-70E740481C1C}">
                <a14:useLocalDpi xmlns:a14="http://schemas.microsoft.com/office/drawing/2010/main" val="0"/>
              </a:ext>
            </a:extLst>
          </a:blip>
          <a:srcRect l="1845" t="2070"/>
          <a:stretch/>
        </p:blipFill>
        <p:spPr bwMode="auto">
          <a:xfrm>
            <a:off x="3923928" y="1585530"/>
            <a:ext cx="4968552" cy="4795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338716" y="1144093"/>
            <a:ext cx="4724370" cy="338554"/>
          </a:xfrm>
          <a:prstGeom prst="rect">
            <a:avLst/>
          </a:prstGeom>
        </p:spPr>
        <p:txBody>
          <a:bodyPr wrap="none">
            <a:spAutoFit/>
          </a:bodyPr>
          <a:lstStyle/>
          <a:p>
            <a:r>
              <a:rPr lang="en-US" sz="1600" b="1" dirty="0">
                <a:solidFill>
                  <a:schemeClr val="accent6"/>
                </a:solidFill>
                <a:latin typeface="Century Gothic" panose="020B0502020202020204" pitchFamily="34" charset="0"/>
              </a:rPr>
              <a:t>Schematic diagram of query transaction flow.</a:t>
            </a:r>
            <a:endParaRPr lang="fr-FR" sz="1600" b="1" dirty="0">
              <a:solidFill>
                <a:schemeClr val="accent6"/>
              </a:solidFill>
              <a:latin typeface="Century Gothic" panose="020B0502020202020204" pitchFamily="34" charset="0"/>
            </a:endParaRPr>
          </a:p>
        </p:txBody>
      </p:sp>
      <p:sp>
        <p:nvSpPr>
          <p:cNvPr id="2" name="Rectangle 1"/>
          <p:cNvSpPr/>
          <p:nvPr/>
        </p:nvSpPr>
        <p:spPr>
          <a:xfrm>
            <a:off x="4572000" y="6381328"/>
            <a:ext cx="505267" cy="369332"/>
          </a:xfrm>
          <a:prstGeom prst="rect">
            <a:avLst/>
          </a:prstGeom>
        </p:spPr>
        <p:txBody>
          <a:bodyPr wrap="none">
            <a:spAutoFit/>
          </a:bodyPr>
          <a:lstStyle/>
          <a:p>
            <a:r>
              <a:rPr lang="fr-FR" b="1" dirty="0">
                <a:solidFill>
                  <a:srgbClr val="FF0000"/>
                </a:solidFill>
              </a:rPr>
              <a:t>[8] </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47546" y="873047"/>
            <a:ext cx="609600" cy="609600"/>
          </a:xfrm>
          <a:prstGeom prst="rect">
            <a:avLst/>
          </a:prstGeom>
        </p:spPr>
      </p:pic>
    </p:spTree>
    <p:extLst>
      <p:ext uri="{BB962C8B-B14F-4D97-AF65-F5344CB8AC3E}">
        <p14:creationId xmlns:p14="http://schemas.microsoft.com/office/powerpoint/2010/main" val="28014601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rgbClr val="FF0000"/>
                </a:solidFill>
              </a:rPr>
              <a:t>31</a:t>
            </a:fld>
            <a:endParaRPr lang="fr-FR" sz="2400" b="1" dirty="0">
              <a:solidFill>
                <a:srgbClr val="FF0000"/>
              </a:solidFill>
            </a:endParaRPr>
          </a:p>
        </p:txBody>
      </p:sp>
      <p:sp>
        <p:nvSpPr>
          <p:cNvPr id="5" name="Rectangle 4"/>
          <p:cNvSpPr/>
          <p:nvPr/>
        </p:nvSpPr>
        <p:spPr>
          <a:xfrm>
            <a:off x="2915816" y="83985"/>
            <a:ext cx="4680520" cy="707886"/>
          </a:xfrm>
          <a:prstGeom prst="rect">
            <a:avLst/>
          </a:prstGeom>
          <a:solidFill>
            <a:schemeClr val="accent1"/>
          </a:solidFill>
        </p:spPr>
        <p:txBody>
          <a:bodyPr wrap="square">
            <a:spAutoFit/>
          </a:bodyPr>
          <a:lstStyle/>
          <a:p>
            <a:pPr algn="ctr"/>
            <a:r>
              <a:rPr lang="en-US"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Applying the Concept of Knowledge </a:t>
            </a:r>
          </a:p>
          <a:p>
            <a:pPr algn="ctr"/>
            <a:r>
              <a:rPr lang="en-US"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Blockchains</a:t>
            </a:r>
            <a:r>
              <a:rPr lang="en-US"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to Ontologies</a:t>
            </a:r>
            <a:endPar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7" name="Rectangle 6"/>
          <p:cNvSpPr/>
          <p:nvPr/>
        </p:nvSpPr>
        <p:spPr>
          <a:xfrm>
            <a:off x="323528" y="3357506"/>
            <a:ext cx="3393925" cy="3293209"/>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Knowledge </a:t>
            </a:r>
            <a:r>
              <a:rPr lang="en-US" sz="1600" dirty="0" err="1">
                <a:solidFill>
                  <a:srgbClr val="0000FF"/>
                </a:solidFill>
                <a:latin typeface="Century Gothic" panose="020B0502020202020204" pitchFamily="34" charset="0"/>
              </a:rPr>
              <a:t>Blockchains</a:t>
            </a:r>
            <a:r>
              <a:rPr lang="en-US" sz="1600" dirty="0">
                <a:solidFill>
                  <a:srgbClr val="0000FF"/>
                </a:solidFill>
                <a:latin typeface="Century Gothic" panose="020B0502020202020204" pitchFamily="34" charset="0"/>
              </a:rPr>
              <a:t> revert to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technologies for enabling a transparent monitoring of knowledge evolution, for tracking the provenance of knowledge, for establishing delegation schemes, and for ensuring the existence of patterns in formal conceptualizations using zero knowledge proofs. Based on their original application to enterprise models,</a:t>
            </a:r>
            <a:endParaRPr lang="fr-FR" sz="1600" dirty="0">
              <a:solidFill>
                <a:srgbClr val="0000FF"/>
              </a:solidFill>
              <a:latin typeface="Century Gothic" panose="020B0502020202020204" pitchFamily="34" charset="0"/>
            </a:endParaRP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pic>
        <p:nvPicPr>
          <p:cNvPr id="37889" name="Picture 1"/>
          <p:cNvPicPr>
            <a:picLocks noChangeAspect="1" noChangeArrowheads="1"/>
          </p:cNvPicPr>
          <p:nvPr/>
        </p:nvPicPr>
        <p:blipFill rotWithShape="1">
          <a:blip r:embed="rId7">
            <a:extLst>
              <a:ext uri="{28A0092B-C50C-407E-A947-70E740481C1C}">
                <a14:useLocalDpi xmlns:a14="http://schemas.microsoft.com/office/drawing/2010/main" val="0"/>
              </a:ext>
            </a:extLst>
          </a:blip>
          <a:srcRect l="2281" r="1796" b="12296"/>
          <a:stretch/>
        </p:blipFill>
        <p:spPr bwMode="auto">
          <a:xfrm>
            <a:off x="395536" y="1187271"/>
            <a:ext cx="3240360" cy="216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0358" y="1124744"/>
            <a:ext cx="5199617" cy="516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436096" y="6372036"/>
            <a:ext cx="505267" cy="369332"/>
          </a:xfrm>
          <a:prstGeom prst="rect">
            <a:avLst/>
          </a:prstGeom>
        </p:spPr>
        <p:txBody>
          <a:bodyPr wrap="none">
            <a:spAutoFit/>
          </a:bodyPr>
          <a:lstStyle/>
          <a:p>
            <a:r>
              <a:rPr lang="fr-FR" b="1" dirty="0">
                <a:solidFill>
                  <a:srgbClr val="FF0000"/>
                </a:solidFill>
              </a:rPr>
              <a:t>[9] </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10890" y="195680"/>
            <a:ext cx="609600" cy="609600"/>
          </a:xfrm>
          <a:prstGeom prst="rect">
            <a:avLst/>
          </a:prstGeom>
        </p:spPr>
      </p:pic>
    </p:spTree>
    <p:extLst>
      <p:ext uri="{BB962C8B-B14F-4D97-AF65-F5344CB8AC3E}">
        <p14:creationId xmlns:p14="http://schemas.microsoft.com/office/powerpoint/2010/main" val="1248453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rgbClr val="FF0000"/>
                </a:solidFill>
              </a:rPr>
              <a:t>32</a:t>
            </a:fld>
            <a:endParaRPr lang="fr-FR" sz="2400" b="1" dirty="0">
              <a:solidFill>
                <a:srgbClr val="FF0000"/>
              </a:solidFill>
            </a:endParaRPr>
          </a:p>
        </p:txBody>
      </p:sp>
      <p:sp>
        <p:nvSpPr>
          <p:cNvPr id="5" name="Rectangle 4"/>
          <p:cNvSpPr/>
          <p:nvPr/>
        </p:nvSpPr>
        <p:spPr>
          <a:xfrm>
            <a:off x="1547664" y="13177"/>
            <a:ext cx="6533794" cy="707886"/>
          </a:xfrm>
          <a:prstGeom prst="rect">
            <a:avLst/>
          </a:prstGeom>
          <a:solidFill>
            <a:schemeClr val="accent1"/>
          </a:solidFill>
        </p:spPr>
        <p:txBody>
          <a:bodyPr wrap="square">
            <a:spAutoFit/>
          </a:bodyPr>
          <a:lstStyle/>
          <a:p>
            <a:pPr algn="ct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Narrative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Knowledge</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Representation</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en-US"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and </a:t>
            </a:r>
            <a:r>
              <a:rPr lang="en-US"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r>
              <a:rPr lang="en-US"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p>
          <a:p>
            <a:pPr algn="ctr"/>
            <a:r>
              <a:rPr lang="en-US"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A Symbiotic Relationship</a:t>
            </a:r>
            <a:endPar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7" name="Rectangle 6"/>
          <p:cNvSpPr/>
          <p:nvPr/>
        </p:nvSpPr>
        <p:spPr>
          <a:xfrm>
            <a:off x="387844" y="1710730"/>
            <a:ext cx="3312368" cy="3539430"/>
          </a:xfrm>
          <a:prstGeom prst="rect">
            <a:avLst/>
          </a:prstGeom>
        </p:spPr>
        <p:txBody>
          <a:bodyPr wrap="square">
            <a:spAutoFit/>
          </a:bodyPr>
          <a:lstStyle/>
          <a:p>
            <a:pPr algn="just"/>
            <a:r>
              <a:rPr lang="en-US" sz="1400" dirty="0">
                <a:solidFill>
                  <a:srgbClr val="0000FF"/>
                </a:solidFill>
                <a:latin typeface="Century Gothic" panose="020B0502020202020204" pitchFamily="34" charset="0"/>
              </a:rPr>
              <a:t>Ontologies jointed to </a:t>
            </a:r>
            <a:r>
              <a:rPr lang="en-US" sz="1400" dirty="0" err="1">
                <a:solidFill>
                  <a:srgbClr val="0000FF"/>
                </a:solidFill>
                <a:latin typeface="Century Gothic" panose="020B0502020202020204" pitchFamily="34" charset="0"/>
              </a:rPr>
              <a:t>blockchain</a:t>
            </a:r>
            <a:r>
              <a:rPr lang="en-US" sz="1400" dirty="0">
                <a:solidFill>
                  <a:srgbClr val="0000FF"/>
                </a:solidFill>
                <a:latin typeface="Century Gothic" panose="020B0502020202020204" pitchFamily="34" charset="0"/>
              </a:rPr>
              <a:t>  facilitate the understanding and sharing of intrinsic components –smart contracts, transaction, knowledge- and relationship within a </a:t>
            </a:r>
            <a:r>
              <a:rPr lang="en-US" sz="1400" dirty="0" err="1">
                <a:solidFill>
                  <a:srgbClr val="0000FF"/>
                </a:solidFill>
                <a:latin typeface="Century Gothic" panose="020B0502020202020204" pitchFamily="34" charset="0"/>
              </a:rPr>
              <a:t>Blockchain</a:t>
            </a:r>
            <a:r>
              <a:rPr lang="en-US" sz="1400" dirty="0">
                <a:solidFill>
                  <a:srgbClr val="0000FF"/>
                </a:solidFill>
                <a:latin typeface="Century Gothic" panose="020B0502020202020204" pitchFamily="34" charset="0"/>
              </a:rPr>
              <a:t>. The main goal of this approach is to promote common data exchange, the design of decentralized, and the chronological semantic relationships on the </a:t>
            </a:r>
            <a:r>
              <a:rPr lang="en-US" sz="1400" dirty="0" err="1">
                <a:solidFill>
                  <a:srgbClr val="0000FF"/>
                </a:solidFill>
                <a:latin typeface="Century Gothic" panose="020B0502020202020204" pitchFamily="34" charset="0"/>
              </a:rPr>
              <a:t>Blockchain</a:t>
            </a:r>
            <a:r>
              <a:rPr lang="en-US" sz="1400" dirty="0">
                <a:solidFill>
                  <a:srgbClr val="0000FF"/>
                </a:solidFill>
                <a:latin typeface="Century Gothic" panose="020B0502020202020204" pitchFamily="34" charset="0"/>
              </a:rPr>
              <a:t> and </a:t>
            </a:r>
            <a:r>
              <a:rPr lang="en-US" sz="1400" dirty="0" err="1">
                <a:solidFill>
                  <a:srgbClr val="0000FF"/>
                </a:solidFill>
                <a:latin typeface="Century Gothic" panose="020B0502020202020204" pitchFamily="34" charset="0"/>
              </a:rPr>
              <a:t>Ethereum</a:t>
            </a:r>
            <a:r>
              <a:rPr lang="en-US" sz="1400" dirty="0">
                <a:solidFill>
                  <a:srgbClr val="0000FF"/>
                </a:solidFill>
                <a:latin typeface="Century Gothic" panose="020B0502020202020204" pitchFamily="34" charset="0"/>
              </a:rPr>
              <a:t> Smart Contracts making use of the narrative semantic representation foundations allowing therefore the web to survive and </a:t>
            </a:r>
            <a:r>
              <a:rPr lang="en-US" sz="1400" dirty="0" err="1">
                <a:solidFill>
                  <a:srgbClr val="0000FF"/>
                </a:solidFill>
                <a:latin typeface="Century Gothic" panose="020B0502020202020204" pitchFamily="34" charset="0"/>
              </a:rPr>
              <a:t>Blockchain</a:t>
            </a:r>
            <a:r>
              <a:rPr lang="en-US" sz="1400" dirty="0">
                <a:solidFill>
                  <a:srgbClr val="0000FF"/>
                </a:solidFill>
                <a:latin typeface="Century Gothic" panose="020B0502020202020204" pitchFamily="34" charset="0"/>
              </a:rPr>
              <a:t> technology </a:t>
            </a:r>
            <a:r>
              <a:rPr lang="fr-FR" sz="1400" dirty="0">
                <a:solidFill>
                  <a:srgbClr val="0000FF"/>
                </a:solidFill>
                <a:latin typeface="Century Gothic" panose="020B0502020202020204" pitchFamily="34" charset="0"/>
              </a:rPr>
              <a:t>to </a:t>
            </a:r>
            <a:r>
              <a:rPr lang="fr-FR" sz="1400" dirty="0" err="1">
                <a:solidFill>
                  <a:srgbClr val="0000FF"/>
                </a:solidFill>
                <a:latin typeface="Century Gothic" panose="020B0502020202020204" pitchFamily="34" charset="0"/>
              </a:rPr>
              <a:t>prosper</a:t>
            </a:r>
            <a:r>
              <a:rPr lang="fr-FR" sz="1400" dirty="0">
                <a:solidFill>
                  <a:srgbClr val="0000FF"/>
                </a:solidFill>
                <a:latin typeface="Century Gothic" panose="020B0502020202020204" pitchFamily="34" charset="0"/>
              </a:rPr>
              <a:t>.</a:t>
            </a: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11236" cy="712041"/>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9878" y="13178"/>
            <a:ext cx="869684" cy="461606"/>
          </a:xfrm>
          <a:prstGeom prst="rect">
            <a:avLst/>
          </a:prstGeom>
          <a:noFill/>
          <a:extLst>
            <a:ext uri="{909E8E84-426E-40DD-AFC4-6F175D3DCCD1}">
              <a14:hiddenFill xmlns:a14="http://schemas.microsoft.com/office/drawing/2010/main">
                <a:solidFill>
                  <a:srgbClr val="FFFFFF"/>
                </a:solidFill>
              </a14:hiddenFill>
            </a:ext>
          </a:extLst>
        </p:spPr>
      </p:pic>
      <p:pic>
        <p:nvPicPr>
          <p:cNvPr id="28673" name="Picture 1"/>
          <p:cNvPicPr>
            <a:picLocks noChangeAspect="1" noChangeArrowheads="1"/>
          </p:cNvPicPr>
          <p:nvPr/>
        </p:nvPicPr>
        <p:blipFill rotWithShape="1">
          <a:blip r:embed="rId7">
            <a:extLst>
              <a:ext uri="{28A0092B-C50C-407E-A947-70E740481C1C}">
                <a14:useLocalDpi xmlns:a14="http://schemas.microsoft.com/office/drawing/2010/main" val="0"/>
              </a:ext>
            </a:extLst>
          </a:blip>
          <a:srcRect l="1860" t="3749" r="5842"/>
          <a:stretch/>
        </p:blipFill>
        <p:spPr bwMode="auto">
          <a:xfrm>
            <a:off x="3923928" y="1982514"/>
            <a:ext cx="5040560" cy="346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004048" y="1484784"/>
            <a:ext cx="3265830" cy="369332"/>
          </a:xfrm>
          <a:prstGeom prst="rect">
            <a:avLst/>
          </a:prstGeom>
        </p:spPr>
        <p:txBody>
          <a:bodyPr wrap="none">
            <a:spAutoFit/>
          </a:bodyPr>
          <a:lstStyle/>
          <a:p>
            <a:r>
              <a:rPr lang="fr-FR" dirty="0" err="1"/>
              <a:t>Simplified</a:t>
            </a:r>
            <a:r>
              <a:rPr lang="fr-FR" dirty="0"/>
              <a:t> </a:t>
            </a:r>
            <a:r>
              <a:rPr lang="fr-FR" dirty="0" err="1"/>
              <a:t>semantic</a:t>
            </a:r>
            <a:r>
              <a:rPr lang="fr-FR" dirty="0"/>
              <a:t> architecture.</a:t>
            </a:r>
          </a:p>
        </p:txBody>
      </p:sp>
      <p:sp>
        <p:nvSpPr>
          <p:cNvPr id="2" name="Rectangle 1"/>
          <p:cNvSpPr/>
          <p:nvPr/>
        </p:nvSpPr>
        <p:spPr>
          <a:xfrm>
            <a:off x="5816060" y="5772750"/>
            <a:ext cx="622286" cy="369332"/>
          </a:xfrm>
          <a:prstGeom prst="rect">
            <a:avLst/>
          </a:prstGeom>
        </p:spPr>
        <p:txBody>
          <a:bodyPr wrap="none">
            <a:spAutoFit/>
          </a:bodyPr>
          <a:lstStyle/>
          <a:p>
            <a:r>
              <a:rPr lang="fr-FR" b="1" dirty="0">
                <a:solidFill>
                  <a:srgbClr val="FF0000"/>
                </a:solidFill>
              </a:rPr>
              <a:t>[10] </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62400" y="869479"/>
            <a:ext cx="609600" cy="609600"/>
          </a:xfrm>
          <a:prstGeom prst="rect">
            <a:avLst/>
          </a:prstGeom>
        </p:spPr>
      </p:pic>
    </p:spTree>
    <p:extLst>
      <p:ext uri="{BB962C8B-B14F-4D97-AF65-F5344CB8AC3E}">
        <p14:creationId xmlns:p14="http://schemas.microsoft.com/office/powerpoint/2010/main" val="3648516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732240" y="6375746"/>
            <a:ext cx="2133600" cy="365125"/>
          </a:xfrm>
        </p:spPr>
        <p:txBody>
          <a:bodyPr/>
          <a:lstStyle/>
          <a:p>
            <a:fld id="{ECF08AB7-979E-4F1A-AE5B-3A78B4F7F702}" type="slidenum">
              <a:rPr lang="fr-FR" sz="2000" b="1" smtClean="0">
                <a:solidFill>
                  <a:schemeClr val="bg1"/>
                </a:solidFill>
              </a:rPr>
              <a:t>33</a:t>
            </a:fld>
            <a:endParaRPr lang="fr-FR" sz="2000" b="1" dirty="0">
              <a:solidFill>
                <a:schemeClr val="bg1"/>
              </a:solidFill>
            </a:endParaRPr>
          </a:p>
        </p:txBody>
      </p:sp>
      <p:pic>
        <p:nvPicPr>
          <p:cNvPr id="5"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6"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86321" y="-1496"/>
            <a:ext cx="7068153" cy="1077218"/>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3200" b="1" cap="all" dirty="0">
                <a:ln w="0"/>
                <a:solidFill>
                  <a:schemeClr val="bg1"/>
                </a:solidFill>
                <a:effectLst>
                  <a:reflection blurRad="12700" stA="50000" endPos="50000" dist="5000" dir="5400000" sy="-100000" rotWithShape="0"/>
                </a:effectLst>
              </a:rPr>
              <a:t>PART II: </a:t>
            </a:r>
            <a:r>
              <a:rPr lang="fr-FR" sz="3200" b="1" cap="all" dirty="0" err="1">
                <a:ln w="0"/>
                <a:solidFill>
                  <a:schemeClr val="bg1"/>
                </a:solidFill>
                <a:effectLst>
                  <a:reflection blurRad="12700" stA="50000" endPos="50000" dist="5000" dir="5400000" sy="-100000" rotWithShape="0"/>
                </a:effectLst>
              </a:rPr>
              <a:t>Blockchain</a:t>
            </a:r>
            <a:r>
              <a:rPr lang="fr-FR" sz="3200" b="1" cap="all" dirty="0">
                <a:ln w="0"/>
                <a:solidFill>
                  <a:schemeClr val="bg1"/>
                </a:solidFill>
                <a:effectLst>
                  <a:reflection blurRad="12700" stA="50000" endPos="50000" dist="5000" dir="5400000" sy="-100000" rotWithShape="0"/>
                </a:effectLst>
              </a:rPr>
              <a:t> and </a:t>
            </a:r>
            <a:r>
              <a:rPr lang="fr-FR" sz="3200" b="1" cap="all" dirty="0" err="1">
                <a:ln w="0"/>
                <a:solidFill>
                  <a:schemeClr val="bg1"/>
                </a:solidFill>
                <a:effectLst>
                  <a:reflection blurRad="12700" stA="50000" endPos="50000" dist="5000" dir="5400000" sy="-100000" rotWithShape="0"/>
                </a:effectLst>
              </a:rPr>
              <a:t>knowledge</a:t>
            </a:r>
            <a:r>
              <a:rPr lang="fr-FR" sz="3200" b="1" cap="all" dirty="0">
                <a:ln w="0"/>
                <a:solidFill>
                  <a:schemeClr val="bg1"/>
                </a:solidFill>
                <a:effectLst>
                  <a:reflection blurRad="12700" stA="50000" endPos="50000" dist="5000" dir="5400000" sy="-100000" rotWithShape="0"/>
                </a:effectLst>
              </a:rPr>
              <a:t> </a:t>
            </a:r>
          </a:p>
          <a:p>
            <a:pPr algn="ctr"/>
            <a:r>
              <a:rPr lang="fr-FR" sz="3200" b="1" cap="all" spc="0" dirty="0">
                <a:ln w="0"/>
                <a:solidFill>
                  <a:schemeClr val="bg1"/>
                </a:solidFill>
                <a:effectLst>
                  <a:reflection blurRad="12700" stA="50000" endPos="50000" dist="5000" dir="5400000" sy="-100000" rotWithShape="0"/>
                </a:effectLst>
              </a:rPr>
              <a:t>Management by </a:t>
            </a:r>
            <a:r>
              <a:rPr lang="fr-FR" sz="3200" b="1" cap="all" spc="0" dirty="0" err="1">
                <a:ln w="0"/>
                <a:solidFill>
                  <a:schemeClr val="bg1"/>
                </a:solidFill>
                <a:effectLst>
                  <a:reflection blurRad="12700" stA="50000" endPos="50000" dist="5000" dir="5400000" sy="-100000" rotWithShape="0"/>
                </a:effectLst>
              </a:rPr>
              <a:t>technology</a:t>
            </a:r>
            <a:endParaRPr lang="fr-FR" sz="3200" b="1" cap="all" spc="0" dirty="0">
              <a:ln w="0"/>
              <a:solidFill>
                <a:schemeClr val="bg1"/>
              </a:solidFill>
              <a:effectLst>
                <a:reflection blurRad="12700" stA="50000" endPos="50000" dist="5000" dir="5400000" sy="-100000" rotWithShape="0"/>
              </a:effectLst>
            </a:endParaRPr>
          </a:p>
        </p:txBody>
      </p:sp>
      <p:pic>
        <p:nvPicPr>
          <p:cNvPr id="9" name="Picture 6" descr="Blockchain : définition, fonctionnement, et utilisations sur le marché |  WeLiveSecurit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3961" y="4310226"/>
            <a:ext cx="3032353" cy="16609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p:cNvPicPr>
            <a:picLocks noChangeAspect="1" noChangeArrowheads="1"/>
          </p:cNvPicPr>
          <p:nvPr/>
        </p:nvPicPr>
        <p:blipFill rotWithShape="1">
          <a:blip r:embed="rId8">
            <a:extLst>
              <a:ext uri="{28A0092B-C50C-407E-A947-70E740481C1C}">
                <a14:useLocalDpi xmlns:a14="http://schemas.microsoft.com/office/drawing/2010/main" val="0"/>
              </a:ext>
            </a:extLst>
          </a:blip>
          <a:srcRect l="49734" r="15596"/>
          <a:stretch/>
        </p:blipFill>
        <p:spPr bwMode="auto">
          <a:xfrm>
            <a:off x="6990421" y="5003820"/>
            <a:ext cx="1376121" cy="1437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2"/>
          <p:cNvPicPr>
            <a:picLocks noChangeAspect="1" noChangeArrowheads="1"/>
          </p:cNvPicPr>
          <p:nvPr/>
        </p:nvPicPr>
        <p:blipFill rotWithShape="1">
          <a:blip r:embed="rId8">
            <a:extLst>
              <a:ext uri="{28A0092B-C50C-407E-A947-70E740481C1C}">
                <a14:useLocalDpi xmlns:a14="http://schemas.microsoft.com/office/drawing/2010/main" val="0"/>
              </a:ext>
            </a:extLst>
          </a:blip>
          <a:srcRect l="18757" r="42138"/>
          <a:stretch/>
        </p:blipFill>
        <p:spPr bwMode="auto">
          <a:xfrm>
            <a:off x="940881" y="5003820"/>
            <a:ext cx="1481853" cy="1371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Industry 4.0: Key Design Principl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2018" y="2204864"/>
            <a:ext cx="1784709" cy="17802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opologie Edge Computi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006" t="12356" r="9258"/>
          <a:stretch/>
        </p:blipFill>
        <p:spPr bwMode="auto">
          <a:xfrm>
            <a:off x="3445863" y="2020258"/>
            <a:ext cx="2567478" cy="17941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ifférence entre Big Data et Cloud Comput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90745" y="2348880"/>
            <a:ext cx="1994342" cy="1807372"/>
          </a:xfrm>
          <a:prstGeom prst="rect">
            <a:avLst/>
          </a:prstGeom>
          <a:noFill/>
          <a:extLst>
            <a:ext uri="{909E8E84-426E-40DD-AFC4-6F175D3DCCD1}">
              <a14:hiddenFill xmlns:a14="http://schemas.microsoft.com/office/drawing/2010/main">
                <a:solidFill>
                  <a:srgbClr val="FFFFFF"/>
                </a:solidFill>
              </a14:hiddenFill>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649674" y="1106429"/>
            <a:ext cx="609600" cy="609600"/>
          </a:xfrm>
          <a:prstGeom prst="rect">
            <a:avLst/>
          </a:prstGeom>
        </p:spPr>
      </p:pic>
    </p:spTree>
    <p:extLst>
      <p:ext uri="{BB962C8B-B14F-4D97-AF65-F5344CB8AC3E}">
        <p14:creationId xmlns:p14="http://schemas.microsoft.com/office/powerpoint/2010/main" val="2677607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alpha val="70000"/>
          </a:srgbClr>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chemeClr val="bg1"/>
                </a:solidFill>
              </a:rPr>
              <a:t>34</a:t>
            </a:fld>
            <a:endParaRPr lang="fr-FR" sz="2400" b="1" dirty="0">
              <a:solidFill>
                <a:schemeClr val="bg1"/>
              </a:solidFill>
            </a:endParaRPr>
          </a:p>
        </p:txBody>
      </p:sp>
      <p:sp>
        <p:nvSpPr>
          <p:cNvPr id="5" name="Rectangle 4"/>
          <p:cNvSpPr/>
          <p:nvPr/>
        </p:nvSpPr>
        <p:spPr>
          <a:xfrm>
            <a:off x="1153340" y="20450"/>
            <a:ext cx="6633867" cy="1384995"/>
          </a:xfrm>
          <a:prstGeom prst="rect">
            <a:avLst/>
          </a:prstGeom>
          <a:noFill/>
        </p:spPr>
        <p:txBody>
          <a:bodyPr wrap="none" lIns="91440" tIns="45720" rIns="91440" bIns="45720">
            <a:spAutoFit/>
          </a:bodyPr>
          <a:lstStyle/>
          <a:p>
            <a:pPr algn="ctr"/>
            <a:r>
              <a:rPr lang="fr-FR" sz="2800" b="1"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II.1 AQUIRING AND SHARING KNOWLEDGE </a:t>
            </a:r>
          </a:p>
          <a:p>
            <a:pPr algn="ctr"/>
            <a:r>
              <a:rPr lang="fr-FR" sz="2800" b="1"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BY INDUSTRY 4.0 TECHNOLOGIES</a:t>
            </a:r>
          </a:p>
          <a:p>
            <a:pPr algn="ctr"/>
            <a:r>
              <a:rPr lang="fr-FR" sz="2800" b="1"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USING BLOCKCHAIN</a:t>
            </a:r>
          </a:p>
        </p:txBody>
      </p:sp>
      <p:pic>
        <p:nvPicPr>
          <p:cNvPr id="7" name="Picture 6" descr="Blockchain : définition, fonctionnement, et utilisations sur le marché |  WeLiveSecur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2823897"/>
            <a:ext cx="3472701" cy="19021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9" name="Picture 4" descr="https://www.iaria.org/images2/sponsors/la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Industry 4.0: Key Design Principl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214" y="2067554"/>
            <a:ext cx="4035832" cy="4025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p:cNvPicPr>
            <a:picLocks noChangeAspect="1" noChangeArrowheads="1"/>
          </p:cNvPicPr>
          <p:nvPr/>
        </p:nvPicPr>
        <p:blipFill rotWithShape="1">
          <a:blip r:embed="rId9">
            <a:extLst>
              <a:ext uri="{28A0092B-C50C-407E-A947-70E740481C1C}">
                <a14:useLocalDpi xmlns:a14="http://schemas.microsoft.com/office/drawing/2010/main" val="0"/>
              </a:ext>
            </a:extLst>
          </a:blip>
          <a:srcRect l="49734" r="15596"/>
          <a:stretch/>
        </p:blipFill>
        <p:spPr bwMode="auto">
          <a:xfrm>
            <a:off x="7678481" y="1349049"/>
            <a:ext cx="1376121" cy="1437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2"/>
          <p:cNvPicPr>
            <a:picLocks noChangeAspect="1" noChangeArrowheads="1"/>
          </p:cNvPicPr>
          <p:nvPr/>
        </p:nvPicPr>
        <p:blipFill rotWithShape="1">
          <a:blip r:embed="rId9">
            <a:extLst>
              <a:ext uri="{28A0092B-C50C-407E-A947-70E740481C1C}">
                <a14:useLocalDpi xmlns:a14="http://schemas.microsoft.com/office/drawing/2010/main" val="0"/>
              </a:ext>
            </a:extLst>
          </a:blip>
          <a:srcRect l="18757" r="42138"/>
          <a:stretch/>
        </p:blipFill>
        <p:spPr bwMode="auto">
          <a:xfrm>
            <a:off x="4695169" y="4756861"/>
            <a:ext cx="1481853" cy="1371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19672" y="1044249"/>
            <a:ext cx="609600" cy="609600"/>
          </a:xfrm>
          <a:prstGeom prst="rect">
            <a:avLst/>
          </a:prstGeom>
        </p:spPr>
      </p:pic>
    </p:spTree>
    <p:extLst>
      <p:ext uri="{BB962C8B-B14F-4D97-AF65-F5344CB8AC3E}">
        <p14:creationId xmlns:p14="http://schemas.microsoft.com/office/powerpoint/2010/main" val="1346353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E4F6199B-2971-40BB-8935-905F573F8B7C}"/>
              </a:ext>
            </a:extLst>
          </p:cNvPr>
          <p:cNvGrpSpPr/>
          <p:nvPr/>
        </p:nvGrpSpPr>
        <p:grpSpPr>
          <a:xfrm>
            <a:off x="441043" y="1808151"/>
            <a:ext cx="2892004" cy="3241698"/>
            <a:chOff x="588057" y="489291"/>
            <a:chExt cx="7012893" cy="5895657"/>
          </a:xfrm>
        </p:grpSpPr>
        <p:grpSp>
          <p:nvGrpSpPr>
            <p:cNvPr id="18" name="Group 17">
              <a:extLst>
                <a:ext uri="{FF2B5EF4-FFF2-40B4-BE49-F238E27FC236}">
                  <a16:creationId xmlns:a16="http://schemas.microsoft.com/office/drawing/2014/main" xmlns="" id="{BC29380C-D701-430A-82D5-D18760DC350D}"/>
                </a:ext>
              </a:extLst>
            </p:cNvPr>
            <p:cNvGrpSpPr/>
            <p:nvPr/>
          </p:nvGrpSpPr>
          <p:grpSpPr>
            <a:xfrm>
              <a:off x="588057" y="489291"/>
              <a:ext cx="7012893" cy="5895657"/>
              <a:chOff x="588057" y="489291"/>
              <a:chExt cx="7012893" cy="5895657"/>
            </a:xfrm>
          </p:grpSpPr>
          <p:sp>
            <p:nvSpPr>
              <p:cNvPr id="15" name="Freeform: Shape 14">
                <a:extLst>
                  <a:ext uri="{FF2B5EF4-FFF2-40B4-BE49-F238E27FC236}">
                    <a16:creationId xmlns:a16="http://schemas.microsoft.com/office/drawing/2014/main" xmlns="" id="{A95B59AA-DF2A-432B-AE13-FAE5C0512D64}"/>
                  </a:ext>
                </a:extLst>
              </p:cNvPr>
              <p:cNvSpPr/>
              <p:nvPr/>
            </p:nvSpPr>
            <p:spPr>
              <a:xfrm>
                <a:off x="588057" y="489291"/>
                <a:ext cx="5731815" cy="5895657"/>
              </a:xfrm>
              <a:custGeom>
                <a:avLst/>
                <a:gdLst>
                  <a:gd name="connsiteX0" fmla="*/ 2900635 w 5731815"/>
                  <a:gd name="connsiteY0" fmla="*/ 0 h 5895657"/>
                  <a:gd name="connsiteX1" fmla="*/ 2939708 w 5731815"/>
                  <a:gd name="connsiteY1" fmla="*/ 611 h 5895657"/>
                  <a:gd name="connsiteX2" fmla="*/ 2939708 w 5731815"/>
                  <a:gd name="connsiteY2" fmla="*/ 1068227 h 5895657"/>
                  <a:gd name="connsiteX3" fmla="*/ 2919437 w 5731815"/>
                  <a:gd name="connsiteY3" fmla="*/ 1067354 h 5895657"/>
                  <a:gd name="connsiteX4" fmla="*/ 1061610 w 5731815"/>
                  <a:gd name="connsiteY4" fmla="*/ 2959366 h 5895657"/>
                  <a:gd name="connsiteX5" fmla="*/ 2950199 w 5731815"/>
                  <a:gd name="connsiteY5" fmla="*/ 4818902 h 5895657"/>
                  <a:gd name="connsiteX6" fmla="*/ 4729170 w 5731815"/>
                  <a:gd name="connsiteY6" fmla="*/ 3499518 h 5895657"/>
                  <a:gd name="connsiteX7" fmla="*/ 4747685 w 5731815"/>
                  <a:gd name="connsiteY7" fmla="*/ 3425483 h 5895657"/>
                  <a:gd name="connsiteX8" fmla="*/ 5338746 w 5731815"/>
                  <a:gd name="connsiteY8" fmla="*/ 3425483 h 5895657"/>
                  <a:gd name="connsiteX9" fmla="*/ 5303677 w 5731815"/>
                  <a:gd name="connsiteY9" fmla="*/ 3583197 h 5895657"/>
                  <a:gd name="connsiteX10" fmla="*/ 5334442 w 5731815"/>
                  <a:gd name="connsiteY10" fmla="*/ 3636182 h 5895657"/>
                  <a:gd name="connsiteX11" fmla="*/ 5717289 w 5731815"/>
                  <a:gd name="connsiteY11" fmla="*/ 3848114 h 5895657"/>
                  <a:gd name="connsiteX12" fmla="*/ 5727544 w 5731815"/>
                  <a:gd name="connsiteY12" fmla="*/ 3889135 h 5895657"/>
                  <a:gd name="connsiteX13" fmla="*/ 5609612 w 5731815"/>
                  <a:gd name="connsiteY13" fmla="*/ 4186524 h 5895657"/>
                  <a:gd name="connsiteX14" fmla="*/ 5568594 w 5731815"/>
                  <a:gd name="connsiteY14" fmla="*/ 4207032 h 5895657"/>
                  <a:gd name="connsiteX15" fmla="*/ 5238730 w 5731815"/>
                  <a:gd name="connsiteY15" fmla="*/ 4140376 h 5895657"/>
                  <a:gd name="connsiteX16" fmla="*/ 5143018 w 5731815"/>
                  <a:gd name="connsiteY16" fmla="*/ 4094230 h 5895657"/>
                  <a:gd name="connsiteX17" fmla="*/ 5095163 w 5731815"/>
                  <a:gd name="connsiteY17" fmla="*/ 4107904 h 5895657"/>
                  <a:gd name="connsiteX18" fmla="*/ 4879813 w 5731815"/>
                  <a:gd name="connsiteY18" fmla="*/ 4441183 h 5895657"/>
                  <a:gd name="connsiteX19" fmla="*/ 4886650 w 5731815"/>
                  <a:gd name="connsiteY19" fmla="*/ 4499293 h 5895657"/>
                  <a:gd name="connsiteX20" fmla="*/ 5084908 w 5731815"/>
                  <a:gd name="connsiteY20" fmla="*/ 4736863 h 5895657"/>
                  <a:gd name="connsiteX21" fmla="*/ 5119092 w 5731815"/>
                  <a:gd name="connsiteY21" fmla="*/ 4786430 h 5895657"/>
                  <a:gd name="connsiteX22" fmla="*/ 5110546 w 5731815"/>
                  <a:gd name="connsiteY22" fmla="*/ 4935125 h 5895657"/>
                  <a:gd name="connsiteX23" fmla="*/ 4939632 w 5731815"/>
                  <a:gd name="connsiteY23" fmla="*/ 5109454 h 5895657"/>
                  <a:gd name="connsiteX24" fmla="*/ 4876394 w 5731815"/>
                  <a:gd name="connsiteY24" fmla="*/ 5114582 h 5895657"/>
                  <a:gd name="connsiteX25" fmla="*/ 4616605 w 5731815"/>
                  <a:gd name="connsiteY25" fmla="*/ 4941958 h 5895657"/>
                  <a:gd name="connsiteX26" fmla="*/ 4537988 w 5731815"/>
                  <a:gd name="connsiteY26" fmla="*/ 4858214 h 5895657"/>
                  <a:gd name="connsiteX27" fmla="*/ 4481584 w 5731815"/>
                  <a:gd name="connsiteY27" fmla="*/ 4851377 h 5895657"/>
                  <a:gd name="connsiteX28" fmla="*/ 4155141 w 5731815"/>
                  <a:gd name="connsiteY28" fmla="*/ 5076982 h 5895657"/>
                  <a:gd name="connsiteX29" fmla="*/ 4136340 w 5731815"/>
                  <a:gd name="connsiteY29" fmla="*/ 5116291 h 5895657"/>
                  <a:gd name="connsiteX30" fmla="*/ 4254269 w 5731815"/>
                  <a:gd name="connsiteY30" fmla="*/ 5505974 h 5895657"/>
                  <a:gd name="connsiteX31" fmla="*/ 4202996 w 5731815"/>
                  <a:gd name="connsiteY31" fmla="*/ 5608523 h 5895657"/>
                  <a:gd name="connsiteX32" fmla="*/ 3960298 w 5731815"/>
                  <a:gd name="connsiteY32" fmla="*/ 5712778 h 5895657"/>
                  <a:gd name="connsiteX33" fmla="*/ 3903898 w 5731815"/>
                  <a:gd name="connsiteY33" fmla="*/ 5695689 h 5895657"/>
                  <a:gd name="connsiteX34" fmla="*/ 3727856 w 5731815"/>
                  <a:gd name="connsiteY34" fmla="*/ 5432481 h 5895657"/>
                  <a:gd name="connsiteX35" fmla="*/ 3686838 w 5731815"/>
                  <a:gd name="connsiteY35" fmla="*/ 5321389 h 5895657"/>
                  <a:gd name="connsiteX36" fmla="*/ 3642399 w 5731815"/>
                  <a:gd name="connsiteY36" fmla="*/ 5297460 h 5895657"/>
                  <a:gd name="connsiteX37" fmla="*/ 3245882 w 5731815"/>
                  <a:gd name="connsiteY37" fmla="*/ 5381208 h 5895657"/>
                  <a:gd name="connsiteX38" fmla="*/ 3220244 w 5731815"/>
                  <a:gd name="connsiteY38" fmla="*/ 5415389 h 5895657"/>
                  <a:gd name="connsiteX39" fmla="*/ 3172390 w 5731815"/>
                  <a:gd name="connsiteY39" fmla="*/ 5854639 h 5895657"/>
                  <a:gd name="connsiteX40" fmla="*/ 3133078 w 5731815"/>
                  <a:gd name="connsiteY40" fmla="*/ 5888820 h 5895657"/>
                  <a:gd name="connsiteX41" fmla="*/ 2967291 w 5731815"/>
                  <a:gd name="connsiteY41" fmla="*/ 5895657 h 5895657"/>
                  <a:gd name="connsiteX42" fmla="*/ 2963873 w 5731815"/>
                  <a:gd name="connsiteY42" fmla="*/ 5881983 h 5895657"/>
                  <a:gd name="connsiteX43" fmla="*/ 2823724 w 5731815"/>
                  <a:gd name="connsiteY43" fmla="*/ 5881983 h 5895657"/>
                  <a:gd name="connsiteX44" fmla="*/ 2780997 w 5731815"/>
                  <a:gd name="connsiteY44" fmla="*/ 5846093 h 5895657"/>
                  <a:gd name="connsiteX45" fmla="*/ 2716051 w 5731815"/>
                  <a:gd name="connsiteY45" fmla="*/ 5519647 h 5895657"/>
                  <a:gd name="connsiteX46" fmla="*/ 2722888 w 5731815"/>
                  <a:gd name="connsiteY46" fmla="*/ 5422226 h 5895657"/>
                  <a:gd name="connsiteX47" fmla="*/ 2688703 w 5731815"/>
                  <a:gd name="connsiteY47" fmla="*/ 5377790 h 5895657"/>
                  <a:gd name="connsiteX48" fmla="*/ 2302439 w 5731815"/>
                  <a:gd name="connsiteY48" fmla="*/ 5306006 h 5895657"/>
                  <a:gd name="connsiteX49" fmla="*/ 2252875 w 5731815"/>
                  <a:gd name="connsiteY49" fmla="*/ 5335060 h 5895657"/>
                  <a:gd name="connsiteX50" fmla="*/ 2037522 w 5731815"/>
                  <a:gd name="connsiteY50" fmla="*/ 5721324 h 5895657"/>
                  <a:gd name="connsiteX51" fmla="*/ 1999922 w 5731815"/>
                  <a:gd name="connsiteY51" fmla="*/ 5731579 h 5895657"/>
                  <a:gd name="connsiteX52" fmla="*/ 1699115 w 5731815"/>
                  <a:gd name="connsiteY52" fmla="*/ 5611941 h 5895657"/>
                  <a:gd name="connsiteX53" fmla="*/ 1680314 w 5731815"/>
                  <a:gd name="connsiteY53" fmla="*/ 5570920 h 5895657"/>
                  <a:gd name="connsiteX54" fmla="*/ 1746969 w 5731815"/>
                  <a:gd name="connsiteY54" fmla="*/ 5244478 h 5895657"/>
                  <a:gd name="connsiteX55" fmla="*/ 1794827 w 5731815"/>
                  <a:gd name="connsiteY55" fmla="*/ 5143638 h 5895657"/>
                  <a:gd name="connsiteX56" fmla="*/ 1781153 w 5731815"/>
                  <a:gd name="connsiteY56" fmla="*/ 5099199 h 5895657"/>
                  <a:gd name="connsiteX57" fmla="*/ 1441038 w 5731815"/>
                  <a:gd name="connsiteY57" fmla="*/ 4878721 h 5895657"/>
                  <a:gd name="connsiteX58" fmla="*/ 1393180 w 5731815"/>
                  <a:gd name="connsiteY58" fmla="*/ 4885558 h 5895657"/>
                  <a:gd name="connsiteX59" fmla="*/ 1044518 w 5731815"/>
                  <a:gd name="connsiteY59" fmla="*/ 5164149 h 5895657"/>
                  <a:gd name="connsiteX60" fmla="*/ 1003497 w 5731815"/>
                  <a:gd name="connsiteY60" fmla="*/ 5159021 h 5895657"/>
                  <a:gd name="connsiteX61" fmla="*/ 774473 w 5731815"/>
                  <a:gd name="connsiteY61" fmla="*/ 4936834 h 5895657"/>
                  <a:gd name="connsiteX62" fmla="*/ 771054 w 5731815"/>
                  <a:gd name="connsiteY62" fmla="*/ 4892394 h 5895657"/>
                  <a:gd name="connsiteX63" fmla="*/ 957351 w 5731815"/>
                  <a:gd name="connsiteY63" fmla="*/ 4615516 h 5895657"/>
                  <a:gd name="connsiteX64" fmla="*/ 1035972 w 5731815"/>
                  <a:gd name="connsiteY64" fmla="*/ 4543732 h 5895657"/>
                  <a:gd name="connsiteX65" fmla="*/ 1042808 w 5731815"/>
                  <a:gd name="connsiteY65" fmla="*/ 4490750 h 5895657"/>
                  <a:gd name="connsiteX66" fmla="*/ 815494 w 5731815"/>
                  <a:gd name="connsiteY66" fmla="*/ 4159177 h 5895657"/>
                  <a:gd name="connsiteX67" fmla="*/ 764217 w 5731815"/>
                  <a:gd name="connsiteY67" fmla="*/ 4150631 h 5895657"/>
                  <a:gd name="connsiteX68" fmla="*/ 340354 w 5731815"/>
                  <a:gd name="connsiteY68" fmla="*/ 4271978 h 5895657"/>
                  <a:gd name="connsiteX69" fmla="*/ 304464 w 5731815"/>
                  <a:gd name="connsiteY69" fmla="*/ 4249762 h 5895657"/>
                  <a:gd name="connsiteX70" fmla="*/ 177985 w 5731815"/>
                  <a:gd name="connsiteY70" fmla="*/ 3955791 h 5895657"/>
                  <a:gd name="connsiteX71" fmla="*/ 193368 w 5731815"/>
                  <a:gd name="connsiteY71" fmla="*/ 3913061 h 5895657"/>
                  <a:gd name="connsiteX72" fmla="*/ 471956 w 5731815"/>
                  <a:gd name="connsiteY72" fmla="*/ 3728476 h 5895657"/>
                  <a:gd name="connsiteX73" fmla="*/ 576214 w 5731815"/>
                  <a:gd name="connsiteY73" fmla="*/ 3690874 h 5895657"/>
                  <a:gd name="connsiteX74" fmla="*/ 598434 w 5731815"/>
                  <a:gd name="connsiteY74" fmla="*/ 3649856 h 5895657"/>
                  <a:gd name="connsiteX75" fmla="*/ 512977 w 5731815"/>
                  <a:gd name="connsiteY75" fmla="*/ 3249918 h 5895657"/>
                  <a:gd name="connsiteX76" fmla="*/ 477084 w 5731815"/>
                  <a:gd name="connsiteY76" fmla="*/ 3224280 h 5895657"/>
                  <a:gd name="connsiteX77" fmla="*/ 34418 w 5731815"/>
                  <a:gd name="connsiteY77" fmla="*/ 3174716 h 5895657"/>
                  <a:gd name="connsiteX78" fmla="*/ 7071 w 5731815"/>
                  <a:gd name="connsiteY78" fmla="*/ 3142241 h 5895657"/>
                  <a:gd name="connsiteX79" fmla="*/ 1947 w 5731815"/>
                  <a:gd name="connsiteY79" fmla="*/ 2817508 h 5895657"/>
                  <a:gd name="connsiteX80" fmla="*/ 34418 w 5731815"/>
                  <a:gd name="connsiteY80" fmla="*/ 2785033 h 5895657"/>
                  <a:gd name="connsiteX81" fmla="*/ 365992 w 5731815"/>
                  <a:gd name="connsiteY81" fmla="*/ 2718377 h 5895657"/>
                  <a:gd name="connsiteX82" fmla="*/ 463410 w 5731815"/>
                  <a:gd name="connsiteY82" fmla="*/ 2725214 h 5895657"/>
                  <a:gd name="connsiteX83" fmla="*/ 507849 w 5731815"/>
                  <a:gd name="connsiteY83" fmla="*/ 2689321 h 5895657"/>
                  <a:gd name="connsiteX84" fmla="*/ 577924 w 5731815"/>
                  <a:gd name="connsiteY84" fmla="*/ 2308184 h 5895657"/>
                  <a:gd name="connsiteX85" fmla="*/ 543739 w 5731815"/>
                  <a:gd name="connsiteY85" fmla="*/ 2253492 h 5895657"/>
                  <a:gd name="connsiteX86" fmla="*/ 162606 w 5731815"/>
                  <a:gd name="connsiteY86" fmla="*/ 2039851 h 5895657"/>
                  <a:gd name="connsiteX87" fmla="*/ 152347 w 5731815"/>
                  <a:gd name="connsiteY87" fmla="*/ 2007376 h 5895657"/>
                  <a:gd name="connsiteX88" fmla="*/ 273698 w 5731815"/>
                  <a:gd name="connsiteY88" fmla="*/ 1701441 h 5895657"/>
                  <a:gd name="connsiteX89" fmla="*/ 311297 w 5731815"/>
                  <a:gd name="connsiteY89" fmla="*/ 1684352 h 5895657"/>
                  <a:gd name="connsiteX90" fmla="*/ 742001 w 5731815"/>
                  <a:gd name="connsiteY90" fmla="*/ 1798863 h 5895657"/>
                  <a:gd name="connsiteX91" fmla="*/ 784728 w 5731815"/>
                  <a:gd name="connsiteY91" fmla="*/ 1785189 h 5895657"/>
                  <a:gd name="connsiteX92" fmla="*/ 1001787 w 5731815"/>
                  <a:gd name="connsiteY92" fmla="*/ 1448491 h 5895657"/>
                  <a:gd name="connsiteX93" fmla="*/ 1003497 w 5731815"/>
                  <a:gd name="connsiteY93" fmla="*/ 1402343 h 5895657"/>
                  <a:gd name="connsiteX94" fmla="*/ 789856 w 5731815"/>
                  <a:gd name="connsiteY94" fmla="*/ 1149393 h 5895657"/>
                  <a:gd name="connsiteX95" fmla="*/ 757384 w 5731815"/>
                  <a:gd name="connsiteY95" fmla="*/ 1103245 h 5895657"/>
                  <a:gd name="connsiteX96" fmla="*/ 764217 w 5731815"/>
                  <a:gd name="connsiteY96" fmla="*/ 961387 h 5895657"/>
                  <a:gd name="connsiteX97" fmla="*/ 940259 w 5731815"/>
                  <a:gd name="connsiteY97" fmla="*/ 781930 h 5895657"/>
                  <a:gd name="connsiteX98" fmla="*/ 994951 w 5731815"/>
                  <a:gd name="connsiteY98" fmla="*/ 776802 h 5895657"/>
                  <a:gd name="connsiteX99" fmla="*/ 1261577 w 5731815"/>
                  <a:gd name="connsiteY99" fmla="*/ 954550 h 5895657"/>
                  <a:gd name="connsiteX100" fmla="*/ 1335070 w 5731815"/>
                  <a:gd name="connsiteY100" fmla="*/ 1031461 h 5895657"/>
                  <a:gd name="connsiteX101" fmla="*/ 1398307 w 5731815"/>
                  <a:gd name="connsiteY101" fmla="*/ 1040007 h 5895657"/>
                  <a:gd name="connsiteX102" fmla="*/ 1721335 w 5731815"/>
                  <a:gd name="connsiteY102" fmla="*/ 817820 h 5895657"/>
                  <a:gd name="connsiteX103" fmla="*/ 1738423 w 5731815"/>
                  <a:gd name="connsiteY103" fmla="*/ 775093 h 5895657"/>
                  <a:gd name="connsiteX104" fmla="*/ 1630750 w 5731815"/>
                  <a:gd name="connsiteY104" fmla="*/ 423009 h 5895657"/>
                  <a:gd name="connsiteX105" fmla="*/ 1704242 w 5731815"/>
                  <a:gd name="connsiteY105" fmla="*/ 272606 h 5895657"/>
                  <a:gd name="connsiteX106" fmla="*/ 1916174 w 5731815"/>
                  <a:gd name="connsiteY106" fmla="*/ 183733 h 5895657"/>
                  <a:gd name="connsiteX107" fmla="*/ 1972575 w 5731815"/>
                  <a:gd name="connsiteY107" fmla="*/ 199113 h 5895657"/>
                  <a:gd name="connsiteX108" fmla="*/ 2148617 w 5731815"/>
                  <a:gd name="connsiteY108" fmla="*/ 462321 h 5895657"/>
                  <a:gd name="connsiteX109" fmla="*/ 2189638 w 5731815"/>
                  <a:gd name="connsiteY109" fmla="*/ 569995 h 5895657"/>
                  <a:gd name="connsiteX110" fmla="*/ 2237492 w 5731815"/>
                  <a:gd name="connsiteY110" fmla="*/ 597342 h 5895657"/>
                  <a:gd name="connsiteX111" fmla="*/ 2625466 w 5731815"/>
                  <a:gd name="connsiteY111" fmla="*/ 515303 h 5895657"/>
                  <a:gd name="connsiteX112" fmla="*/ 2656228 w 5731815"/>
                  <a:gd name="connsiteY112" fmla="*/ 475995 h 5895657"/>
                  <a:gd name="connsiteX113" fmla="*/ 2705795 w 5731815"/>
                  <a:gd name="connsiteY113" fmla="*/ 36748 h 5895657"/>
                  <a:gd name="connsiteX114" fmla="*/ 2736558 w 5731815"/>
                  <a:gd name="connsiteY114" fmla="*/ 7692 h 5895657"/>
                  <a:gd name="connsiteX115" fmla="*/ 2900635 w 5731815"/>
                  <a:gd name="connsiteY115" fmla="*/ 0 h 589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731815" h="5895657">
                    <a:moveTo>
                      <a:pt x="2900635" y="0"/>
                    </a:moveTo>
                    <a:lnTo>
                      <a:pt x="2939708" y="611"/>
                    </a:lnTo>
                    <a:lnTo>
                      <a:pt x="2939708" y="1068227"/>
                    </a:lnTo>
                    <a:lnTo>
                      <a:pt x="2919437" y="1067354"/>
                    </a:lnTo>
                    <a:cubicBezTo>
                      <a:pt x="1893958" y="1074191"/>
                      <a:pt x="1054770" y="1891157"/>
                      <a:pt x="1061610" y="2959366"/>
                    </a:cubicBezTo>
                    <a:cubicBezTo>
                      <a:pt x="1070152" y="3983135"/>
                      <a:pt x="1885412" y="4810356"/>
                      <a:pt x="2950199" y="4818902"/>
                    </a:cubicBezTo>
                    <a:cubicBezTo>
                      <a:pt x="3780626" y="4805015"/>
                      <a:pt x="4493709" y="4273241"/>
                      <a:pt x="4729170" y="3499518"/>
                    </a:cubicBezTo>
                    <a:lnTo>
                      <a:pt x="4747685" y="3425483"/>
                    </a:lnTo>
                    <a:lnTo>
                      <a:pt x="5338746" y="3425483"/>
                    </a:lnTo>
                    <a:lnTo>
                      <a:pt x="5303677" y="3583197"/>
                    </a:lnTo>
                    <a:cubicBezTo>
                      <a:pt x="5295131" y="3613963"/>
                      <a:pt x="5305386" y="3629345"/>
                      <a:pt x="5334442" y="3636182"/>
                    </a:cubicBezTo>
                    <a:cubicBezTo>
                      <a:pt x="5481428" y="3672072"/>
                      <a:pt x="5589105" y="3778040"/>
                      <a:pt x="5717289" y="3848114"/>
                    </a:cubicBezTo>
                    <a:cubicBezTo>
                      <a:pt x="5734381" y="3858369"/>
                      <a:pt x="5734381" y="3872043"/>
                      <a:pt x="5727544" y="3889135"/>
                    </a:cubicBezTo>
                    <a:cubicBezTo>
                      <a:pt x="5693360" y="3989972"/>
                      <a:pt x="5652342" y="4089103"/>
                      <a:pt x="5609612" y="4186524"/>
                    </a:cubicBezTo>
                    <a:cubicBezTo>
                      <a:pt x="5601066" y="4205322"/>
                      <a:pt x="5589105" y="4212159"/>
                      <a:pt x="5568594" y="4207032"/>
                    </a:cubicBezTo>
                    <a:cubicBezTo>
                      <a:pt x="5459208" y="4184815"/>
                      <a:pt x="5348116" y="4164305"/>
                      <a:pt x="5238730" y="4140376"/>
                    </a:cubicBezTo>
                    <a:cubicBezTo>
                      <a:pt x="5204549" y="4131830"/>
                      <a:pt x="5173783" y="4111322"/>
                      <a:pt x="5143018" y="4094230"/>
                    </a:cubicBezTo>
                    <a:cubicBezTo>
                      <a:pt x="5120801" y="4082266"/>
                      <a:pt x="5108837" y="4083975"/>
                      <a:pt x="5095163" y="4107904"/>
                    </a:cubicBezTo>
                    <a:cubicBezTo>
                      <a:pt x="5031926" y="4224124"/>
                      <a:pt x="4961852" y="4336928"/>
                      <a:pt x="4879813" y="4441183"/>
                    </a:cubicBezTo>
                    <a:cubicBezTo>
                      <a:pt x="4861012" y="4465112"/>
                      <a:pt x="4857593" y="4480495"/>
                      <a:pt x="4886650" y="4499293"/>
                    </a:cubicBezTo>
                    <a:cubicBezTo>
                      <a:pt x="4977234" y="4557406"/>
                      <a:pt x="5021670" y="4654824"/>
                      <a:pt x="5084908" y="4736863"/>
                    </a:cubicBezTo>
                    <a:cubicBezTo>
                      <a:pt x="5096872" y="4752246"/>
                      <a:pt x="5107128" y="4769338"/>
                      <a:pt x="5119092" y="4786430"/>
                    </a:cubicBezTo>
                    <a:cubicBezTo>
                      <a:pt x="5187457" y="4885558"/>
                      <a:pt x="5184039" y="4851377"/>
                      <a:pt x="5110546" y="4935125"/>
                    </a:cubicBezTo>
                    <a:cubicBezTo>
                      <a:pt x="5057564" y="4996653"/>
                      <a:pt x="4996032" y="5051344"/>
                      <a:pt x="4939632" y="5109454"/>
                    </a:cubicBezTo>
                    <a:cubicBezTo>
                      <a:pt x="4919121" y="5131674"/>
                      <a:pt x="4902033" y="5131674"/>
                      <a:pt x="4876394" y="5114582"/>
                    </a:cubicBezTo>
                    <a:cubicBezTo>
                      <a:pt x="4790937" y="5056472"/>
                      <a:pt x="4703771" y="4998362"/>
                      <a:pt x="4616605" y="4941958"/>
                    </a:cubicBezTo>
                    <a:cubicBezTo>
                      <a:pt x="4584133" y="4919742"/>
                      <a:pt x="4561913" y="4887267"/>
                      <a:pt x="4537988" y="4858214"/>
                    </a:cubicBezTo>
                    <a:cubicBezTo>
                      <a:pt x="4519186" y="4835994"/>
                      <a:pt x="4503803" y="4832575"/>
                      <a:pt x="4481584" y="4851377"/>
                    </a:cubicBezTo>
                    <a:cubicBezTo>
                      <a:pt x="4379035" y="4935125"/>
                      <a:pt x="4269652" y="5010326"/>
                      <a:pt x="4155141" y="5076982"/>
                    </a:cubicBezTo>
                    <a:cubicBezTo>
                      <a:pt x="4139759" y="5085528"/>
                      <a:pt x="4122666" y="5094074"/>
                      <a:pt x="4136340" y="5116291"/>
                    </a:cubicBezTo>
                    <a:cubicBezTo>
                      <a:pt x="4214961" y="5234223"/>
                      <a:pt x="4220088" y="5374371"/>
                      <a:pt x="4254269" y="5505974"/>
                    </a:cubicBezTo>
                    <a:cubicBezTo>
                      <a:pt x="4274779" y="5582885"/>
                      <a:pt x="4279907" y="5572630"/>
                      <a:pt x="4202996" y="5608523"/>
                    </a:cubicBezTo>
                    <a:cubicBezTo>
                      <a:pt x="4122666" y="5646122"/>
                      <a:pt x="4040628" y="5678597"/>
                      <a:pt x="3960298" y="5712778"/>
                    </a:cubicBezTo>
                    <a:cubicBezTo>
                      <a:pt x="3934660" y="5723033"/>
                      <a:pt x="3919281" y="5719615"/>
                      <a:pt x="3903898" y="5695689"/>
                    </a:cubicBezTo>
                    <a:cubicBezTo>
                      <a:pt x="3845788" y="5606814"/>
                      <a:pt x="3785969" y="5521357"/>
                      <a:pt x="3727856" y="5432481"/>
                    </a:cubicBezTo>
                    <a:cubicBezTo>
                      <a:pt x="3705639" y="5398300"/>
                      <a:pt x="3697093" y="5358988"/>
                      <a:pt x="3686838" y="5321389"/>
                    </a:cubicBezTo>
                    <a:cubicBezTo>
                      <a:pt x="3680001" y="5297460"/>
                      <a:pt x="3668037" y="5290623"/>
                      <a:pt x="3642399" y="5297460"/>
                    </a:cubicBezTo>
                    <a:cubicBezTo>
                      <a:pt x="3512505" y="5336769"/>
                      <a:pt x="3380903" y="5364116"/>
                      <a:pt x="3245882" y="5381208"/>
                    </a:cubicBezTo>
                    <a:cubicBezTo>
                      <a:pt x="3223662" y="5384627"/>
                      <a:pt x="3216826" y="5394879"/>
                      <a:pt x="3220244" y="5415389"/>
                    </a:cubicBezTo>
                    <a:cubicBezTo>
                      <a:pt x="3244173" y="5565793"/>
                      <a:pt x="3189479" y="5707650"/>
                      <a:pt x="3172390" y="5854639"/>
                    </a:cubicBezTo>
                    <a:cubicBezTo>
                      <a:pt x="3168971" y="5880274"/>
                      <a:pt x="3155297" y="5888820"/>
                      <a:pt x="3133078" y="5888820"/>
                    </a:cubicBezTo>
                    <a:cubicBezTo>
                      <a:pt x="3078387" y="5890529"/>
                      <a:pt x="3021986" y="5893948"/>
                      <a:pt x="2967291" y="5895657"/>
                    </a:cubicBezTo>
                    <a:cubicBezTo>
                      <a:pt x="2963873" y="5883692"/>
                      <a:pt x="2963873" y="5883692"/>
                      <a:pt x="2963873" y="5881983"/>
                    </a:cubicBezTo>
                    <a:cubicBezTo>
                      <a:pt x="2917728" y="5881983"/>
                      <a:pt x="2869870" y="5881983"/>
                      <a:pt x="2823724" y="5881983"/>
                    </a:cubicBezTo>
                    <a:cubicBezTo>
                      <a:pt x="2798086" y="5881983"/>
                      <a:pt x="2784416" y="5871728"/>
                      <a:pt x="2780997" y="5846093"/>
                    </a:cubicBezTo>
                    <a:cubicBezTo>
                      <a:pt x="2760487" y="5736707"/>
                      <a:pt x="2736558" y="5629030"/>
                      <a:pt x="2716051" y="5519647"/>
                    </a:cubicBezTo>
                    <a:cubicBezTo>
                      <a:pt x="2709214" y="5487172"/>
                      <a:pt x="2719469" y="5454701"/>
                      <a:pt x="2722888" y="5422226"/>
                    </a:cubicBezTo>
                    <a:cubicBezTo>
                      <a:pt x="2726306" y="5394879"/>
                      <a:pt x="2719469" y="5381208"/>
                      <a:pt x="2688703" y="5377790"/>
                    </a:cubicBezTo>
                    <a:cubicBezTo>
                      <a:pt x="2558810" y="5364116"/>
                      <a:pt x="2428914" y="5340187"/>
                      <a:pt x="2302439" y="5306006"/>
                    </a:cubicBezTo>
                    <a:cubicBezTo>
                      <a:pt x="2275091" y="5299169"/>
                      <a:pt x="2259712" y="5307715"/>
                      <a:pt x="2252875" y="5335060"/>
                    </a:cubicBezTo>
                    <a:cubicBezTo>
                      <a:pt x="2216982" y="5483754"/>
                      <a:pt x="2109308" y="5591431"/>
                      <a:pt x="2037522" y="5721324"/>
                    </a:cubicBezTo>
                    <a:cubicBezTo>
                      <a:pt x="2028979" y="5736707"/>
                      <a:pt x="2015305" y="5736707"/>
                      <a:pt x="1999922" y="5731579"/>
                    </a:cubicBezTo>
                    <a:cubicBezTo>
                      <a:pt x="1897376" y="5697398"/>
                      <a:pt x="1796536" y="5656377"/>
                      <a:pt x="1699115" y="5611941"/>
                    </a:cubicBezTo>
                    <a:cubicBezTo>
                      <a:pt x="1678604" y="5603395"/>
                      <a:pt x="1676895" y="5588012"/>
                      <a:pt x="1680314" y="5570920"/>
                    </a:cubicBezTo>
                    <a:cubicBezTo>
                      <a:pt x="1702533" y="5461538"/>
                      <a:pt x="1721335" y="5352152"/>
                      <a:pt x="1746969" y="5244478"/>
                    </a:cubicBezTo>
                    <a:cubicBezTo>
                      <a:pt x="1755515" y="5208585"/>
                      <a:pt x="1776026" y="5176110"/>
                      <a:pt x="1794827" y="5143638"/>
                    </a:cubicBezTo>
                    <a:cubicBezTo>
                      <a:pt x="1806792" y="5123128"/>
                      <a:pt x="1803373" y="5111163"/>
                      <a:pt x="1781153" y="5099199"/>
                    </a:cubicBezTo>
                    <a:cubicBezTo>
                      <a:pt x="1661512" y="5035961"/>
                      <a:pt x="1548711" y="4960759"/>
                      <a:pt x="1441038" y="4878721"/>
                    </a:cubicBezTo>
                    <a:cubicBezTo>
                      <a:pt x="1422236" y="4863341"/>
                      <a:pt x="1408563" y="4863341"/>
                      <a:pt x="1393180" y="4885558"/>
                    </a:cubicBezTo>
                    <a:cubicBezTo>
                      <a:pt x="1304304" y="5010326"/>
                      <a:pt x="1162446" y="5071855"/>
                      <a:pt x="1044518" y="5164149"/>
                    </a:cubicBezTo>
                    <a:cubicBezTo>
                      <a:pt x="1029135" y="5176110"/>
                      <a:pt x="1017170" y="5170985"/>
                      <a:pt x="1003497" y="5159021"/>
                    </a:cubicBezTo>
                    <a:cubicBezTo>
                      <a:pt x="923167" y="5088947"/>
                      <a:pt x="847965" y="5012036"/>
                      <a:pt x="774473" y="4936834"/>
                    </a:cubicBezTo>
                    <a:cubicBezTo>
                      <a:pt x="760802" y="4921451"/>
                      <a:pt x="759090" y="4909486"/>
                      <a:pt x="771054" y="4892394"/>
                    </a:cubicBezTo>
                    <a:cubicBezTo>
                      <a:pt x="832582" y="4800100"/>
                      <a:pt x="894114" y="4707810"/>
                      <a:pt x="957351" y="4615516"/>
                    </a:cubicBezTo>
                    <a:cubicBezTo>
                      <a:pt x="977859" y="4586459"/>
                      <a:pt x="1008624" y="4567658"/>
                      <a:pt x="1035972" y="4543732"/>
                    </a:cubicBezTo>
                    <a:cubicBezTo>
                      <a:pt x="1056482" y="4526640"/>
                      <a:pt x="1059901" y="4511257"/>
                      <a:pt x="1042808" y="4490750"/>
                    </a:cubicBezTo>
                    <a:cubicBezTo>
                      <a:pt x="959061" y="4386492"/>
                      <a:pt x="882150" y="4277106"/>
                      <a:pt x="815494" y="4159177"/>
                    </a:cubicBezTo>
                    <a:cubicBezTo>
                      <a:pt x="800111" y="4131830"/>
                      <a:pt x="784728" y="4136957"/>
                      <a:pt x="764217" y="4150631"/>
                    </a:cubicBezTo>
                    <a:cubicBezTo>
                      <a:pt x="634324" y="4230960"/>
                      <a:pt x="482211" y="4232670"/>
                      <a:pt x="340354" y="4271978"/>
                    </a:cubicBezTo>
                    <a:cubicBezTo>
                      <a:pt x="321552" y="4277106"/>
                      <a:pt x="311297" y="4266851"/>
                      <a:pt x="304464" y="4249762"/>
                    </a:cubicBezTo>
                    <a:cubicBezTo>
                      <a:pt x="258315" y="4154049"/>
                      <a:pt x="215588" y="4054919"/>
                      <a:pt x="177985" y="3955791"/>
                    </a:cubicBezTo>
                    <a:cubicBezTo>
                      <a:pt x="171148" y="3935281"/>
                      <a:pt x="176276" y="3923316"/>
                      <a:pt x="193368" y="3913061"/>
                    </a:cubicBezTo>
                    <a:cubicBezTo>
                      <a:pt x="285662" y="3851533"/>
                      <a:pt x="376247" y="3788295"/>
                      <a:pt x="471956" y="3728476"/>
                    </a:cubicBezTo>
                    <a:cubicBezTo>
                      <a:pt x="502722" y="3709675"/>
                      <a:pt x="540321" y="3701129"/>
                      <a:pt x="576214" y="3690874"/>
                    </a:cubicBezTo>
                    <a:cubicBezTo>
                      <a:pt x="598434" y="3684037"/>
                      <a:pt x="605268" y="3673782"/>
                      <a:pt x="598434" y="3649856"/>
                    </a:cubicBezTo>
                    <a:cubicBezTo>
                      <a:pt x="559122" y="3518250"/>
                      <a:pt x="531778" y="3384939"/>
                      <a:pt x="512977" y="3249918"/>
                    </a:cubicBezTo>
                    <a:cubicBezTo>
                      <a:pt x="509559" y="3227698"/>
                      <a:pt x="499303" y="3220861"/>
                      <a:pt x="477084" y="3224280"/>
                    </a:cubicBezTo>
                    <a:cubicBezTo>
                      <a:pt x="324971" y="3249918"/>
                      <a:pt x="181404" y="3191808"/>
                      <a:pt x="34418" y="3174716"/>
                    </a:cubicBezTo>
                    <a:cubicBezTo>
                      <a:pt x="15617" y="3173007"/>
                      <a:pt x="8784" y="3161042"/>
                      <a:pt x="7071" y="3142241"/>
                    </a:cubicBezTo>
                    <a:cubicBezTo>
                      <a:pt x="-3181" y="3034567"/>
                      <a:pt x="238" y="2926891"/>
                      <a:pt x="1947" y="2817508"/>
                    </a:cubicBezTo>
                    <a:cubicBezTo>
                      <a:pt x="1947" y="2796997"/>
                      <a:pt x="15617" y="2788451"/>
                      <a:pt x="34418" y="2785033"/>
                    </a:cubicBezTo>
                    <a:cubicBezTo>
                      <a:pt x="145514" y="2762813"/>
                      <a:pt x="254896" y="2740597"/>
                      <a:pt x="365992" y="2718377"/>
                    </a:cubicBezTo>
                    <a:cubicBezTo>
                      <a:pt x="398463" y="2711540"/>
                      <a:pt x="430938" y="2721795"/>
                      <a:pt x="463410" y="2725214"/>
                    </a:cubicBezTo>
                    <a:cubicBezTo>
                      <a:pt x="490757" y="2728633"/>
                      <a:pt x="504431" y="2718377"/>
                      <a:pt x="507849" y="2689321"/>
                    </a:cubicBezTo>
                    <a:cubicBezTo>
                      <a:pt x="521523" y="2561136"/>
                      <a:pt x="545449" y="2432952"/>
                      <a:pt x="577924" y="2308184"/>
                    </a:cubicBezTo>
                    <a:cubicBezTo>
                      <a:pt x="586470" y="2275712"/>
                      <a:pt x="574505" y="2260329"/>
                      <a:pt x="543739" y="2253492"/>
                    </a:cubicBezTo>
                    <a:cubicBezTo>
                      <a:pt x="398463" y="2215893"/>
                      <a:pt x="289081" y="2109925"/>
                      <a:pt x="162606" y="2039851"/>
                    </a:cubicBezTo>
                    <a:cubicBezTo>
                      <a:pt x="148929" y="2033014"/>
                      <a:pt x="148929" y="2021050"/>
                      <a:pt x="152347" y="2007376"/>
                    </a:cubicBezTo>
                    <a:cubicBezTo>
                      <a:pt x="186531" y="1903121"/>
                      <a:pt x="229258" y="1802281"/>
                      <a:pt x="273698" y="1701441"/>
                    </a:cubicBezTo>
                    <a:cubicBezTo>
                      <a:pt x="282244" y="1682643"/>
                      <a:pt x="295917" y="1679225"/>
                      <a:pt x="311297" y="1684352"/>
                    </a:cubicBezTo>
                    <a:cubicBezTo>
                      <a:pt x="454867" y="1721952"/>
                      <a:pt x="608689" y="1718533"/>
                      <a:pt x="742001" y="1798863"/>
                    </a:cubicBezTo>
                    <a:cubicBezTo>
                      <a:pt x="764217" y="1812536"/>
                      <a:pt x="774473" y="1803990"/>
                      <a:pt x="784728" y="1785189"/>
                    </a:cubicBezTo>
                    <a:cubicBezTo>
                      <a:pt x="847965" y="1667260"/>
                      <a:pt x="921458" y="1554456"/>
                      <a:pt x="1001787" y="1448491"/>
                    </a:cubicBezTo>
                    <a:cubicBezTo>
                      <a:pt x="1012043" y="1434818"/>
                      <a:pt x="1029135" y="1419435"/>
                      <a:pt x="1003497" y="1402343"/>
                    </a:cubicBezTo>
                    <a:cubicBezTo>
                      <a:pt x="906078" y="1339105"/>
                      <a:pt x="856511" y="1238269"/>
                      <a:pt x="789856" y="1149393"/>
                    </a:cubicBezTo>
                    <a:cubicBezTo>
                      <a:pt x="777891" y="1134010"/>
                      <a:pt x="769348" y="1118627"/>
                      <a:pt x="757384" y="1103245"/>
                    </a:cubicBezTo>
                    <a:cubicBezTo>
                      <a:pt x="704398" y="1028043"/>
                      <a:pt x="702689" y="1026333"/>
                      <a:pt x="764217" y="961387"/>
                    </a:cubicBezTo>
                    <a:cubicBezTo>
                      <a:pt x="822331" y="899859"/>
                      <a:pt x="882150" y="841749"/>
                      <a:pt x="940259" y="781930"/>
                    </a:cubicBezTo>
                    <a:cubicBezTo>
                      <a:pt x="959061" y="763129"/>
                      <a:pt x="974443" y="761419"/>
                      <a:pt x="994951" y="776802"/>
                    </a:cubicBezTo>
                    <a:cubicBezTo>
                      <a:pt x="1083826" y="836621"/>
                      <a:pt x="1172702" y="894731"/>
                      <a:pt x="1261577" y="954550"/>
                    </a:cubicBezTo>
                    <a:cubicBezTo>
                      <a:pt x="1292340" y="975061"/>
                      <a:pt x="1312850" y="1004117"/>
                      <a:pt x="1335070" y="1031461"/>
                    </a:cubicBezTo>
                    <a:cubicBezTo>
                      <a:pt x="1353871" y="1057099"/>
                      <a:pt x="1370960" y="1062227"/>
                      <a:pt x="1398307" y="1040007"/>
                    </a:cubicBezTo>
                    <a:cubicBezTo>
                      <a:pt x="1499147" y="956259"/>
                      <a:pt x="1608530" y="882767"/>
                      <a:pt x="1721335" y="817820"/>
                    </a:cubicBezTo>
                    <a:cubicBezTo>
                      <a:pt x="1738423" y="807565"/>
                      <a:pt x="1753806" y="797310"/>
                      <a:pt x="1738423" y="775093"/>
                    </a:cubicBezTo>
                    <a:cubicBezTo>
                      <a:pt x="1664931" y="669125"/>
                      <a:pt x="1659806" y="542651"/>
                      <a:pt x="1630750" y="423009"/>
                    </a:cubicBezTo>
                    <a:cubicBezTo>
                      <a:pt x="1605112" y="318754"/>
                      <a:pt x="1608530" y="320464"/>
                      <a:pt x="1704242" y="272606"/>
                    </a:cubicBezTo>
                    <a:cubicBezTo>
                      <a:pt x="1772607" y="238425"/>
                      <a:pt x="1846100" y="212787"/>
                      <a:pt x="1916174" y="183733"/>
                    </a:cubicBezTo>
                    <a:cubicBezTo>
                      <a:pt x="1941812" y="173478"/>
                      <a:pt x="1957195" y="175187"/>
                      <a:pt x="1972575" y="199113"/>
                    </a:cubicBezTo>
                    <a:cubicBezTo>
                      <a:pt x="2030688" y="287989"/>
                      <a:pt x="2088798" y="375155"/>
                      <a:pt x="2148617" y="462321"/>
                    </a:cubicBezTo>
                    <a:cubicBezTo>
                      <a:pt x="2170836" y="494793"/>
                      <a:pt x="2177673" y="532395"/>
                      <a:pt x="2189638" y="569995"/>
                    </a:cubicBezTo>
                    <a:cubicBezTo>
                      <a:pt x="2198180" y="597342"/>
                      <a:pt x="2210145" y="605888"/>
                      <a:pt x="2237492" y="597342"/>
                    </a:cubicBezTo>
                    <a:cubicBezTo>
                      <a:pt x="2363967" y="559743"/>
                      <a:pt x="2493861" y="532395"/>
                      <a:pt x="2625466" y="515303"/>
                    </a:cubicBezTo>
                    <a:cubicBezTo>
                      <a:pt x="2651101" y="511885"/>
                      <a:pt x="2659647" y="501630"/>
                      <a:pt x="2656228" y="475995"/>
                    </a:cubicBezTo>
                    <a:cubicBezTo>
                      <a:pt x="2634012" y="325591"/>
                      <a:pt x="2688703" y="183733"/>
                      <a:pt x="2705795" y="36748"/>
                    </a:cubicBezTo>
                    <a:cubicBezTo>
                      <a:pt x="2707505" y="19656"/>
                      <a:pt x="2717760" y="9401"/>
                      <a:pt x="2736558" y="7692"/>
                    </a:cubicBezTo>
                    <a:cubicBezTo>
                      <a:pt x="2791251" y="1709"/>
                      <a:pt x="2845943" y="0"/>
                      <a:pt x="2900635" y="0"/>
                    </a:cubicBezTo>
                    <a:close/>
                  </a:path>
                </a:pathLst>
              </a:custGeom>
              <a:solidFill>
                <a:schemeClr val="bg1"/>
              </a:solidFill>
              <a:ln w="515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xmlns="" id="{0D7D1009-0F39-4A7A-95B2-2B67C9CB6E10}"/>
                  </a:ext>
                </a:extLst>
              </p:cNvPr>
              <p:cNvSpPr/>
              <p:nvPr/>
            </p:nvSpPr>
            <p:spPr>
              <a:xfrm flipH="1">
                <a:off x="1635010" y="971550"/>
                <a:ext cx="5965940" cy="2951634"/>
              </a:xfrm>
              <a:custGeom>
                <a:avLst/>
                <a:gdLst>
                  <a:gd name="connsiteX0" fmla="*/ 5965877 w 5965940"/>
                  <a:gd name="connsiteY0" fmla="*/ 2951052 h 2951634"/>
                  <a:gd name="connsiteX1" fmla="*/ 5965874 w 5965940"/>
                  <a:gd name="connsiteY1" fmla="*/ 2951052 h 2951634"/>
                  <a:gd name="connsiteX2" fmla="*/ 5965877 w 5965940"/>
                  <a:gd name="connsiteY2" fmla="*/ 2951634 h 2951634"/>
                  <a:gd name="connsiteX3" fmla="*/ 2224803 w 5965940"/>
                  <a:gd name="connsiteY3" fmla="*/ 1672633 h 2951634"/>
                  <a:gd name="connsiteX4" fmla="*/ 2252320 w 5965940"/>
                  <a:gd name="connsiteY4" fmla="*/ 1702545 h 2951634"/>
                  <a:gd name="connsiteX5" fmla="*/ 2252320 w 5965940"/>
                  <a:gd name="connsiteY5" fmla="*/ 1866318 h 2951634"/>
                  <a:gd name="connsiteX6" fmla="*/ 2193129 w 5965940"/>
                  <a:gd name="connsiteY6" fmla="*/ 1866318 h 2951634"/>
                  <a:gd name="connsiteX7" fmla="*/ 2193695 w 5965940"/>
                  <a:gd name="connsiteY7" fmla="*/ 1701348 h 2951634"/>
                  <a:gd name="connsiteX8" fmla="*/ 2224803 w 5965940"/>
                  <a:gd name="connsiteY8" fmla="*/ 1672633 h 2951634"/>
                  <a:gd name="connsiteX9" fmla="*/ 2547842 w 5965940"/>
                  <a:gd name="connsiteY9" fmla="*/ 1574524 h 2951634"/>
                  <a:gd name="connsiteX10" fmla="*/ 2572969 w 5965940"/>
                  <a:gd name="connsiteY10" fmla="*/ 1600847 h 2951634"/>
                  <a:gd name="connsiteX11" fmla="*/ 2572969 w 5965940"/>
                  <a:gd name="connsiteY11" fmla="*/ 1671436 h 2951634"/>
                  <a:gd name="connsiteX12" fmla="*/ 2574165 w 5965940"/>
                  <a:gd name="connsiteY12" fmla="*/ 1671436 h 2951634"/>
                  <a:gd name="connsiteX13" fmla="*/ 2574165 w 5965940"/>
                  <a:gd name="connsiteY13" fmla="*/ 1738437 h 2951634"/>
                  <a:gd name="connsiteX14" fmla="*/ 2614844 w 5965940"/>
                  <a:gd name="connsiteY14" fmla="*/ 1777919 h 2951634"/>
                  <a:gd name="connsiteX15" fmla="*/ 2700989 w 5965940"/>
                  <a:gd name="connsiteY15" fmla="*/ 1777919 h 2951634"/>
                  <a:gd name="connsiteX16" fmla="*/ 2727310 w 5965940"/>
                  <a:gd name="connsiteY16" fmla="*/ 1801849 h 2951634"/>
                  <a:gd name="connsiteX17" fmla="*/ 2691417 w 5965940"/>
                  <a:gd name="connsiteY17" fmla="*/ 1856885 h 2951634"/>
                  <a:gd name="connsiteX18" fmla="*/ 2680232 w 5965940"/>
                  <a:gd name="connsiteY18" fmla="*/ 1866318 h 2951634"/>
                  <a:gd name="connsiteX19" fmla="*/ 2525808 w 5965940"/>
                  <a:gd name="connsiteY19" fmla="*/ 1866318 h 2951634"/>
                  <a:gd name="connsiteX20" fmla="*/ 2525112 w 5965940"/>
                  <a:gd name="connsiteY20" fmla="*/ 1599648 h 2951634"/>
                  <a:gd name="connsiteX21" fmla="*/ 2547842 w 5965940"/>
                  <a:gd name="connsiteY21" fmla="*/ 1574524 h 2951634"/>
                  <a:gd name="connsiteX22" fmla="*/ 2607665 w 5965940"/>
                  <a:gd name="connsiteY22" fmla="*/ 1231144 h 2951634"/>
                  <a:gd name="connsiteX23" fmla="*/ 2639969 w 5965940"/>
                  <a:gd name="connsiteY23" fmla="*/ 1264645 h 2951634"/>
                  <a:gd name="connsiteX24" fmla="*/ 2639969 w 5965940"/>
                  <a:gd name="connsiteY24" fmla="*/ 1429754 h 2951634"/>
                  <a:gd name="connsiteX25" fmla="*/ 2641166 w 5965940"/>
                  <a:gd name="connsiteY25" fmla="*/ 1429754 h 2951634"/>
                  <a:gd name="connsiteX26" fmla="*/ 2641166 w 5965940"/>
                  <a:gd name="connsiteY26" fmla="*/ 1592472 h 2951634"/>
                  <a:gd name="connsiteX27" fmla="*/ 2690220 w 5965940"/>
                  <a:gd name="connsiteY27" fmla="*/ 1642722 h 2951634"/>
                  <a:gd name="connsiteX28" fmla="*/ 2727310 w 5965940"/>
                  <a:gd name="connsiteY28" fmla="*/ 1706132 h 2951634"/>
                  <a:gd name="connsiteX29" fmla="*/ 2684237 w 5965940"/>
                  <a:gd name="connsiteY29" fmla="*/ 1731258 h 2951634"/>
                  <a:gd name="connsiteX30" fmla="*/ 2674666 w 5965940"/>
                  <a:gd name="connsiteY30" fmla="*/ 1730063 h 2951634"/>
                  <a:gd name="connsiteX31" fmla="*/ 2619628 w 5965940"/>
                  <a:gd name="connsiteY31" fmla="*/ 1670240 h 2951634"/>
                  <a:gd name="connsiteX32" fmla="*/ 2620827 w 5965940"/>
                  <a:gd name="connsiteY32" fmla="*/ 1556577 h 2951634"/>
                  <a:gd name="connsiteX33" fmla="*/ 2599290 w 5965940"/>
                  <a:gd name="connsiteY33" fmla="*/ 1531453 h 2951634"/>
                  <a:gd name="connsiteX34" fmla="*/ 2583736 w 5965940"/>
                  <a:gd name="connsiteY34" fmla="*/ 1530255 h 2951634"/>
                  <a:gd name="connsiteX35" fmla="*/ 2526306 w 5965940"/>
                  <a:gd name="connsiteY35" fmla="*/ 1468040 h 2951634"/>
                  <a:gd name="connsiteX36" fmla="*/ 2432984 w 5965940"/>
                  <a:gd name="connsiteY36" fmla="*/ 1308912 h 2951634"/>
                  <a:gd name="connsiteX37" fmla="*/ 2417431 w 5965940"/>
                  <a:gd name="connsiteY37" fmla="*/ 1246697 h 2951634"/>
                  <a:gd name="connsiteX38" fmla="*/ 2448538 w 5965940"/>
                  <a:gd name="connsiteY38" fmla="*/ 1231144 h 2951634"/>
                  <a:gd name="connsiteX39" fmla="*/ 2607665 w 5965940"/>
                  <a:gd name="connsiteY39" fmla="*/ 1231144 h 2951634"/>
                  <a:gd name="connsiteX40" fmla="*/ 1542988 w 5965940"/>
                  <a:gd name="connsiteY40" fmla="*/ 1125838 h 2951634"/>
                  <a:gd name="connsiteX41" fmla="*/ 1542988 w 5965940"/>
                  <a:gd name="connsiteY41" fmla="*/ 1264073 h 2951634"/>
                  <a:gd name="connsiteX42" fmla="*/ 1489378 w 5965940"/>
                  <a:gd name="connsiteY42" fmla="*/ 1274897 h 2951634"/>
                  <a:gd name="connsiteX43" fmla="*/ 1383569 w 5965940"/>
                  <a:gd name="connsiteY43" fmla="*/ 1434522 h 2951634"/>
                  <a:gd name="connsiteX44" fmla="*/ 1383569 w 5965940"/>
                  <a:gd name="connsiteY44" fmla="*/ 1866318 h 2951634"/>
                  <a:gd name="connsiteX45" fmla="*/ 1323073 w 5965940"/>
                  <a:gd name="connsiteY45" fmla="*/ 1866318 h 2951634"/>
                  <a:gd name="connsiteX46" fmla="*/ 1323073 w 5965940"/>
                  <a:gd name="connsiteY46" fmla="*/ 1125838 h 2951634"/>
                  <a:gd name="connsiteX47" fmla="*/ 2002911 w 5965940"/>
                  <a:gd name="connsiteY47" fmla="*/ 1125838 h 2951634"/>
                  <a:gd name="connsiteX48" fmla="*/ 2002911 w 5965940"/>
                  <a:gd name="connsiteY48" fmla="*/ 1263591 h 2951634"/>
                  <a:gd name="connsiteX49" fmla="*/ 1947459 w 5965940"/>
                  <a:gd name="connsiteY49" fmla="*/ 1274786 h 2951634"/>
                  <a:gd name="connsiteX50" fmla="*/ 1841653 w 5965940"/>
                  <a:gd name="connsiteY50" fmla="*/ 1434414 h 2951634"/>
                  <a:gd name="connsiteX51" fmla="*/ 1841653 w 5965940"/>
                  <a:gd name="connsiteY51" fmla="*/ 1866318 h 2951634"/>
                  <a:gd name="connsiteX52" fmla="*/ 1730051 w 5965940"/>
                  <a:gd name="connsiteY52" fmla="*/ 1866318 h 2951634"/>
                  <a:gd name="connsiteX53" fmla="*/ 1730052 w 5965940"/>
                  <a:gd name="connsiteY53" fmla="*/ 1434522 h 2951634"/>
                  <a:gd name="connsiteX54" fmla="*/ 1730051 w 5965940"/>
                  <a:gd name="connsiteY54" fmla="*/ 1434519 h 2951634"/>
                  <a:gd name="connsiteX55" fmla="*/ 1730051 w 5965940"/>
                  <a:gd name="connsiteY55" fmla="*/ 1420568 h 2951634"/>
                  <a:gd name="connsiteX56" fmla="*/ 1727234 w 5965940"/>
                  <a:gd name="connsiteY56" fmla="*/ 1420568 h 2951634"/>
                  <a:gd name="connsiteX57" fmla="*/ 1716437 w 5965940"/>
                  <a:gd name="connsiteY57" fmla="*/ 1367090 h 2951634"/>
                  <a:gd name="connsiteX58" fmla="*/ 1608327 w 5965940"/>
                  <a:gd name="connsiteY58" fmla="*/ 1269071 h 2951634"/>
                  <a:gd name="connsiteX59" fmla="*/ 1586325 w 5965940"/>
                  <a:gd name="connsiteY59" fmla="*/ 1265744 h 2951634"/>
                  <a:gd name="connsiteX60" fmla="*/ 1586325 w 5965940"/>
                  <a:gd name="connsiteY60" fmla="*/ 1125838 h 2951634"/>
                  <a:gd name="connsiteX61" fmla="*/ 3907006 w 5965940"/>
                  <a:gd name="connsiteY61" fmla="*/ 0 h 2951634"/>
                  <a:gd name="connsiteX62" fmla="*/ 3732325 w 5965940"/>
                  <a:gd name="connsiteY62" fmla="*/ 0 h 2951634"/>
                  <a:gd name="connsiteX63" fmla="*/ 3654557 w 5965940"/>
                  <a:gd name="connsiteY63" fmla="*/ 1648703 h 2951634"/>
                  <a:gd name="connsiteX64" fmla="*/ 3552858 w 5965940"/>
                  <a:gd name="connsiteY64" fmla="*/ 1652295 h 2951634"/>
                  <a:gd name="connsiteX65" fmla="*/ 3472697 w 5965940"/>
                  <a:gd name="connsiteY65" fmla="*/ 338595 h 2951634"/>
                  <a:gd name="connsiteX66" fmla="*/ 3294425 w 5965940"/>
                  <a:gd name="connsiteY66" fmla="*/ 338595 h 2951634"/>
                  <a:gd name="connsiteX67" fmla="*/ 3217853 w 5965940"/>
                  <a:gd name="connsiteY67" fmla="*/ 1658274 h 2951634"/>
                  <a:gd name="connsiteX68" fmla="*/ 3071887 w 5965940"/>
                  <a:gd name="connsiteY68" fmla="*/ 1665454 h 2951634"/>
                  <a:gd name="connsiteX69" fmla="*/ 3071887 w 5965940"/>
                  <a:gd name="connsiteY69" fmla="*/ 1448897 h 2951634"/>
                  <a:gd name="connsiteX70" fmla="*/ 2998904 w 5965940"/>
                  <a:gd name="connsiteY70" fmla="*/ 1319681 h 2951634"/>
                  <a:gd name="connsiteX71" fmla="*/ 2979760 w 5965940"/>
                  <a:gd name="connsiteY71" fmla="*/ 1301735 h 2951634"/>
                  <a:gd name="connsiteX72" fmla="*/ 2896009 w 5965940"/>
                  <a:gd name="connsiteY72" fmla="*/ 1293360 h 2951634"/>
                  <a:gd name="connsiteX73" fmla="*/ 2854133 w 5965940"/>
                  <a:gd name="connsiteY73" fmla="*/ 1331645 h 2951634"/>
                  <a:gd name="connsiteX74" fmla="*/ 2800293 w 5965940"/>
                  <a:gd name="connsiteY74" fmla="*/ 1433343 h 2951634"/>
                  <a:gd name="connsiteX75" fmla="*/ 2762007 w 5965940"/>
                  <a:gd name="connsiteY75" fmla="*/ 1468040 h 2951634"/>
                  <a:gd name="connsiteX76" fmla="*/ 2726114 w 5965940"/>
                  <a:gd name="connsiteY76" fmla="*/ 1503935 h 2951634"/>
                  <a:gd name="connsiteX77" fmla="*/ 2726114 w 5965940"/>
                  <a:gd name="connsiteY77" fmla="*/ 1562559 h 2951634"/>
                  <a:gd name="connsiteX78" fmla="*/ 2715346 w 5965940"/>
                  <a:gd name="connsiteY78" fmla="*/ 1581703 h 2951634"/>
                  <a:gd name="connsiteX79" fmla="*/ 2702184 w 5965940"/>
                  <a:gd name="connsiteY79" fmla="*/ 1561362 h 2951634"/>
                  <a:gd name="connsiteX80" fmla="*/ 2698595 w 5965940"/>
                  <a:gd name="connsiteY80" fmla="*/ 1466843 h 2951634"/>
                  <a:gd name="connsiteX81" fmla="*/ 2698595 w 5965940"/>
                  <a:gd name="connsiteY81" fmla="*/ 1215590 h 2951634"/>
                  <a:gd name="connsiteX82" fmla="*/ 2661505 w 5965940"/>
                  <a:gd name="connsiteY82" fmla="*/ 1173716 h 2951634"/>
                  <a:gd name="connsiteX83" fmla="*/ 2388716 w 5965940"/>
                  <a:gd name="connsiteY83" fmla="*/ 1173716 h 2951634"/>
                  <a:gd name="connsiteX84" fmla="*/ 2356411 w 5965940"/>
                  <a:gd name="connsiteY84" fmla="*/ 1208411 h 2951634"/>
                  <a:gd name="connsiteX85" fmla="*/ 2357608 w 5965940"/>
                  <a:gd name="connsiteY85" fmla="*/ 1273020 h 2951634"/>
                  <a:gd name="connsiteX86" fmla="*/ 2328893 w 5965940"/>
                  <a:gd name="connsiteY86" fmla="*/ 1319681 h 2951634"/>
                  <a:gd name="connsiteX87" fmla="*/ 2253518 w 5965940"/>
                  <a:gd name="connsiteY87" fmla="*/ 1439325 h 2951634"/>
                  <a:gd name="connsiteX88" fmla="*/ 2253518 w 5965940"/>
                  <a:gd name="connsiteY88" fmla="*/ 1555380 h 2951634"/>
                  <a:gd name="connsiteX89" fmla="*/ 2192497 w 5965940"/>
                  <a:gd name="connsiteY89" fmla="*/ 1615203 h 2951634"/>
                  <a:gd name="connsiteX90" fmla="*/ 2188133 w 5965940"/>
                  <a:gd name="connsiteY90" fmla="*/ 1615952 h 2951634"/>
                  <a:gd name="connsiteX91" fmla="*/ 2188133 w 5965940"/>
                  <a:gd name="connsiteY91" fmla="*/ 1434414 h 2951634"/>
                  <a:gd name="connsiteX92" fmla="*/ 2188133 w 5965940"/>
                  <a:gd name="connsiteY92" fmla="*/ 1434408 h 2951634"/>
                  <a:gd name="connsiteX93" fmla="*/ 2188133 w 5965940"/>
                  <a:gd name="connsiteY93" fmla="*/ 1420459 h 2951634"/>
                  <a:gd name="connsiteX94" fmla="*/ 2186024 w 5965940"/>
                  <a:gd name="connsiteY94" fmla="*/ 1420459 h 2951634"/>
                  <a:gd name="connsiteX95" fmla="*/ 2180346 w 5965940"/>
                  <a:gd name="connsiteY95" fmla="*/ 1382898 h 2951634"/>
                  <a:gd name="connsiteX96" fmla="*/ 2082327 w 5965940"/>
                  <a:gd name="connsiteY96" fmla="*/ 1274786 h 2951634"/>
                  <a:gd name="connsiteX97" fmla="*/ 2046247 w 5965940"/>
                  <a:gd name="connsiteY97" fmla="*/ 1267503 h 2951634"/>
                  <a:gd name="connsiteX98" fmla="*/ 2046247 w 5965940"/>
                  <a:gd name="connsiteY98" fmla="*/ 1060383 h 2951634"/>
                  <a:gd name="connsiteX99" fmla="*/ 2002911 w 5965940"/>
                  <a:gd name="connsiteY99" fmla="*/ 1060383 h 2951634"/>
                  <a:gd name="connsiteX100" fmla="*/ 2002911 w 5965940"/>
                  <a:gd name="connsiteY100" fmla="*/ 1060832 h 2951634"/>
                  <a:gd name="connsiteX101" fmla="*/ 1323073 w 5965940"/>
                  <a:gd name="connsiteY101" fmla="*/ 1060832 h 2951634"/>
                  <a:gd name="connsiteX102" fmla="*/ 1323073 w 5965940"/>
                  <a:gd name="connsiteY102" fmla="*/ 974326 h 2951634"/>
                  <a:gd name="connsiteX103" fmla="*/ 1323073 w 5965940"/>
                  <a:gd name="connsiteY103" fmla="*/ 938000 h 2951634"/>
                  <a:gd name="connsiteX104" fmla="*/ 1323073 w 5965940"/>
                  <a:gd name="connsiteY104" fmla="*/ 937995 h 2951634"/>
                  <a:gd name="connsiteX105" fmla="*/ 1323073 w 5965940"/>
                  <a:gd name="connsiteY105" fmla="*/ 781004 h 2951634"/>
                  <a:gd name="connsiteX106" fmla="*/ 1323073 w 5965940"/>
                  <a:gd name="connsiteY106" fmla="*/ 781003 h 2951634"/>
                  <a:gd name="connsiteX107" fmla="*/ 1217309 w 5965940"/>
                  <a:gd name="connsiteY107" fmla="*/ 781003 h 2951634"/>
                  <a:gd name="connsiteX108" fmla="*/ 1217309 w 5965940"/>
                  <a:gd name="connsiteY108" fmla="*/ 781004 h 2951634"/>
                  <a:gd name="connsiteX109" fmla="*/ 1121686 w 5965940"/>
                  <a:gd name="connsiteY109" fmla="*/ 781004 h 2951634"/>
                  <a:gd name="connsiteX110" fmla="*/ 1121686 w 5965940"/>
                  <a:gd name="connsiteY110" fmla="*/ 938000 h 2951634"/>
                  <a:gd name="connsiteX111" fmla="*/ 1121686 w 5965940"/>
                  <a:gd name="connsiteY111" fmla="*/ 974326 h 2951634"/>
                  <a:gd name="connsiteX112" fmla="*/ 1121686 w 5965940"/>
                  <a:gd name="connsiteY112" fmla="*/ 1866318 h 2951634"/>
                  <a:gd name="connsiteX113" fmla="*/ 1025040 w 5965940"/>
                  <a:gd name="connsiteY113" fmla="*/ 1866318 h 2951634"/>
                  <a:gd name="connsiteX114" fmla="*/ 1025040 w 5965940"/>
                  <a:gd name="connsiteY114" fmla="*/ 1777911 h 2951634"/>
                  <a:gd name="connsiteX115" fmla="*/ 1025040 w 5965940"/>
                  <a:gd name="connsiteY115" fmla="*/ 1776407 h 2951634"/>
                  <a:gd name="connsiteX116" fmla="*/ 904032 w 5965940"/>
                  <a:gd name="connsiteY116" fmla="*/ 1776407 h 2951634"/>
                  <a:gd name="connsiteX117" fmla="*/ 904032 w 5965940"/>
                  <a:gd name="connsiteY117" fmla="*/ 1132629 h 2951634"/>
                  <a:gd name="connsiteX118" fmla="*/ 904032 w 5965940"/>
                  <a:gd name="connsiteY118" fmla="*/ 1132626 h 2951634"/>
                  <a:gd name="connsiteX119" fmla="*/ 904031 w 5965940"/>
                  <a:gd name="connsiteY119" fmla="*/ 1132626 h 2951634"/>
                  <a:gd name="connsiteX120" fmla="*/ 904031 w 5965940"/>
                  <a:gd name="connsiteY120" fmla="*/ 974323 h 2951634"/>
                  <a:gd name="connsiteX121" fmla="*/ 904030 w 5965940"/>
                  <a:gd name="connsiteY121" fmla="*/ 974323 h 2951634"/>
                  <a:gd name="connsiteX122" fmla="*/ 752351 w 5965940"/>
                  <a:gd name="connsiteY122" fmla="*/ 974323 h 2951634"/>
                  <a:gd name="connsiteX123" fmla="*/ 600673 w 5965940"/>
                  <a:gd name="connsiteY123" fmla="*/ 974323 h 2951634"/>
                  <a:gd name="connsiteX124" fmla="*/ 600673 w 5965940"/>
                  <a:gd name="connsiteY124" fmla="*/ 1147341 h 2951634"/>
                  <a:gd name="connsiteX125" fmla="*/ 600674 w 5965940"/>
                  <a:gd name="connsiteY125" fmla="*/ 1147341 h 2951634"/>
                  <a:gd name="connsiteX126" fmla="*/ 600674 w 5965940"/>
                  <a:gd name="connsiteY126" fmla="*/ 1778187 h 2951634"/>
                  <a:gd name="connsiteX127" fmla="*/ 505978 w 5965940"/>
                  <a:gd name="connsiteY127" fmla="*/ 1778187 h 2951634"/>
                  <a:gd name="connsiteX128" fmla="*/ 505978 w 5965940"/>
                  <a:gd name="connsiteY128" fmla="*/ 1775522 h 2951634"/>
                  <a:gd name="connsiteX129" fmla="*/ 505978 w 5965940"/>
                  <a:gd name="connsiteY129" fmla="*/ 1450932 h 2951634"/>
                  <a:gd name="connsiteX130" fmla="*/ 0 w 5965940"/>
                  <a:gd name="connsiteY130" fmla="*/ 1750841 h 2951634"/>
                  <a:gd name="connsiteX131" fmla="*/ 0 w 5965940"/>
                  <a:gd name="connsiteY131" fmla="*/ 2951634 h 2951634"/>
                  <a:gd name="connsiteX132" fmla="*/ 505978 w 5965940"/>
                  <a:gd name="connsiteY132" fmla="*/ 2951634 h 2951634"/>
                  <a:gd name="connsiteX133" fmla="*/ 1339431 w 5965940"/>
                  <a:gd name="connsiteY133" fmla="*/ 2951634 h 2951634"/>
                  <a:gd name="connsiteX134" fmla="*/ 3384619 w 5965940"/>
                  <a:gd name="connsiteY134" fmla="*/ 2951634 h 2951634"/>
                  <a:gd name="connsiteX135" fmla="*/ 4172617 w 5965940"/>
                  <a:gd name="connsiteY135" fmla="*/ 2951634 h 2951634"/>
                  <a:gd name="connsiteX136" fmla="*/ 4172620 w 5965940"/>
                  <a:gd name="connsiteY136" fmla="*/ 2951052 h 2951634"/>
                  <a:gd name="connsiteX137" fmla="*/ 5965874 w 5965940"/>
                  <a:gd name="connsiteY137" fmla="*/ 2951052 h 2951634"/>
                  <a:gd name="connsiteX138" fmla="*/ 5965208 w 5965940"/>
                  <a:gd name="connsiteY138" fmla="*/ 2865948 h 2951634"/>
                  <a:gd name="connsiteX139" fmla="*/ 5965877 w 5965940"/>
                  <a:gd name="connsiteY139" fmla="*/ 2857204 h 2951634"/>
                  <a:gd name="connsiteX140" fmla="*/ 5965877 w 5965940"/>
                  <a:gd name="connsiteY140" fmla="*/ 2309858 h 2951634"/>
                  <a:gd name="connsiteX141" fmla="*/ 5965877 w 5965940"/>
                  <a:gd name="connsiteY141" fmla="*/ 2302863 h 2951634"/>
                  <a:gd name="connsiteX142" fmla="*/ 5953806 w 5965940"/>
                  <a:gd name="connsiteY142" fmla="*/ 2292370 h 2951634"/>
                  <a:gd name="connsiteX143" fmla="*/ 5924966 w 5965940"/>
                  <a:gd name="connsiteY143" fmla="*/ 2291786 h 2951634"/>
                  <a:gd name="connsiteX144" fmla="*/ 5924295 w 5965940"/>
                  <a:gd name="connsiteY144" fmla="*/ 2167629 h 2951634"/>
                  <a:gd name="connsiteX145" fmla="*/ 5890762 w 5965940"/>
                  <a:gd name="connsiteY145" fmla="*/ 2132072 h 2951634"/>
                  <a:gd name="connsiteX146" fmla="*/ 5879361 w 5965940"/>
                  <a:gd name="connsiteY146" fmla="*/ 2127993 h 2951634"/>
                  <a:gd name="connsiteX147" fmla="*/ 5849180 w 5965940"/>
                  <a:gd name="connsiteY147" fmla="*/ 2055714 h 2951634"/>
                  <a:gd name="connsiteX148" fmla="*/ 5363604 w 5965940"/>
                  <a:gd name="connsiteY148" fmla="*/ 1753185 h 2951634"/>
                  <a:gd name="connsiteX149" fmla="*/ 5137584 w 5965940"/>
                  <a:gd name="connsiteY149" fmla="*/ 1770090 h 2951634"/>
                  <a:gd name="connsiteX150" fmla="*/ 5126181 w 5965940"/>
                  <a:gd name="connsiteY150" fmla="*/ 1763096 h 2951634"/>
                  <a:gd name="connsiteX151" fmla="*/ 5126181 w 5965940"/>
                  <a:gd name="connsiteY151" fmla="*/ 1746774 h 2951634"/>
                  <a:gd name="connsiteX152" fmla="*/ 5126181 w 5965940"/>
                  <a:gd name="connsiteY152" fmla="*/ 1209917 h 2951634"/>
                  <a:gd name="connsiteX153" fmla="*/ 4964547 w 5965940"/>
                  <a:gd name="connsiteY153" fmla="*/ 1075267 h 2951634"/>
                  <a:gd name="connsiteX154" fmla="*/ 4935706 w 5965940"/>
                  <a:gd name="connsiteY154" fmla="*/ 1075848 h 2951634"/>
                  <a:gd name="connsiteX155" fmla="*/ 4798887 w 5965940"/>
                  <a:gd name="connsiteY155" fmla="*/ 1216330 h 2951634"/>
                  <a:gd name="connsiteX156" fmla="*/ 4798887 w 5965940"/>
                  <a:gd name="connsiteY156" fmla="*/ 1364968 h 2951634"/>
                  <a:gd name="connsiteX157" fmla="*/ 4798887 w 5965940"/>
                  <a:gd name="connsiteY157" fmla="*/ 1968276 h 2951634"/>
                  <a:gd name="connsiteX158" fmla="*/ 4788156 w 5965940"/>
                  <a:gd name="connsiteY158" fmla="*/ 2002086 h 2951634"/>
                  <a:gd name="connsiteX159" fmla="*/ 4745232 w 5965940"/>
                  <a:gd name="connsiteY159" fmla="*/ 2077280 h 2951634"/>
                  <a:gd name="connsiteX160" fmla="*/ 4738526 w 5965940"/>
                  <a:gd name="connsiteY160" fmla="*/ 2056877 h 2951634"/>
                  <a:gd name="connsiteX161" fmla="*/ 4738526 w 5965940"/>
                  <a:gd name="connsiteY161" fmla="*/ 1648846 h 2951634"/>
                  <a:gd name="connsiteX162" fmla="*/ 4738526 w 5965940"/>
                  <a:gd name="connsiteY162" fmla="*/ 1210501 h 2951634"/>
                  <a:gd name="connsiteX163" fmla="*/ 4576891 w 5965940"/>
                  <a:gd name="connsiteY163" fmla="*/ 1075848 h 2951634"/>
                  <a:gd name="connsiteX164" fmla="*/ 4411904 w 5965940"/>
                  <a:gd name="connsiteY164" fmla="*/ 1200591 h 2951634"/>
                  <a:gd name="connsiteX165" fmla="*/ 4410563 w 5965940"/>
                  <a:gd name="connsiteY165" fmla="*/ 1211083 h 2951634"/>
                  <a:gd name="connsiteX166" fmla="*/ 4410563 w 5965940"/>
                  <a:gd name="connsiteY166" fmla="*/ 1786995 h 2951634"/>
                  <a:gd name="connsiteX167" fmla="*/ 4411231 w 5965940"/>
                  <a:gd name="connsiteY167" fmla="*/ 1787577 h 2951634"/>
                  <a:gd name="connsiteX168" fmla="*/ 4408550 w 5965940"/>
                  <a:gd name="connsiteY168" fmla="*/ 1787577 h 2951634"/>
                  <a:gd name="connsiteX169" fmla="*/ 4409220 w 5965940"/>
                  <a:gd name="connsiteY169" fmla="*/ 1762513 h 2951634"/>
                  <a:gd name="connsiteX170" fmla="*/ 4409220 w 5965940"/>
                  <a:gd name="connsiteY170" fmla="*/ 1225656 h 2951634"/>
                  <a:gd name="connsiteX171" fmla="*/ 4408550 w 5965940"/>
                  <a:gd name="connsiteY171" fmla="*/ 1200591 h 2951634"/>
                  <a:gd name="connsiteX172" fmla="*/ 4405197 w 5965940"/>
                  <a:gd name="connsiteY172" fmla="*/ 1221575 h 2951634"/>
                  <a:gd name="connsiteX173" fmla="*/ 4405197 w 5965940"/>
                  <a:gd name="connsiteY173" fmla="*/ 1423843 h 2951634"/>
                  <a:gd name="connsiteX174" fmla="*/ 4405197 w 5965940"/>
                  <a:gd name="connsiteY174" fmla="*/ 1767758 h 2951634"/>
                  <a:gd name="connsiteX175" fmla="*/ 4387758 w 5965940"/>
                  <a:gd name="connsiteY175" fmla="*/ 1785246 h 2951634"/>
                  <a:gd name="connsiteX176" fmla="*/ 4176908 w 5965940"/>
                  <a:gd name="connsiteY176" fmla="*/ 1785246 h 2951634"/>
                  <a:gd name="connsiteX177" fmla="*/ 4177402 w 5965940"/>
                  <a:gd name="connsiteY177" fmla="*/ 1651098 h 2951634"/>
                  <a:gd name="connsiteX178" fmla="*/ 3987168 w 5965940"/>
                  <a:gd name="connsiteY178" fmla="*/ 1647507 h 295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5965940" h="2951634">
                    <a:moveTo>
                      <a:pt x="5965877" y="2951052"/>
                    </a:moveTo>
                    <a:lnTo>
                      <a:pt x="5965874" y="2951052"/>
                    </a:lnTo>
                    <a:lnTo>
                      <a:pt x="5965877" y="2951634"/>
                    </a:lnTo>
                    <a:close/>
                    <a:moveTo>
                      <a:pt x="2224803" y="1672633"/>
                    </a:moveTo>
                    <a:cubicBezTo>
                      <a:pt x="2247536" y="1672633"/>
                      <a:pt x="2252320" y="1682204"/>
                      <a:pt x="2252320" y="1702545"/>
                    </a:cubicBezTo>
                    <a:lnTo>
                      <a:pt x="2252320" y="1866318"/>
                    </a:lnTo>
                    <a:lnTo>
                      <a:pt x="2193129" y="1866318"/>
                    </a:lnTo>
                    <a:lnTo>
                      <a:pt x="2193695" y="1701348"/>
                    </a:lnTo>
                    <a:cubicBezTo>
                      <a:pt x="2193695" y="1677417"/>
                      <a:pt x="2204464" y="1672633"/>
                      <a:pt x="2224803" y="1672633"/>
                    </a:cubicBezTo>
                    <a:close/>
                    <a:moveTo>
                      <a:pt x="2547842" y="1574524"/>
                    </a:moveTo>
                    <a:cubicBezTo>
                      <a:pt x="2566986" y="1574524"/>
                      <a:pt x="2572969" y="1582900"/>
                      <a:pt x="2572969" y="1600847"/>
                    </a:cubicBezTo>
                    <a:cubicBezTo>
                      <a:pt x="2572969" y="1624774"/>
                      <a:pt x="2572969" y="1647507"/>
                      <a:pt x="2572969" y="1671436"/>
                    </a:cubicBezTo>
                    <a:cubicBezTo>
                      <a:pt x="2572969" y="1671436"/>
                      <a:pt x="2572969" y="1671436"/>
                      <a:pt x="2574165" y="1671436"/>
                    </a:cubicBezTo>
                    <a:cubicBezTo>
                      <a:pt x="2574165" y="1694169"/>
                      <a:pt x="2574165" y="1716902"/>
                      <a:pt x="2574165" y="1738437"/>
                    </a:cubicBezTo>
                    <a:cubicBezTo>
                      <a:pt x="2574165" y="1765955"/>
                      <a:pt x="2586129" y="1779116"/>
                      <a:pt x="2614844" y="1777919"/>
                    </a:cubicBezTo>
                    <a:cubicBezTo>
                      <a:pt x="2643559" y="1776723"/>
                      <a:pt x="2672274" y="1777919"/>
                      <a:pt x="2700989" y="1777919"/>
                    </a:cubicBezTo>
                    <a:cubicBezTo>
                      <a:pt x="2718935" y="1777919"/>
                      <a:pt x="2727310" y="1782706"/>
                      <a:pt x="2727310" y="1801849"/>
                    </a:cubicBezTo>
                    <a:cubicBezTo>
                      <a:pt x="2726114" y="1826974"/>
                      <a:pt x="2734488" y="1856885"/>
                      <a:pt x="2691417" y="1856885"/>
                    </a:cubicBezTo>
                    <a:lnTo>
                      <a:pt x="2680232" y="1866318"/>
                    </a:lnTo>
                    <a:lnTo>
                      <a:pt x="2525808" y="1866318"/>
                    </a:lnTo>
                    <a:lnTo>
                      <a:pt x="2525112" y="1599648"/>
                    </a:lnTo>
                    <a:cubicBezTo>
                      <a:pt x="2525112" y="1584095"/>
                      <a:pt x="2529896" y="1574524"/>
                      <a:pt x="2547842" y="1574524"/>
                    </a:cubicBezTo>
                    <a:close/>
                    <a:moveTo>
                      <a:pt x="2607665" y="1231144"/>
                    </a:moveTo>
                    <a:cubicBezTo>
                      <a:pt x="2633987" y="1229947"/>
                      <a:pt x="2641166" y="1240715"/>
                      <a:pt x="2639969" y="1264645"/>
                    </a:cubicBezTo>
                    <a:cubicBezTo>
                      <a:pt x="2638772" y="1319681"/>
                      <a:pt x="2639969" y="1374719"/>
                      <a:pt x="2639969" y="1429754"/>
                    </a:cubicBezTo>
                    <a:cubicBezTo>
                      <a:pt x="2639969" y="1429754"/>
                      <a:pt x="2639969" y="1429754"/>
                      <a:pt x="2641166" y="1429754"/>
                    </a:cubicBezTo>
                    <a:cubicBezTo>
                      <a:pt x="2641166" y="1483594"/>
                      <a:pt x="2641166" y="1537435"/>
                      <a:pt x="2641166" y="1592472"/>
                    </a:cubicBezTo>
                    <a:cubicBezTo>
                      <a:pt x="2641166" y="1631954"/>
                      <a:pt x="2650739" y="1640328"/>
                      <a:pt x="2690220" y="1642722"/>
                    </a:cubicBezTo>
                    <a:cubicBezTo>
                      <a:pt x="2729702" y="1643918"/>
                      <a:pt x="2729702" y="1647507"/>
                      <a:pt x="2727310" y="1706132"/>
                    </a:cubicBezTo>
                    <a:cubicBezTo>
                      <a:pt x="2726114" y="1739634"/>
                      <a:pt x="2704578" y="1732455"/>
                      <a:pt x="2684237" y="1731258"/>
                    </a:cubicBezTo>
                    <a:cubicBezTo>
                      <a:pt x="2680648" y="1731258"/>
                      <a:pt x="2678257" y="1730063"/>
                      <a:pt x="2674666" y="1730063"/>
                    </a:cubicBezTo>
                    <a:cubicBezTo>
                      <a:pt x="2619628" y="1727669"/>
                      <a:pt x="2619628" y="1727669"/>
                      <a:pt x="2619628" y="1670240"/>
                    </a:cubicBezTo>
                    <a:cubicBezTo>
                      <a:pt x="2619628" y="1631954"/>
                      <a:pt x="2617236" y="1594865"/>
                      <a:pt x="2620827" y="1556577"/>
                    </a:cubicBezTo>
                    <a:cubicBezTo>
                      <a:pt x="2622024" y="1537435"/>
                      <a:pt x="2612451" y="1533844"/>
                      <a:pt x="2599290" y="1531453"/>
                    </a:cubicBezTo>
                    <a:cubicBezTo>
                      <a:pt x="2594506" y="1530255"/>
                      <a:pt x="2589718" y="1530255"/>
                      <a:pt x="2583736" y="1530255"/>
                    </a:cubicBezTo>
                    <a:cubicBezTo>
                      <a:pt x="2521521" y="1530255"/>
                      <a:pt x="2525112" y="1536238"/>
                      <a:pt x="2526306" y="1468040"/>
                    </a:cubicBezTo>
                    <a:cubicBezTo>
                      <a:pt x="2528699" y="1395057"/>
                      <a:pt x="2503576" y="1338824"/>
                      <a:pt x="2432984" y="1308912"/>
                    </a:cubicBezTo>
                    <a:cubicBezTo>
                      <a:pt x="2401878" y="1295753"/>
                      <a:pt x="2417431" y="1268233"/>
                      <a:pt x="2417431" y="1246697"/>
                    </a:cubicBezTo>
                    <a:cubicBezTo>
                      <a:pt x="2417431" y="1227553"/>
                      <a:pt x="2435376" y="1231144"/>
                      <a:pt x="2448538" y="1231144"/>
                    </a:cubicBezTo>
                    <a:cubicBezTo>
                      <a:pt x="2501182" y="1231144"/>
                      <a:pt x="2555021" y="1232341"/>
                      <a:pt x="2607665" y="1231144"/>
                    </a:cubicBezTo>
                    <a:close/>
                    <a:moveTo>
                      <a:pt x="1542988" y="1125838"/>
                    </a:moveTo>
                    <a:lnTo>
                      <a:pt x="1542988" y="1264073"/>
                    </a:lnTo>
                    <a:lnTo>
                      <a:pt x="1489378" y="1274897"/>
                    </a:lnTo>
                    <a:cubicBezTo>
                      <a:pt x="1427198" y="1301196"/>
                      <a:pt x="1383569" y="1362765"/>
                      <a:pt x="1383569" y="1434522"/>
                    </a:cubicBezTo>
                    <a:lnTo>
                      <a:pt x="1383569" y="1866318"/>
                    </a:lnTo>
                    <a:lnTo>
                      <a:pt x="1323073" y="1866318"/>
                    </a:lnTo>
                    <a:lnTo>
                      <a:pt x="1323073" y="1125838"/>
                    </a:lnTo>
                    <a:close/>
                    <a:moveTo>
                      <a:pt x="2002911" y="1125838"/>
                    </a:moveTo>
                    <a:lnTo>
                      <a:pt x="2002911" y="1263591"/>
                    </a:lnTo>
                    <a:lnTo>
                      <a:pt x="1947459" y="1274786"/>
                    </a:lnTo>
                    <a:cubicBezTo>
                      <a:pt x="1885280" y="1301086"/>
                      <a:pt x="1841653" y="1362655"/>
                      <a:pt x="1841653" y="1434414"/>
                    </a:cubicBezTo>
                    <a:lnTo>
                      <a:pt x="1841653" y="1866318"/>
                    </a:lnTo>
                    <a:lnTo>
                      <a:pt x="1730051" y="1866318"/>
                    </a:lnTo>
                    <a:lnTo>
                      <a:pt x="1730052" y="1434522"/>
                    </a:lnTo>
                    <a:lnTo>
                      <a:pt x="1730051" y="1434519"/>
                    </a:lnTo>
                    <a:lnTo>
                      <a:pt x="1730051" y="1420568"/>
                    </a:lnTo>
                    <a:lnTo>
                      <a:pt x="1727234" y="1420568"/>
                    </a:lnTo>
                    <a:lnTo>
                      <a:pt x="1716437" y="1367090"/>
                    </a:lnTo>
                    <a:cubicBezTo>
                      <a:pt x="1696714" y="1320455"/>
                      <a:pt x="1657149" y="1284256"/>
                      <a:pt x="1608327" y="1269071"/>
                    </a:cubicBezTo>
                    <a:lnTo>
                      <a:pt x="1586325" y="1265744"/>
                    </a:lnTo>
                    <a:lnTo>
                      <a:pt x="1586325" y="1125838"/>
                    </a:lnTo>
                    <a:close/>
                    <a:moveTo>
                      <a:pt x="3907006" y="0"/>
                    </a:moveTo>
                    <a:lnTo>
                      <a:pt x="3732325" y="0"/>
                    </a:lnTo>
                    <a:lnTo>
                      <a:pt x="3654557" y="1648703"/>
                    </a:lnTo>
                    <a:lnTo>
                      <a:pt x="3552858" y="1652295"/>
                    </a:lnTo>
                    <a:lnTo>
                      <a:pt x="3472697" y="338595"/>
                    </a:lnTo>
                    <a:lnTo>
                      <a:pt x="3294425" y="338595"/>
                    </a:lnTo>
                    <a:lnTo>
                      <a:pt x="3217853" y="1658274"/>
                    </a:lnTo>
                    <a:lnTo>
                      <a:pt x="3071887" y="1665454"/>
                    </a:lnTo>
                    <a:cubicBezTo>
                      <a:pt x="3071887" y="1593668"/>
                      <a:pt x="3071887" y="1520683"/>
                      <a:pt x="3071887" y="1448897"/>
                    </a:cubicBezTo>
                    <a:cubicBezTo>
                      <a:pt x="3071887" y="1392664"/>
                      <a:pt x="3049154" y="1348396"/>
                      <a:pt x="2998904" y="1319681"/>
                    </a:cubicBezTo>
                    <a:cubicBezTo>
                      <a:pt x="2990528" y="1314896"/>
                      <a:pt x="2984548" y="1310109"/>
                      <a:pt x="2979760" y="1301735"/>
                    </a:cubicBezTo>
                    <a:cubicBezTo>
                      <a:pt x="2968992" y="1281394"/>
                      <a:pt x="2906777" y="1274218"/>
                      <a:pt x="2896009" y="1293360"/>
                    </a:cubicBezTo>
                    <a:cubicBezTo>
                      <a:pt x="2885241" y="1312501"/>
                      <a:pt x="2868490" y="1319681"/>
                      <a:pt x="2854133" y="1331645"/>
                    </a:cubicBezTo>
                    <a:cubicBezTo>
                      <a:pt x="2820633" y="1357968"/>
                      <a:pt x="2800293" y="1391467"/>
                      <a:pt x="2800293" y="1433343"/>
                    </a:cubicBezTo>
                    <a:cubicBezTo>
                      <a:pt x="2800293" y="1463256"/>
                      <a:pt x="2788329" y="1471630"/>
                      <a:pt x="2762007" y="1468040"/>
                    </a:cubicBezTo>
                    <a:cubicBezTo>
                      <a:pt x="2735686" y="1464451"/>
                      <a:pt x="2724917" y="1478808"/>
                      <a:pt x="2726114" y="1503935"/>
                    </a:cubicBezTo>
                    <a:cubicBezTo>
                      <a:pt x="2727310" y="1523079"/>
                      <a:pt x="2726114" y="1542221"/>
                      <a:pt x="2726114" y="1562559"/>
                    </a:cubicBezTo>
                    <a:cubicBezTo>
                      <a:pt x="2726114" y="1570933"/>
                      <a:pt x="2727310" y="1580506"/>
                      <a:pt x="2715346" y="1581703"/>
                    </a:cubicBezTo>
                    <a:cubicBezTo>
                      <a:pt x="2702184" y="1582900"/>
                      <a:pt x="2702184" y="1570933"/>
                      <a:pt x="2702184" y="1561362"/>
                    </a:cubicBezTo>
                    <a:cubicBezTo>
                      <a:pt x="2700989" y="1530255"/>
                      <a:pt x="2698595" y="1497950"/>
                      <a:pt x="2698595" y="1466843"/>
                    </a:cubicBezTo>
                    <a:cubicBezTo>
                      <a:pt x="2697399" y="1383093"/>
                      <a:pt x="2697399" y="1299341"/>
                      <a:pt x="2698595" y="1215590"/>
                    </a:cubicBezTo>
                    <a:cubicBezTo>
                      <a:pt x="2698595" y="1190464"/>
                      <a:pt x="2690220" y="1173716"/>
                      <a:pt x="2661505" y="1173716"/>
                    </a:cubicBezTo>
                    <a:cubicBezTo>
                      <a:pt x="2570575" y="1173716"/>
                      <a:pt x="2479646" y="1173716"/>
                      <a:pt x="2388716" y="1173716"/>
                    </a:cubicBezTo>
                    <a:cubicBezTo>
                      <a:pt x="2365983" y="1173716"/>
                      <a:pt x="2355216" y="1185679"/>
                      <a:pt x="2356411" y="1208411"/>
                    </a:cubicBezTo>
                    <a:cubicBezTo>
                      <a:pt x="2356411" y="1229947"/>
                      <a:pt x="2355216" y="1251485"/>
                      <a:pt x="2357608" y="1273020"/>
                    </a:cubicBezTo>
                    <a:cubicBezTo>
                      <a:pt x="2360001" y="1296948"/>
                      <a:pt x="2351626" y="1310109"/>
                      <a:pt x="2328893" y="1319681"/>
                    </a:cubicBezTo>
                    <a:cubicBezTo>
                      <a:pt x="2278642" y="1342413"/>
                      <a:pt x="2254715" y="1384290"/>
                      <a:pt x="2253518" y="1439325"/>
                    </a:cubicBezTo>
                    <a:cubicBezTo>
                      <a:pt x="2253518" y="1477612"/>
                      <a:pt x="2253518" y="1517094"/>
                      <a:pt x="2253518" y="1555380"/>
                    </a:cubicBezTo>
                    <a:cubicBezTo>
                      <a:pt x="2253518" y="1623580"/>
                      <a:pt x="2260697" y="1615203"/>
                      <a:pt x="2192497" y="1615203"/>
                    </a:cubicBezTo>
                    <a:lnTo>
                      <a:pt x="2188133" y="1615952"/>
                    </a:lnTo>
                    <a:lnTo>
                      <a:pt x="2188133" y="1434414"/>
                    </a:lnTo>
                    <a:lnTo>
                      <a:pt x="2188133" y="1434408"/>
                    </a:lnTo>
                    <a:lnTo>
                      <a:pt x="2188133" y="1420459"/>
                    </a:lnTo>
                    <a:lnTo>
                      <a:pt x="2186024" y="1420459"/>
                    </a:lnTo>
                    <a:lnTo>
                      <a:pt x="2180346" y="1382898"/>
                    </a:lnTo>
                    <a:cubicBezTo>
                      <a:pt x="2165160" y="1334076"/>
                      <a:pt x="2128961" y="1294511"/>
                      <a:pt x="2082327" y="1274786"/>
                    </a:cubicBezTo>
                    <a:lnTo>
                      <a:pt x="2046247" y="1267503"/>
                    </a:lnTo>
                    <a:lnTo>
                      <a:pt x="2046247" y="1060383"/>
                    </a:lnTo>
                    <a:lnTo>
                      <a:pt x="2002911" y="1060383"/>
                    </a:lnTo>
                    <a:lnTo>
                      <a:pt x="2002911" y="1060832"/>
                    </a:lnTo>
                    <a:lnTo>
                      <a:pt x="1323073" y="1060832"/>
                    </a:lnTo>
                    <a:lnTo>
                      <a:pt x="1323073" y="974326"/>
                    </a:lnTo>
                    <a:lnTo>
                      <a:pt x="1323073" y="938000"/>
                    </a:lnTo>
                    <a:lnTo>
                      <a:pt x="1323073" y="937995"/>
                    </a:lnTo>
                    <a:lnTo>
                      <a:pt x="1323073" y="781004"/>
                    </a:lnTo>
                    <a:lnTo>
                      <a:pt x="1323073" y="781003"/>
                    </a:lnTo>
                    <a:lnTo>
                      <a:pt x="1217309" y="781003"/>
                    </a:lnTo>
                    <a:lnTo>
                      <a:pt x="1217309" y="781004"/>
                    </a:lnTo>
                    <a:lnTo>
                      <a:pt x="1121686" y="781004"/>
                    </a:lnTo>
                    <a:lnTo>
                      <a:pt x="1121686" y="938000"/>
                    </a:lnTo>
                    <a:lnTo>
                      <a:pt x="1121686" y="974326"/>
                    </a:lnTo>
                    <a:lnTo>
                      <a:pt x="1121686" y="1866318"/>
                    </a:lnTo>
                    <a:lnTo>
                      <a:pt x="1025040" y="1866318"/>
                    </a:lnTo>
                    <a:lnTo>
                      <a:pt x="1025040" y="1777911"/>
                    </a:lnTo>
                    <a:lnTo>
                      <a:pt x="1025040" y="1776407"/>
                    </a:lnTo>
                    <a:lnTo>
                      <a:pt x="904032" y="1776407"/>
                    </a:lnTo>
                    <a:lnTo>
                      <a:pt x="904032" y="1132629"/>
                    </a:lnTo>
                    <a:lnTo>
                      <a:pt x="904032" y="1132626"/>
                    </a:lnTo>
                    <a:lnTo>
                      <a:pt x="904031" y="1132626"/>
                    </a:lnTo>
                    <a:lnTo>
                      <a:pt x="904031" y="974323"/>
                    </a:lnTo>
                    <a:lnTo>
                      <a:pt x="904030" y="974323"/>
                    </a:lnTo>
                    <a:lnTo>
                      <a:pt x="752351" y="974323"/>
                    </a:lnTo>
                    <a:lnTo>
                      <a:pt x="600673" y="974323"/>
                    </a:lnTo>
                    <a:lnTo>
                      <a:pt x="600673" y="1147341"/>
                    </a:lnTo>
                    <a:lnTo>
                      <a:pt x="600674" y="1147341"/>
                    </a:lnTo>
                    <a:lnTo>
                      <a:pt x="600674" y="1778187"/>
                    </a:lnTo>
                    <a:lnTo>
                      <a:pt x="505978" y="1778187"/>
                    </a:lnTo>
                    <a:lnTo>
                      <a:pt x="505978" y="1775522"/>
                    </a:lnTo>
                    <a:lnTo>
                      <a:pt x="505978" y="1450932"/>
                    </a:lnTo>
                    <a:lnTo>
                      <a:pt x="0" y="1750841"/>
                    </a:lnTo>
                    <a:lnTo>
                      <a:pt x="0" y="2951634"/>
                    </a:lnTo>
                    <a:lnTo>
                      <a:pt x="505978" y="2951634"/>
                    </a:lnTo>
                    <a:lnTo>
                      <a:pt x="1339431" y="2951634"/>
                    </a:lnTo>
                    <a:lnTo>
                      <a:pt x="3384619" y="2951634"/>
                    </a:lnTo>
                    <a:lnTo>
                      <a:pt x="4172617" y="2951634"/>
                    </a:lnTo>
                    <a:lnTo>
                      <a:pt x="4172620" y="2951052"/>
                    </a:lnTo>
                    <a:lnTo>
                      <a:pt x="5965874" y="2951052"/>
                    </a:lnTo>
                    <a:lnTo>
                      <a:pt x="5965208" y="2865948"/>
                    </a:lnTo>
                    <a:cubicBezTo>
                      <a:pt x="5965208" y="2863033"/>
                      <a:pt x="5965877" y="2860118"/>
                      <a:pt x="5965877" y="2857204"/>
                    </a:cubicBezTo>
                    <a:cubicBezTo>
                      <a:pt x="5965877" y="2674754"/>
                      <a:pt x="5965877" y="2492307"/>
                      <a:pt x="5965877" y="2309858"/>
                    </a:cubicBezTo>
                    <a:cubicBezTo>
                      <a:pt x="5965877" y="2307526"/>
                      <a:pt x="5965877" y="2305193"/>
                      <a:pt x="5965877" y="2302863"/>
                    </a:cubicBezTo>
                    <a:cubicBezTo>
                      <a:pt x="5966548" y="2295285"/>
                      <a:pt x="5961854" y="2292370"/>
                      <a:pt x="5953806" y="2292370"/>
                    </a:cubicBezTo>
                    <a:cubicBezTo>
                      <a:pt x="5944417" y="2292370"/>
                      <a:pt x="5934356" y="2292370"/>
                      <a:pt x="5924966" y="2291786"/>
                    </a:cubicBezTo>
                    <a:cubicBezTo>
                      <a:pt x="5924966" y="2250402"/>
                      <a:pt x="5924966" y="2209015"/>
                      <a:pt x="5924295" y="2167629"/>
                    </a:cubicBezTo>
                    <a:cubicBezTo>
                      <a:pt x="5924295" y="2146062"/>
                      <a:pt x="5914908" y="2136735"/>
                      <a:pt x="5890762" y="2132072"/>
                    </a:cubicBezTo>
                    <a:cubicBezTo>
                      <a:pt x="5886739" y="2131489"/>
                      <a:pt x="5883385" y="2129742"/>
                      <a:pt x="5879361" y="2127993"/>
                    </a:cubicBezTo>
                    <a:cubicBezTo>
                      <a:pt x="5873324" y="2102928"/>
                      <a:pt x="5861923" y="2079028"/>
                      <a:pt x="5849180" y="2055714"/>
                    </a:cubicBezTo>
                    <a:cubicBezTo>
                      <a:pt x="5749920" y="1879092"/>
                      <a:pt x="5587613" y="1777669"/>
                      <a:pt x="5363604" y="1753185"/>
                    </a:cubicBezTo>
                    <a:cubicBezTo>
                      <a:pt x="5287817" y="1745025"/>
                      <a:pt x="5211359" y="1750270"/>
                      <a:pt x="5137584" y="1770090"/>
                    </a:cubicBezTo>
                    <a:cubicBezTo>
                      <a:pt x="5132217" y="1770090"/>
                      <a:pt x="5126181" y="1769506"/>
                      <a:pt x="5126181" y="1763096"/>
                    </a:cubicBezTo>
                    <a:cubicBezTo>
                      <a:pt x="5126181" y="1757848"/>
                      <a:pt x="5126181" y="1752602"/>
                      <a:pt x="5126181" y="1746774"/>
                    </a:cubicBezTo>
                    <a:cubicBezTo>
                      <a:pt x="5126181" y="1567822"/>
                      <a:pt x="5125511" y="1388867"/>
                      <a:pt x="5126181" y="1209917"/>
                    </a:cubicBezTo>
                    <a:cubicBezTo>
                      <a:pt x="5126181" y="1141136"/>
                      <a:pt x="5052407" y="1071769"/>
                      <a:pt x="4964547" y="1075267"/>
                    </a:cubicBezTo>
                    <a:cubicBezTo>
                      <a:pt x="4955158" y="1074101"/>
                      <a:pt x="4945097" y="1074101"/>
                      <a:pt x="4935706" y="1075848"/>
                    </a:cubicBezTo>
                    <a:cubicBezTo>
                      <a:pt x="4847177" y="1090422"/>
                      <a:pt x="4796875" y="1155707"/>
                      <a:pt x="4798887" y="1216330"/>
                    </a:cubicBezTo>
                    <a:cubicBezTo>
                      <a:pt x="4800230" y="1265875"/>
                      <a:pt x="4798887" y="1315421"/>
                      <a:pt x="4798887" y="1364968"/>
                    </a:cubicBezTo>
                    <a:cubicBezTo>
                      <a:pt x="4798887" y="1566074"/>
                      <a:pt x="4798887" y="1767175"/>
                      <a:pt x="4798887" y="1968276"/>
                    </a:cubicBezTo>
                    <a:cubicBezTo>
                      <a:pt x="4798887" y="1980517"/>
                      <a:pt x="4796205" y="1991009"/>
                      <a:pt x="4788156" y="2002086"/>
                    </a:cubicBezTo>
                    <a:cubicBezTo>
                      <a:pt x="4771389" y="2025985"/>
                      <a:pt x="4755963" y="2050466"/>
                      <a:pt x="4745232" y="2077280"/>
                    </a:cubicBezTo>
                    <a:cubicBezTo>
                      <a:pt x="4733832" y="2072617"/>
                      <a:pt x="4738526" y="2063873"/>
                      <a:pt x="4738526" y="2056877"/>
                    </a:cubicBezTo>
                    <a:cubicBezTo>
                      <a:pt x="4738526" y="1921062"/>
                      <a:pt x="4738526" y="1784662"/>
                      <a:pt x="4738526" y="1648846"/>
                    </a:cubicBezTo>
                    <a:cubicBezTo>
                      <a:pt x="4738526" y="1502537"/>
                      <a:pt x="4737856" y="1356226"/>
                      <a:pt x="4738526" y="1210501"/>
                    </a:cubicBezTo>
                    <a:cubicBezTo>
                      <a:pt x="4739197" y="1139970"/>
                      <a:pt x="4661398" y="1071186"/>
                      <a:pt x="4576891" y="1075848"/>
                    </a:cubicBezTo>
                    <a:cubicBezTo>
                      <a:pt x="4511835" y="1070020"/>
                      <a:pt x="4422634" y="1116652"/>
                      <a:pt x="4411904" y="1200591"/>
                    </a:cubicBezTo>
                    <a:cubicBezTo>
                      <a:pt x="4409890" y="1204087"/>
                      <a:pt x="4410563" y="1207586"/>
                      <a:pt x="4410563" y="1211083"/>
                    </a:cubicBezTo>
                    <a:cubicBezTo>
                      <a:pt x="4410563" y="1402859"/>
                      <a:pt x="4410563" y="1595219"/>
                      <a:pt x="4410563" y="1786995"/>
                    </a:cubicBezTo>
                    <a:cubicBezTo>
                      <a:pt x="4410563" y="1786995"/>
                      <a:pt x="4411231" y="1787577"/>
                      <a:pt x="4411231" y="1787577"/>
                    </a:cubicBezTo>
                    <a:cubicBezTo>
                      <a:pt x="4410563" y="1787577"/>
                      <a:pt x="4409220" y="1787577"/>
                      <a:pt x="4408550" y="1787577"/>
                    </a:cubicBezTo>
                    <a:cubicBezTo>
                      <a:pt x="4408550" y="1779416"/>
                      <a:pt x="4409220" y="1770673"/>
                      <a:pt x="4409220" y="1762513"/>
                    </a:cubicBezTo>
                    <a:cubicBezTo>
                      <a:pt x="4409220" y="1583562"/>
                      <a:pt x="4409220" y="1404606"/>
                      <a:pt x="4409220" y="1225656"/>
                    </a:cubicBezTo>
                    <a:cubicBezTo>
                      <a:pt x="4409220" y="1217494"/>
                      <a:pt x="4409220" y="1208751"/>
                      <a:pt x="4408550" y="1200591"/>
                    </a:cubicBezTo>
                    <a:cubicBezTo>
                      <a:pt x="4402512" y="1207002"/>
                      <a:pt x="4405197" y="1214579"/>
                      <a:pt x="4405197" y="1221575"/>
                    </a:cubicBezTo>
                    <a:cubicBezTo>
                      <a:pt x="4405197" y="1289192"/>
                      <a:pt x="4405197" y="1356226"/>
                      <a:pt x="4405197" y="1423843"/>
                    </a:cubicBezTo>
                    <a:cubicBezTo>
                      <a:pt x="4405197" y="1538679"/>
                      <a:pt x="4405197" y="1652926"/>
                      <a:pt x="4405197" y="1767758"/>
                    </a:cubicBezTo>
                    <a:cubicBezTo>
                      <a:pt x="4405197" y="1784662"/>
                      <a:pt x="4405197" y="1785246"/>
                      <a:pt x="4387758" y="1785246"/>
                    </a:cubicBezTo>
                    <a:lnTo>
                      <a:pt x="4176908" y="1785246"/>
                    </a:lnTo>
                    <a:lnTo>
                      <a:pt x="4177402" y="1651098"/>
                    </a:lnTo>
                    <a:lnTo>
                      <a:pt x="3987168" y="1647507"/>
                    </a:lnTo>
                    <a:close/>
                  </a:path>
                </a:pathLst>
              </a:custGeom>
              <a:solidFill>
                <a:schemeClr val="bg1"/>
              </a:solidFill>
              <a:ln w="3651" cap="flat">
                <a:noFill/>
                <a:prstDash val="solid"/>
                <a:miter/>
              </a:ln>
            </p:spPr>
            <p:txBody>
              <a:bodyPr wrap="square" rtlCol="0" anchor="ctr">
                <a:noAutofit/>
              </a:bodyPr>
              <a:lstStyle/>
              <a:p>
                <a:endParaRPr lang="en-US"/>
              </a:p>
            </p:txBody>
          </p:sp>
        </p:grpSp>
        <p:sp>
          <p:nvSpPr>
            <p:cNvPr id="19" name="TextBox 18">
              <a:extLst>
                <a:ext uri="{FF2B5EF4-FFF2-40B4-BE49-F238E27FC236}">
                  <a16:creationId xmlns:a16="http://schemas.microsoft.com/office/drawing/2014/main" xmlns="" id="{E8B4D8DC-FA44-45FB-8BFB-D992B9DB3DEC}"/>
                </a:ext>
              </a:extLst>
            </p:cNvPr>
            <p:cNvSpPr txBox="1"/>
            <p:nvPr/>
          </p:nvSpPr>
          <p:spPr>
            <a:xfrm>
              <a:off x="2611792" y="3143965"/>
              <a:ext cx="4438231" cy="646270"/>
            </a:xfrm>
            <a:custGeom>
              <a:avLst/>
              <a:gdLst>
                <a:gd name="connsiteX0" fmla="*/ 1217399 w 4438231"/>
                <a:gd name="connsiteY0" fmla="*/ 148169 h 646270"/>
                <a:gd name="connsiteX1" fmla="*/ 1217399 w 4438231"/>
                <a:gd name="connsiteY1" fmla="*/ 496301 h 646270"/>
                <a:gd name="connsiteX2" fmla="*/ 1253957 w 4438231"/>
                <a:gd name="connsiteY2" fmla="*/ 496301 h 646270"/>
                <a:gd name="connsiteX3" fmla="*/ 1395216 w 4438231"/>
                <a:gd name="connsiteY3" fmla="*/ 433537 h 646270"/>
                <a:gd name="connsiteX4" fmla="*/ 1430872 w 4438231"/>
                <a:gd name="connsiteY4" fmla="*/ 322009 h 646270"/>
                <a:gd name="connsiteX5" fmla="*/ 1395216 w 4438231"/>
                <a:gd name="connsiteY5" fmla="*/ 210933 h 646270"/>
                <a:gd name="connsiteX6" fmla="*/ 1253957 w 4438231"/>
                <a:gd name="connsiteY6" fmla="*/ 148169 h 646270"/>
                <a:gd name="connsiteX7" fmla="*/ 3484816 w 4438231"/>
                <a:gd name="connsiteY7" fmla="*/ 136461 h 646270"/>
                <a:gd name="connsiteX8" fmla="*/ 3484816 w 4438231"/>
                <a:gd name="connsiteY8" fmla="*/ 289583 h 646270"/>
                <a:gd name="connsiteX9" fmla="*/ 3514647 w 4438231"/>
                <a:gd name="connsiteY9" fmla="*/ 289583 h 646270"/>
                <a:gd name="connsiteX10" fmla="*/ 3587415 w 4438231"/>
                <a:gd name="connsiteY10" fmla="*/ 268481 h 646270"/>
                <a:gd name="connsiteX11" fmla="*/ 3611369 w 4438231"/>
                <a:gd name="connsiteY11" fmla="*/ 212797 h 646270"/>
                <a:gd name="connsiteX12" fmla="*/ 3587415 w 4438231"/>
                <a:gd name="connsiteY12" fmla="*/ 157564 h 646270"/>
                <a:gd name="connsiteX13" fmla="*/ 3514647 w 4438231"/>
                <a:gd name="connsiteY13" fmla="*/ 136461 h 646270"/>
                <a:gd name="connsiteX14" fmla="*/ 3825741 w 4438231"/>
                <a:gd name="connsiteY14" fmla="*/ 14864 h 646270"/>
                <a:gd name="connsiteX15" fmla="*/ 4016693 w 4438231"/>
                <a:gd name="connsiteY15" fmla="*/ 14864 h 646270"/>
                <a:gd name="connsiteX16" fmla="*/ 4132887 w 4438231"/>
                <a:gd name="connsiteY16" fmla="*/ 182398 h 646270"/>
                <a:gd name="connsiteX17" fmla="*/ 4244577 w 4438231"/>
                <a:gd name="connsiteY17" fmla="*/ 14864 h 646270"/>
                <a:gd name="connsiteX18" fmla="*/ 4438231 w 4438231"/>
                <a:gd name="connsiteY18" fmla="*/ 14864 h 646270"/>
                <a:gd name="connsiteX19" fmla="*/ 4208098 w 4438231"/>
                <a:gd name="connsiteY19" fmla="*/ 334171 h 646270"/>
                <a:gd name="connsiteX20" fmla="*/ 4208098 w 4438231"/>
                <a:gd name="connsiteY20" fmla="*/ 629607 h 646270"/>
                <a:gd name="connsiteX21" fmla="*/ 4048218 w 4438231"/>
                <a:gd name="connsiteY21" fmla="*/ 629607 h 646270"/>
                <a:gd name="connsiteX22" fmla="*/ 4048218 w 4438231"/>
                <a:gd name="connsiteY22" fmla="*/ 334171 h 646270"/>
                <a:gd name="connsiteX23" fmla="*/ 3324939 w 4438231"/>
                <a:gd name="connsiteY23" fmla="*/ 14864 h 646270"/>
                <a:gd name="connsiteX24" fmla="*/ 3573538 w 4438231"/>
                <a:gd name="connsiteY24" fmla="*/ 14864 h 646270"/>
                <a:gd name="connsiteX25" fmla="*/ 3734768 w 4438231"/>
                <a:gd name="connsiteY25" fmla="*/ 80165 h 646270"/>
                <a:gd name="connsiteX26" fmla="*/ 3777103 w 4438231"/>
                <a:gd name="connsiteY26" fmla="*/ 204014 h 646270"/>
                <a:gd name="connsiteX27" fmla="*/ 3728463 w 4438231"/>
                <a:gd name="connsiteY27" fmla="*/ 334171 h 646270"/>
                <a:gd name="connsiteX28" fmla="*/ 3642893 w 4438231"/>
                <a:gd name="connsiteY28" fmla="*/ 377405 h 646270"/>
                <a:gd name="connsiteX29" fmla="*/ 3836099 w 4438231"/>
                <a:gd name="connsiteY29" fmla="*/ 629607 h 646270"/>
                <a:gd name="connsiteX30" fmla="*/ 3637490 w 4438231"/>
                <a:gd name="connsiteY30" fmla="*/ 629607 h 646270"/>
                <a:gd name="connsiteX31" fmla="*/ 3484816 w 4438231"/>
                <a:gd name="connsiteY31" fmla="*/ 393618 h 646270"/>
                <a:gd name="connsiteX32" fmla="*/ 3484816 w 4438231"/>
                <a:gd name="connsiteY32" fmla="*/ 629607 h 646270"/>
                <a:gd name="connsiteX33" fmla="*/ 3324939 w 4438231"/>
                <a:gd name="connsiteY33" fmla="*/ 629607 h 646270"/>
                <a:gd name="connsiteX34" fmla="*/ 2831294 w 4438231"/>
                <a:gd name="connsiteY34" fmla="*/ 14864 h 646270"/>
                <a:gd name="connsiteX35" fmla="*/ 3253732 w 4438231"/>
                <a:gd name="connsiteY35" fmla="*/ 14864 h 646270"/>
                <a:gd name="connsiteX36" fmla="*/ 3253732 w 4438231"/>
                <a:gd name="connsiteY36" fmla="*/ 148169 h 646270"/>
                <a:gd name="connsiteX37" fmla="*/ 3121325 w 4438231"/>
                <a:gd name="connsiteY37" fmla="*/ 148169 h 646270"/>
                <a:gd name="connsiteX38" fmla="*/ 3121325 w 4438231"/>
                <a:gd name="connsiteY38" fmla="*/ 629607 h 646270"/>
                <a:gd name="connsiteX39" fmla="*/ 2961448 w 4438231"/>
                <a:gd name="connsiteY39" fmla="*/ 629607 h 646270"/>
                <a:gd name="connsiteX40" fmla="*/ 2961448 w 4438231"/>
                <a:gd name="connsiteY40" fmla="*/ 148169 h 646270"/>
                <a:gd name="connsiteX41" fmla="*/ 2831294 w 4438231"/>
                <a:gd name="connsiteY41" fmla="*/ 148169 h 646270"/>
                <a:gd name="connsiteX42" fmla="*/ 1698036 w 4438231"/>
                <a:gd name="connsiteY42" fmla="*/ 14864 h 646270"/>
                <a:gd name="connsiteX43" fmla="*/ 1857913 w 4438231"/>
                <a:gd name="connsiteY43" fmla="*/ 14864 h 646270"/>
                <a:gd name="connsiteX44" fmla="*/ 1857913 w 4438231"/>
                <a:gd name="connsiteY44" fmla="*/ 347379 h 646270"/>
                <a:gd name="connsiteX45" fmla="*/ 1859265 w 4438231"/>
                <a:gd name="connsiteY45" fmla="*/ 407220 h 646270"/>
                <a:gd name="connsiteX46" fmla="*/ 1916460 w 4438231"/>
                <a:gd name="connsiteY46" fmla="*/ 494505 h 646270"/>
                <a:gd name="connsiteX47" fmla="*/ 1964197 w 4438231"/>
                <a:gd name="connsiteY47" fmla="*/ 504857 h 646270"/>
                <a:gd name="connsiteX48" fmla="*/ 2052468 w 4438231"/>
                <a:gd name="connsiteY48" fmla="*/ 463910 h 646270"/>
                <a:gd name="connsiteX49" fmla="*/ 2074537 w 4438231"/>
                <a:gd name="connsiteY49" fmla="*/ 347379 h 646270"/>
                <a:gd name="connsiteX50" fmla="*/ 2074537 w 4438231"/>
                <a:gd name="connsiteY50" fmla="*/ 14864 h 646270"/>
                <a:gd name="connsiteX51" fmla="*/ 2234415 w 4438231"/>
                <a:gd name="connsiteY51" fmla="*/ 14864 h 646270"/>
                <a:gd name="connsiteX52" fmla="*/ 2234415 w 4438231"/>
                <a:gd name="connsiteY52" fmla="*/ 369298 h 646270"/>
                <a:gd name="connsiteX53" fmla="*/ 2225409 w 4438231"/>
                <a:gd name="connsiteY53" fmla="*/ 463874 h 646270"/>
                <a:gd name="connsiteX54" fmla="*/ 2158754 w 4438231"/>
                <a:gd name="connsiteY54" fmla="*/ 574664 h 646270"/>
                <a:gd name="connsiteX55" fmla="*/ 1958795 w 4438231"/>
                <a:gd name="connsiteY55" fmla="*/ 645369 h 646270"/>
                <a:gd name="connsiteX56" fmla="*/ 1759734 w 4438231"/>
                <a:gd name="connsiteY56" fmla="*/ 573312 h 646270"/>
                <a:gd name="connsiteX57" fmla="*/ 1707944 w 4438231"/>
                <a:gd name="connsiteY57" fmla="*/ 478286 h 646270"/>
                <a:gd name="connsiteX58" fmla="*/ 1698036 w 4438231"/>
                <a:gd name="connsiteY58" fmla="*/ 369298 h 646270"/>
                <a:gd name="connsiteX59" fmla="*/ 1057522 w 4438231"/>
                <a:gd name="connsiteY59" fmla="*/ 14864 h 646270"/>
                <a:gd name="connsiteX60" fmla="*/ 1293511 w 4438231"/>
                <a:gd name="connsiteY60" fmla="*/ 14864 h 646270"/>
                <a:gd name="connsiteX61" fmla="*/ 1453840 w 4438231"/>
                <a:gd name="connsiteY61" fmla="*/ 63050 h 646270"/>
                <a:gd name="connsiteX62" fmla="*/ 1565079 w 4438231"/>
                <a:gd name="connsiteY62" fmla="*/ 188252 h 646270"/>
                <a:gd name="connsiteX63" fmla="*/ 1596604 w 4438231"/>
                <a:gd name="connsiteY63" fmla="*/ 322009 h 646270"/>
                <a:gd name="connsiteX64" fmla="*/ 1538732 w 4438231"/>
                <a:gd name="connsiteY64" fmla="*/ 499678 h 646270"/>
                <a:gd name="connsiteX65" fmla="*/ 1390789 w 4438231"/>
                <a:gd name="connsiteY65" fmla="*/ 612944 h 646270"/>
                <a:gd name="connsiteX66" fmla="*/ 1293511 w 4438231"/>
                <a:gd name="connsiteY66" fmla="*/ 629607 h 646270"/>
                <a:gd name="connsiteX67" fmla="*/ 1057522 w 4438231"/>
                <a:gd name="connsiteY67" fmla="*/ 629607 h 646270"/>
                <a:gd name="connsiteX68" fmla="*/ 294637 w 4438231"/>
                <a:gd name="connsiteY68" fmla="*/ 13238 h 646270"/>
                <a:gd name="connsiteX69" fmla="*/ 454515 w 4438231"/>
                <a:gd name="connsiteY69" fmla="*/ 13238 h 646270"/>
                <a:gd name="connsiteX70" fmla="*/ 748600 w 4438231"/>
                <a:gd name="connsiteY70" fmla="*/ 389290 h 646270"/>
                <a:gd name="connsiteX71" fmla="*/ 748600 w 4438231"/>
                <a:gd name="connsiteY71" fmla="*/ 13238 h 646270"/>
                <a:gd name="connsiteX72" fmla="*/ 908479 w 4438231"/>
                <a:gd name="connsiteY72" fmla="*/ 13238 h 646270"/>
                <a:gd name="connsiteX73" fmla="*/ 908479 w 4438231"/>
                <a:gd name="connsiteY73" fmla="*/ 627982 h 646270"/>
                <a:gd name="connsiteX74" fmla="*/ 748600 w 4438231"/>
                <a:gd name="connsiteY74" fmla="*/ 627982 h 646270"/>
                <a:gd name="connsiteX75" fmla="*/ 454515 w 4438231"/>
                <a:gd name="connsiteY75" fmla="*/ 251478 h 646270"/>
                <a:gd name="connsiteX76" fmla="*/ 454515 w 4438231"/>
                <a:gd name="connsiteY76" fmla="*/ 627982 h 646270"/>
                <a:gd name="connsiteX77" fmla="*/ 294637 w 4438231"/>
                <a:gd name="connsiteY77" fmla="*/ 627982 h 646270"/>
                <a:gd name="connsiteX78" fmla="*/ 0 w 4438231"/>
                <a:gd name="connsiteY78" fmla="*/ 13238 h 646270"/>
                <a:gd name="connsiteX79" fmla="*/ 159879 w 4438231"/>
                <a:gd name="connsiteY79" fmla="*/ 13238 h 646270"/>
                <a:gd name="connsiteX80" fmla="*/ 159879 w 4438231"/>
                <a:gd name="connsiteY80" fmla="*/ 627982 h 646270"/>
                <a:gd name="connsiteX81" fmla="*/ 0 w 4438231"/>
                <a:gd name="connsiteY81" fmla="*/ 627982 h 646270"/>
                <a:gd name="connsiteX82" fmla="*/ 2570434 w 4438231"/>
                <a:gd name="connsiteY82" fmla="*/ 0 h 646270"/>
                <a:gd name="connsiteX83" fmla="*/ 2765440 w 4438231"/>
                <a:gd name="connsiteY83" fmla="*/ 49991 h 646270"/>
                <a:gd name="connsiteX84" fmla="*/ 2701489 w 4438231"/>
                <a:gd name="connsiteY84" fmla="*/ 174291 h 646270"/>
                <a:gd name="connsiteX85" fmla="*/ 2595830 w 4438231"/>
                <a:gd name="connsiteY85" fmla="*/ 133309 h 646270"/>
                <a:gd name="connsiteX86" fmla="*/ 2549773 w 4438231"/>
                <a:gd name="connsiteY86" fmla="*/ 146417 h 646270"/>
                <a:gd name="connsiteX87" fmla="*/ 2526751 w 4438231"/>
                <a:gd name="connsiteY87" fmla="*/ 186197 h 646270"/>
                <a:gd name="connsiteX88" fmla="*/ 2556973 w 4438231"/>
                <a:gd name="connsiteY88" fmla="*/ 228228 h 646270"/>
                <a:gd name="connsiteX89" fmla="*/ 2638178 w 4438231"/>
                <a:gd name="connsiteY89" fmla="*/ 256255 h 646270"/>
                <a:gd name="connsiteX90" fmla="*/ 2759080 w 4438231"/>
                <a:gd name="connsiteY90" fmla="*/ 326598 h 646270"/>
                <a:gd name="connsiteX91" fmla="*/ 2790212 w 4438231"/>
                <a:gd name="connsiteY91" fmla="*/ 426239 h 646270"/>
                <a:gd name="connsiteX92" fmla="*/ 2653300 w 4438231"/>
                <a:gd name="connsiteY92" fmla="*/ 629586 h 646270"/>
                <a:gd name="connsiteX93" fmla="*/ 2550619 w 4438231"/>
                <a:gd name="connsiteY93" fmla="*/ 646270 h 646270"/>
                <a:gd name="connsiteX94" fmla="*/ 2336697 w 4438231"/>
                <a:gd name="connsiteY94" fmla="*/ 576465 h 646270"/>
                <a:gd name="connsiteX95" fmla="*/ 2405151 w 4438231"/>
                <a:gd name="connsiteY95" fmla="*/ 447660 h 646270"/>
                <a:gd name="connsiteX96" fmla="*/ 2546403 w 4438231"/>
                <a:gd name="connsiteY96" fmla="*/ 512964 h 646270"/>
                <a:gd name="connsiteX97" fmla="*/ 2599209 w 4438231"/>
                <a:gd name="connsiteY97" fmla="*/ 498404 h 646270"/>
                <a:gd name="connsiteX98" fmla="*/ 2624478 w 4438231"/>
                <a:gd name="connsiteY98" fmla="*/ 452004 h 646270"/>
                <a:gd name="connsiteX99" fmla="*/ 2596506 w 4438231"/>
                <a:gd name="connsiteY99" fmla="*/ 406508 h 646270"/>
                <a:gd name="connsiteX100" fmla="*/ 2526580 w 4438231"/>
                <a:gd name="connsiteY100" fmla="*/ 378754 h 646270"/>
                <a:gd name="connsiteX101" fmla="*/ 2451694 w 4438231"/>
                <a:gd name="connsiteY101" fmla="*/ 354465 h 646270"/>
                <a:gd name="connsiteX102" fmla="*/ 2410191 w 4438231"/>
                <a:gd name="connsiteY102" fmla="*/ 330171 h 646270"/>
                <a:gd name="connsiteX103" fmla="*/ 2361016 w 4438231"/>
                <a:gd name="connsiteY103" fmla="*/ 207821 h 646270"/>
                <a:gd name="connsiteX104" fmla="*/ 2411907 w 4438231"/>
                <a:gd name="connsiteY104" fmla="*/ 66127 h 646270"/>
                <a:gd name="connsiteX105" fmla="*/ 2570434 w 4438231"/>
                <a:gd name="connsiteY105" fmla="*/ 0 h 64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438231" h="646270">
                  <a:moveTo>
                    <a:pt x="1217399" y="148169"/>
                  </a:moveTo>
                  <a:lnTo>
                    <a:pt x="1217399" y="496301"/>
                  </a:lnTo>
                  <a:lnTo>
                    <a:pt x="1253957" y="496301"/>
                  </a:lnTo>
                  <a:cubicBezTo>
                    <a:pt x="1316838" y="496301"/>
                    <a:pt x="1363925" y="475380"/>
                    <a:pt x="1395216" y="433537"/>
                  </a:cubicBezTo>
                  <a:cubicBezTo>
                    <a:pt x="1418986" y="401628"/>
                    <a:pt x="1430872" y="364452"/>
                    <a:pt x="1430872" y="322009"/>
                  </a:cubicBezTo>
                  <a:cubicBezTo>
                    <a:pt x="1430872" y="279568"/>
                    <a:pt x="1418986" y="242542"/>
                    <a:pt x="1395216" y="210933"/>
                  </a:cubicBezTo>
                  <a:cubicBezTo>
                    <a:pt x="1363625" y="169091"/>
                    <a:pt x="1316538" y="148169"/>
                    <a:pt x="1253957" y="148169"/>
                  </a:cubicBezTo>
                  <a:close/>
                  <a:moveTo>
                    <a:pt x="3484816" y="136461"/>
                  </a:moveTo>
                  <a:lnTo>
                    <a:pt x="3484816" y="289583"/>
                  </a:lnTo>
                  <a:lnTo>
                    <a:pt x="3514647" y="289583"/>
                  </a:lnTo>
                  <a:cubicBezTo>
                    <a:pt x="3548395" y="289583"/>
                    <a:pt x="3572651" y="282550"/>
                    <a:pt x="3587415" y="268481"/>
                  </a:cubicBezTo>
                  <a:cubicBezTo>
                    <a:pt x="3603385" y="253209"/>
                    <a:pt x="3611369" y="234650"/>
                    <a:pt x="3611369" y="212797"/>
                  </a:cubicBezTo>
                  <a:cubicBezTo>
                    <a:pt x="3611369" y="190945"/>
                    <a:pt x="3603385" y="172534"/>
                    <a:pt x="3587415" y="157564"/>
                  </a:cubicBezTo>
                  <a:cubicBezTo>
                    <a:pt x="3572347" y="143495"/>
                    <a:pt x="3548091" y="136461"/>
                    <a:pt x="3514647" y="136461"/>
                  </a:cubicBezTo>
                  <a:close/>
                  <a:moveTo>
                    <a:pt x="3825741" y="14864"/>
                  </a:moveTo>
                  <a:lnTo>
                    <a:pt x="4016693" y="14864"/>
                  </a:lnTo>
                  <a:lnTo>
                    <a:pt x="4132887" y="182398"/>
                  </a:lnTo>
                  <a:lnTo>
                    <a:pt x="4244577" y="14864"/>
                  </a:lnTo>
                  <a:lnTo>
                    <a:pt x="4438231" y="14864"/>
                  </a:lnTo>
                  <a:lnTo>
                    <a:pt x="4208098" y="334171"/>
                  </a:lnTo>
                  <a:lnTo>
                    <a:pt x="4208098" y="629607"/>
                  </a:lnTo>
                  <a:lnTo>
                    <a:pt x="4048218" y="629607"/>
                  </a:lnTo>
                  <a:lnTo>
                    <a:pt x="4048218" y="334171"/>
                  </a:lnTo>
                  <a:close/>
                  <a:moveTo>
                    <a:pt x="3324939" y="14864"/>
                  </a:moveTo>
                  <a:lnTo>
                    <a:pt x="3573538" y="14864"/>
                  </a:lnTo>
                  <a:cubicBezTo>
                    <a:pt x="3646198" y="14864"/>
                    <a:pt x="3699939" y="36630"/>
                    <a:pt x="3734768" y="80165"/>
                  </a:cubicBezTo>
                  <a:cubicBezTo>
                    <a:pt x="3762990" y="115293"/>
                    <a:pt x="3777103" y="156577"/>
                    <a:pt x="3777103" y="204014"/>
                  </a:cubicBezTo>
                  <a:cubicBezTo>
                    <a:pt x="3777103" y="258358"/>
                    <a:pt x="3760890" y="301744"/>
                    <a:pt x="3728463" y="334171"/>
                  </a:cubicBezTo>
                  <a:cubicBezTo>
                    <a:pt x="3707747" y="354886"/>
                    <a:pt x="3679224" y="369298"/>
                    <a:pt x="3642893" y="377405"/>
                  </a:cubicBezTo>
                  <a:lnTo>
                    <a:pt x="3836099" y="629607"/>
                  </a:lnTo>
                  <a:lnTo>
                    <a:pt x="3637490" y="629607"/>
                  </a:lnTo>
                  <a:lnTo>
                    <a:pt x="3484816" y="393618"/>
                  </a:lnTo>
                  <a:lnTo>
                    <a:pt x="3484816" y="629607"/>
                  </a:lnTo>
                  <a:lnTo>
                    <a:pt x="3324939" y="629607"/>
                  </a:lnTo>
                  <a:close/>
                  <a:moveTo>
                    <a:pt x="2831294" y="14864"/>
                  </a:moveTo>
                  <a:lnTo>
                    <a:pt x="3253732" y="14864"/>
                  </a:lnTo>
                  <a:lnTo>
                    <a:pt x="3253732" y="148169"/>
                  </a:lnTo>
                  <a:lnTo>
                    <a:pt x="3121325" y="148169"/>
                  </a:lnTo>
                  <a:lnTo>
                    <a:pt x="3121325" y="629607"/>
                  </a:lnTo>
                  <a:lnTo>
                    <a:pt x="2961448" y="629607"/>
                  </a:lnTo>
                  <a:lnTo>
                    <a:pt x="2961448" y="148169"/>
                  </a:lnTo>
                  <a:lnTo>
                    <a:pt x="2831294" y="148169"/>
                  </a:lnTo>
                  <a:close/>
                  <a:moveTo>
                    <a:pt x="1698036" y="14864"/>
                  </a:moveTo>
                  <a:lnTo>
                    <a:pt x="1857913" y="14864"/>
                  </a:lnTo>
                  <a:lnTo>
                    <a:pt x="1857913" y="347379"/>
                  </a:lnTo>
                  <a:cubicBezTo>
                    <a:pt x="1857913" y="374071"/>
                    <a:pt x="1858364" y="394018"/>
                    <a:pt x="1859265" y="407220"/>
                  </a:cubicBezTo>
                  <a:cubicBezTo>
                    <a:pt x="1862267" y="448915"/>
                    <a:pt x="1881332" y="478011"/>
                    <a:pt x="1916460" y="494505"/>
                  </a:cubicBezTo>
                  <a:cubicBezTo>
                    <a:pt x="1930871" y="501406"/>
                    <a:pt x="1946784" y="504857"/>
                    <a:pt x="1964197" y="504857"/>
                  </a:cubicBezTo>
                  <a:cubicBezTo>
                    <a:pt x="2003230" y="504857"/>
                    <a:pt x="2032653" y="491207"/>
                    <a:pt x="2052468" y="463910"/>
                  </a:cubicBezTo>
                  <a:cubicBezTo>
                    <a:pt x="2067181" y="443812"/>
                    <a:pt x="2074537" y="404967"/>
                    <a:pt x="2074537" y="347379"/>
                  </a:cubicBezTo>
                  <a:lnTo>
                    <a:pt x="2074537" y="14864"/>
                  </a:lnTo>
                  <a:lnTo>
                    <a:pt x="2234415" y="14864"/>
                  </a:lnTo>
                  <a:lnTo>
                    <a:pt x="2234415" y="369298"/>
                  </a:lnTo>
                  <a:cubicBezTo>
                    <a:pt x="2234415" y="406228"/>
                    <a:pt x="2231413" y="437752"/>
                    <a:pt x="2225409" y="463874"/>
                  </a:cubicBezTo>
                  <a:cubicBezTo>
                    <a:pt x="2216101" y="504406"/>
                    <a:pt x="2193883" y="541337"/>
                    <a:pt x="2158754" y="574664"/>
                  </a:cubicBezTo>
                  <a:cubicBezTo>
                    <a:pt x="2108914" y="621801"/>
                    <a:pt x="2042261" y="645369"/>
                    <a:pt x="1958795" y="645369"/>
                  </a:cubicBezTo>
                  <a:cubicBezTo>
                    <a:pt x="1873826" y="645369"/>
                    <a:pt x="1807473" y="621350"/>
                    <a:pt x="1759734" y="573312"/>
                  </a:cubicBezTo>
                  <a:cubicBezTo>
                    <a:pt x="1734515" y="548091"/>
                    <a:pt x="1717250" y="516416"/>
                    <a:pt x="1707944" y="478286"/>
                  </a:cubicBezTo>
                  <a:cubicBezTo>
                    <a:pt x="1701338" y="451264"/>
                    <a:pt x="1698036" y="414934"/>
                    <a:pt x="1698036" y="369298"/>
                  </a:cubicBezTo>
                  <a:close/>
                  <a:moveTo>
                    <a:pt x="1057522" y="14864"/>
                  </a:moveTo>
                  <a:lnTo>
                    <a:pt x="1293511" y="14864"/>
                  </a:lnTo>
                  <a:cubicBezTo>
                    <a:pt x="1351157" y="14864"/>
                    <a:pt x="1404601" y="30924"/>
                    <a:pt x="1453840" y="63050"/>
                  </a:cubicBezTo>
                  <a:cubicBezTo>
                    <a:pt x="1502179" y="94276"/>
                    <a:pt x="1539258" y="136011"/>
                    <a:pt x="1565079" y="188252"/>
                  </a:cubicBezTo>
                  <a:cubicBezTo>
                    <a:pt x="1586097" y="231486"/>
                    <a:pt x="1596604" y="276072"/>
                    <a:pt x="1596604" y="322009"/>
                  </a:cubicBezTo>
                  <a:cubicBezTo>
                    <a:pt x="1596604" y="385961"/>
                    <a:pt x="1577313" y="445185"/>
                    <a:pt x="1538732" y="499678"/>
                  </a:cubicBezTo>
                  <a:cubicBezTo>
                    <a:pt x="1500153" y="554171"/>
                    <a:pt x="1450836" y="591926"/>
                    <a:pt x="1390789" y="612944"/>
                  </a:cubicBezTo>
                  <a:cubicBezTo>
                    <a:pt x="1358964" y="624052"/>
                    <a:pt x="1326538" y="629607"/>
                    <a:pt x="1293511" y="629607"/>
                  </a:cubicBezTo>
                  <a:lnTo>
                    <a:pt x="1057522" y="629607"/>
                  </a:lnTo>
                  <a:close/>
                  <a:moveTo>
                    <a:pt x="294637" y="13238"/>
                  </a:moveTo>
                  <a:lnTo>
                    <a:pt x="454515" y="13238"/>
                  </a:lnTo>
                  <a:lnTo>
                    <a:pt x="748600" y="389290"/>
                  </a:lnTo>
                  <a:lnTo>
                    <a:pt x="748600" y="13238"/>
                  </a:lnTo>
                  <a:lnTo>
                    <a:pt x="908479" y="13238"/>
                  </a:lnTo>
                  <a:lnTo>
                    <a:pt x="908479" y="627982"/>
                  </a:lnTo>
                  <a:lnTo>
                    <a:pt x="748600" y="627982"/>
                  </a:lnTo>
                  <a:lnTo>
                    <a:pt x="454515" y="251478"/>
                  </a:lnTo>
                  <a:lnTo>
                    <a:pt x="454515" y="627982"/>
                  </a:lnTo>
                  <a:lnTo>
                    <a:pt x="294637" y="627982"/>
                  </a:lnTo>
                  <a:close/>
                  <a:moveTo>
                    <a:pt x="0" y="13238"/>
                  </a:moveTo>
                  <a:lnTo>
                    <a:pt x="159879" y="13238"/>
                  </a:lnTo>
                  <a:lnTo>
                    <a:pt x="159879" y="627982"/>
                  </a:lnTo>
                  <a:lnTo>
                    <a:pt x="0" y="627982"/>
                  </a:lnTo>
                  <a:close/>
                  <a:moveTo>
                    <a:pt x="2570434" y="0"/>
                  </a:moveTo>
                  <a:cubicBezTo>
                    <a:pt x="2636788" y="0"/>
                    <a:pt x="2701790" y="16663"/>
                    <a:pt x="2765440" y="49991"/>
                  </a:cubicBezTo>
                  <a:lnTo>
                    <a:pt x="2701489" y="174291"/>
                  </a:lnTo>
                  <a:cubicBezTo>
                    <a:pt x="2666572" y="146968"/>
                    <a:pt x="2631352" y="133309"/>
                    <a:pt x="2595830" y="133309"/>
                  </a:cubicBezTo>
                  <a:cubicBezTo>
                    <a:pt x="2578675" y="133309"/>
                    <a:pt x="2563322" y="137678"/>
                    <a:pt x="2549773" y="146417"/>
                  </a:cubicBezTo>
                  <a:cubicBezTo>
                    <a:pt x="2534424" y="156363"/>
                    <a:pt x="2526751" y="169624"/>
                    <a:pt x="2526751" y="186197"/>
                  </a:cubicBezTo>
                  <a:cubicBezTo>
                    <a:pt x="2526751" y="202467"/>
                    <a:pt x="2536823" y="216477"/>
                    <a:pt x="2556973" y="228228"/>
                  </a:cubicBezTo>
                  <a:cubicBezTo>
                    <a:pt x="2565998" y="233657"/>
                    <a:pt x="2593069" y="242999"/>
                    <a:pt x="2638178" y="256255"/>
                  </a:cubicBezTo>
                  <a:cubicBezTo>
                    <a:pt x="2694723" y="272790"/>
                    <a:pt x="2735022" y="296237"/>
                    <a:pt x="2759080" y="326598"/>
                  </a:cubicBezTo>
                  <a:cubicBezTo>
                    <a:pt x="2779834" y="352448"/>
                    <a:pt x="2790212" y="385661"/>
                    <a:pt x="2790212" y="426239"/>
                  </a:cubicBezTo>
                  <a:cubicBezTo>
                    <a:pt x="2790212" y="530241"/>
                    <a:pt x="2744575" y="598023"/>
                    <a:pt x="2653300" y="629586"/>
                  </a:cubicBezTo>
                  <a:cubicBezTo>
                    <a:pt x="2621475" y="640709"/>
                    <a:pt x="2587247" y="646270"/>
                    <a:pt x="2550619" y="646270"/>
                  </a:cubicBezTo>
                  <a:cubicBezTo>
                    <a:pt x="2473756" y="646270"/>
                    <a:pt x="2402450" y="623003"/>
                    <a:pt x="2336697" y="576465"/>
                  </a:cubicBezTo>
                  <a:lnTo>
                    <a:pt x="2405151" y="447660"/>
                  </a:lnTo>
                  <a:cubicBezTo>
                    <a:pt x="2453288" y="491195"/>
                    <a:pt x="2500372" y="512964"/>
                    <a:pt x="2546403" y="512964"/>
                  </a:cubicBezTo>
                  <a:cubicBezTo>
                    <a:pt x="2567163" y="512964"/>
                    <a:pt x="2584764" y="508110"/>
                    <a:pt x="2599209" y="498404"/>
                  </a:cubicBezTo>
                  <a:cubicBezTo>
                    <a:pt x="2616055" y="487487"/>
                    <a:pt x="2624478" y="472021"/>
                    <a:pt x="2624478" y="452004"/>
                  </a:cubicBezTo>
                  <a:cubicBezTo>
                    <a:pt x="2624478" y="433804"/>
                    <a:pt x="2615154" y="418641"/>
                    <a:pt x="2596506" y="406508"/>
                  </a:cubicBezTo>
                  <a:cubicBezTo>
                    <a:pt x="2582672" y="397408"/>
                    <a:pt x="2559363" y="388157"/>
                    <a:pt x="2526580" y="378754"/>
                  </a:cubicBezTo>
                  <a:cubicBezTo>
                    <a:pt x="2486883" y="367060"/>
                    <a:pt x="2461921" y="358963"/>
                    <a:pt x="2451694" y="354465"/>
                  </a:cubicBezTo>
                  <a:cubicBezTo>
                    <a:pt x="2435452" y="347569"/>
                    <a:pt x="2421619" y="339470"/>
                    <a:pt x="2410191" y="330171"/>
                  </a:cubicBezTo>
                  <a:cubicBezTo>
                    <a:pt x="2377407" y="303183"/>
                    <a:pt x="2361016" y="262400"/>
                    <a:pt x="2361016" y="207821"/>
                  </a:cubicBezTo>
                  <a:cubicBezTo>
                    <a:pt x="2361016" y="150842"/>
                    <a:pt x="2377981" y="103609"/>
                    <a:pt x="2411907" y="66127"/>
                  </a:cubicBezTo>
                  <a:cubicBezTo>
                    <a:pt x="2451539" y="22042"/>
                    <a:pt x="2504382" y="0"/>
                    <a:pt x="2570434" y="0"/>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ko-KR" altLang="en-US" sz="5400" dirty="0">
                <a:latin typeface="Aharoni" panose="02010803020104030203" pitchFamily="2" charset="-79"/>
                <a:cs typeface="Aharoni" panose="02010803020104030203" pitchFamily="2" charset="-79"/>
              </a:endParaRPr>
            </a:p>
          </p:txBody>
        </p:sp>
        <p:grpSp>
          <p:nvGrpSpPr>
            <p:cNvPr id="24" name="Group 23">
              <a:extLst>
                <a:ext uri="{FF2B5EF4-FFF2-40B4-BE49-F238E27FC236}">
                  <a16:creationId xmlns:a16="http://schemas.microsoft.com/office/drawing/2014/main" xmlns="" id="{7EFE6713-0ED8-4071-A1CA-B921C19A8C7C}"/>
                </a:ext>
              </a:extLst>
            </p:cNvPr>
            <p:cNvGrpSpPr/>
            <p:nvPr/>
          </p:nvGrpSpPr>
          <p:grpSpPr>
            <a:xfrm>
              <a:off x="2611792" y="4093022"/>
              <a:ext cx="1936189" cy="843861"/>
              <a:chOff x="5715609" y="2581248"/>
              <a:chExt cx="1274355" cy="555410"/>
            </a:xfrm>
            <a:solidFill>
              <a:schemeClr val="bg1"/>
            </a:solidFill>
          </p:grpSpPr>
          <p:sp>
            <p:nvSpPr>
              <p:cNvPr id="20" name="TextBox 19">
                <a:extLst>
                  <a:ext uri="{FF2B5EF4-FFF2-40B4-BE49-F238E27FC236}">
                    <a16:creationId xmlns:a16="http://schemas.microsoft.com/office/drawing/2014/main" xmlns="" id="{6264DBA4-2895-4C0D-8E94-C39FD8CF76BB}"/>
                  </a:ext>
                </a:extLst>
              </p:cNvPr>
              <p:cNvSpPr txBox="1"/>
              <p:nvPr/>
            </p:nvSpPr>
            <p:spPr>
              <a:xfrm>
                <a:off x="5715609" y="2581248"/>
                <a:ext cx="653823" cy="555410"/>
              </a:xfrm>
              <a:custGeom>
                <a:avLst/>
                <a:gdLst>
                  <a:gd name="connsiteX0" fmla="*/ 717483 w 844822"/>
                  <a:gd name="connsiteY0" fmla="*/ 542899 h 717660"/>
                  <a:gd name="connsiteX1" fmla="*/ 753792 w 844822"/>
                  <a:gd name="connsiteY1" fmla="*/ 536357 h 717660"/>
                  <a:gd name="connsiteX2" fmla="*/ 818277 w 844822"/>
                  <a:gd name="connsiteY2" fmla="*/ 562525 h 717660"/>
                  <a:gd name="connsiteX3" fmla="*/ 844822 w 844822"/>
                  <a:gd name="connsiteY3" fmla="*/ 626631 h 717660"/>
                  <a:gd name="connsiteX4" fmla="*/ 818276 w 844822"/>
                  <a:gd name="connsiteY4" fmla="*/ 691109 h 717660"/>
                  <a:gd name="connsiteX5" fmla="*/ 753792 w 844822"/>
                  <a:gd name="connsiteY5" fmla="*/ 717660 h 717660"/>
                  <a:gd name="connsiteX6" fmla="*/ 687428 w 844822"/>
                  <a:gd name="connsiteY6" fmla="*/ 691108 h 717660"/>
                  <a:gd name="connsiteX7" fmla="*/ 660499 w 844822"/>
                  <a:gd name="connsiteY7" fmla="*/ 626631 h 717660"/>
                  <a:gd name="connsiteX8" fmla="*/ 687428 w 844822"/>
                  <a:gd name="connsiteY8" fmla="*/ 562525 h 717660"/>
                  <a:gd name="connsiteX9" fmla="*/ 717483 w 844822"/>
                  <a:gd name="connsiteY9" fmla="*/ 542899 h 717660"/>
                  <a:gd name="connsiteX10" fmla="*/ 291596 w 844822"/>
                  <a:gd name="connsiteY10" fmla="*/ 251558 h 717660"/>
                  <a:gd name="connsiteX11" fmla="*/ 153352 w 844822"/>
                  <a:gd name="connsiteY11" fmla="*/ 466855 h 717660"/>
                  <a:gd name="connsiteX12" fmla="*/ 291596 w 844822"/>
                  <a:gd name="connsiteY12" fmla="*/ 466855 h 717660"/>
                  <a:gd name="connsiteX13" fmla="*/ 291596 w 844822"/>
                  <a:gd name="connsiteY13" fmla="*/ 0 h 717660"/>
                  <a:gd name="connsiteX14" fmla="*/ 444192 w 844822"/>
                  <a:gd name="connsiteY14" fmla="*/ 0 h 717660"/>
                  <a:gd name="connsiteX15" fmla="*/ 444192 w 844822"/>
                  <a:gd name="connsiteY15" fmla="*/ 466856 h 717660"/>
                  <a:gd name="connsiteX16" fmla="*/ 524269 w 844822"/>
                  <a:gd name="connsiteY16" fmla="*/ 466855 h 717660"/>
                  <a:gd name="connsiteX17" fmla="*/ 469123 w 844822"/>
                  <a:gd name="connsiteY17" fmla="*/ 602080 h 717660"/>
                  <a:gd name="connsiteX18" fmla="*/ 444192 w 844822"/>
                  <a:gd name="connsiteY18" fmla="*/ 602080 h 717660"/>
                  <a:gd name="connsiteX19" fmla="*/ 444192 w 844822"/>
                  <a:gd name="connsiteY19" fmla="*/ 705574 h 717660"/>
                  <a:gd name="connsiteX20" fmla="*/ 291596 w 844822"/>
                  <a:gd name="connsiteY20" fmla="*/ 705574 h 717660"/>
                  <a:gd name="connsiteX21" fmla="*/ 291596 w 844822"/>
                  <a:gd name="connsiteY21" fmla="*/ 602080 h 717660"/>
                  <a:gd name="connsiteX22" fmla="*/ 0 w 844822"/>
                  <a:gd name="connsiteY22" fmla="*/ 602080 h 717660"/>
                  <a:gd name="connsiteX23" fmla="*/ 0 w 844822"/>
                  <a:gd name="connsiteY23" fmla="*/ 478944 h 71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4822" h="717660">
                    <a:moveTo>
                      <a:pt x="717483" y="542899"/>
                    </a:moveTo>
                    <a:cubicBezTo>
                      <a:pt x="728544" y="538538"/>
                      <a:pt x="740647" y="536358"/>
                      <a:pt x="753792" y="536357"/>
                    </a:cubicBezTo>
                    <a:cubicBezTo>
                      <a:pt x="779084" y="536357"/>
                      <a:pt x="800579" y="545079"/>
                      <a:pt x="818277" y="562525"/>
                    </a:cubicBezTo>
                    <a:cubicBezTo>
                      <a:pt x="835975" y="579971"/>
                      <a:pt x="844822" y="601339"/>
                      <a:pt x="844822" y="626631"/>
                    </a:cubicBezTo>
                    <a:cubicBezTo>
                      <a:pt x="844822" y="651914"/>
                      <a:pt x="835975" y="673405"/>
                      <a:pt x="818276" y="691109"/>
                    </a:cubicBezTo>
                    <a:cubicBezTo>
                      <a:pt x="800579" y="708810"/>
                      <a:pt x="779084" y="717660"/>
                      <a:pt x="753792" y="717660"/>
                    </a:cubicBezTo>
                    <a:cubicBezTo>
                      <a:pt x="727501" y="717660"/>
                      <a:pt x="705381" y="708810"/>
                      <a:pt x="687428" y="691108"/>
                    </a:cubicBezTo>
                    <a:cubicBezTo>
                      <a:pt x="669474" y="673405"/>
                      <a:pt x="660499" y="651914"/>
                      <a:pt x="660499" y="626631"/>
                    </a:cubicBezTo>
                    <a:cubicBezTo>
                      <a:pt x="660499" y="601339"/>
                      <a:pt x="669474" y="579971"/>
                      <a:pt x="687428" y="562525"/>
                    </a:cubicBezTo>
                    <a:cubicBezTo>
                      <a:pt x="696405" y="553802"/>
                      <a:pt x="706423" y="547260"/>
                      <a:pt x="717483" y="542899"/>
                    </a:cubicBezTo>
                    <a:close/>
                    <a:moveTo>
                      <a:pt x="291596" y="251558"/>
                    </a:moveTo>
                    <a:lnTo>
                      <a:pt x="153352" y="466855"/>
                    </a:lnTo>
                    <a:lnTo>
                      <a:pt x="291596" y="466855"/>
                    </a:lnTo>
                    <a:close/>
                    <a:moveTo>
                      <a:pt x="291596" y="0"/>
                    </a:moveTo>
                    <a:lnTo>
                      <a:pt x="444192" y="0"/>
                    </a:lnTo>
                    <a:lnTo>
                      <a:pt x="444192" y="466856"/>
                    </a:lnTo>
                    <a:lnTo>
                      <a:pt x="524269" y="466855"/>
                    </a:lnTo>
                    <a:lnTo>
                      <a:pt x="469123" y="602080"/>
                    </a:lnTo>
                    <a:lnTo>
                      <a:pt x="444192" y="602080"/>
                    </a:lnTo>
                    <a:lnTo>
                      <a:pt x="444192" y="705574"/>
                    </a:lnTo>
                    <a:lnTo>
                      <a:pt x="291596" y="705574"/>
                    </a:lnTo>
                    <a:lnTo>
                      <a:pt x="291596" y="602080"/>
                    </a:lnTo>
                    <a:lnTo>
                      <a:pt x="0" y="602080"/>
                    </a:lnTo>
                    <a:lnTo>
                      <a:pt x="0" y="478944"/>
                    </a:lnTo>
                    <a:close/>
                  </a:path>
                </a:pathLst>
              </a:custGeom>
              <a:grpFill/>
              <a:ln w="1270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ko-KR" altLang="en-US" sz="5400" dirty="0">
                  <a:latin typeface="Aharoni" panose="02010803020104030203" pitchFamily="2" charset="-79"/>
                  <a:cs typeface="Aharoni" panose="02010803020104030203" pitchFamily="2" charset="-79"/>
                </a:endParaRPr>
              </a:p>
            </p:txBody>
          </p:sp>
          <p:grpSp>
            <p:nvGrpSpPr>
              <p:cNvPr id="21" name="Group 20">
                <a:extLst>
                  <a:ext uri="{FF2B5EF4-FFF2-40B4-BE49-F238E27FC236}">
                    <a16:creationId xmlns:a16="http://schemas.microsoft.com/office/drawing/2014/main" xmlns="" id="{90F2F5C7-8ECC-4ECC-B610-75D1A1BB1324}"/>
                  </a:ext>
                </a:extLst>
              </p:cNvPr>
              <p:cNvGrpSpPr/>
              <p:nvPr/>
            </p:nvGrpSpPr>
            <p:grpSpPr>
              <a:xfrm>
                <a:off x="6433482" y="2581248"/>
                <a:ext cx="556482" cy="555410"/>
                <a:chOff x="7167947" y="1624190"/>
                <a:chExt cx="2677920" cy="2672764"/>
              </a:xfrm>
              <a:grpFill/>
            </p:grpSpPr>
            <p:sp>
              <p:nvSpPr>
                <p:cNvPr id="22" name="Freeform: Shape 21">
                  <a:extLst>
                    <a:ext uri="{FF2B5EF4-FFF2-40B4-BE49-F238E27FC236}">
                      <a16:creationId xmlns:a16="http://schemas.microsoft.com/office/drawing/2014/main" xmlns="" id="{B58C613A-08EF-4669-BD65-FDD56CEFBE29}"/>
                    </a:ext>
                  </a:extLst>
                </p:cNvPr>
                <p:cNvSpPr/>
                <p:nvPr/>
              </p:nvSpPr>
              <p:spPr>
                <a:xfrm>
                  <a:off x="7167947" y="1624190"/>
                  <a:ext cx="2677920" cy="2672764"/>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1270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95981185-B17A-411A-817A-411B329380BA}"/>
                    </a:ext>
                  </a:extLst>
                </p:cNvPr>
                <p:cNvSpPr/>
                <p:nvPr/>
              </p:nvSpPr>
              <p:spPr>
                <a:xfrm>
                  <a:off x="7628244" y="2084297"/>
                  <a:ext cx="1757326" cy="1752551"/>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12700" cap="flat">
                  <a:noFill/>
                  <a:prstDash val="solid"/>
                  <a:miter/>
                </a:ln>
              </p:spPr>
              <p:txBody>
                <a:bodyPr rtlCol="0" anchor="ctr"/>
                <a:lstStyle/>
                <a:p>
                  <a:endParaRPr lang="en-US" dirty="0"/>
                </a:p>
              </p:txBody>
            </p:sp>
          </p:grpSp>
        </p:grpSp>
      </p:grpSp>
      <p:sp>
        <p:nvSpPr>
          <p:cNvPr id="28" name="Rectangle 27">
            <a:extLst>
              <a:ext uri="{FF2B5EF4-FFF2-40B4-BE49-F238E27FC236}">
                <a16:creationId xmlns:a16="http://schemas.microsoft.com/office/drawing/2014/main" xmlns="" id="{E0EFFB30-A160-4211-8E55-E91CF2EEC5C1}"/>
              </a:ext>
            </a:extLst>
          </p:cNvPr>
          <p:cNvSpPr/>
          <p:nvPr/>
        </p:nvSpPr>
        <p:spPr>
          <a:xfrm>
            <a:off x="667049" y="-6081"/>
            <a:ext cx="205740" cy="596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3453259C-53AF-4B92-A063-551B86BBFEAA}"/>
              </a:ext>
            </a:extLst>
          </p:cNvPr>
          <p:cNvSpPr/>
          <p:nvPr/>
        </p:nvSpPr>
        <p:spPr>
          <a:xfrm>
            <a:off x="603648" y="183646"/>
            <a:ext cx="342900" cy="18288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xmlns="" id="{DE24DE2F-EF95-4D1B-982B-694A7101623F}"/>
              </a:ext>
            </a:extLst>
          </p:cNvPr>
          <p:cNvGrpSpPr/>
          <p:nvPr/>
        </p:nvGrpSpPr>
        <p:grpSpPr>
          <a:xfrm>
            <a:off x="2" y="491130"/>
            <a:ext cx="1725384" cy="1658160"/>
            <a:chOff x="2" y="491130"/>
            <a:chExt cx="2300512" cy="1658160"/>
          </a:xfrm>
        </p:grpSpPr>
        <p:sp>
          <p:nvSpPr>
            <p:cNvPr id="26" name="Rectangle 25">
              <a:extLst>
                <a:ext uri="{FF2B5EF4-FFF2-40B4-BE49-F238E27FC236}">
                  <a16:creationId xmlns:a16="http://schemas.microsoft.com/office/drawing/2014/main" xmlns="" id="{FCF1ACE8-C541-4C9F-BF36-E4A177C88D7C}"/>
                </a:ext>
              </a:extLst>
            </p:cNvPr>
            <p:cNvSpPr/>
            <p:nvPr/>
          </p:nvSpPr>
          <p:spPr>
            <a:xfrm>
              <a:off x="2" y="590550"/>
              <a:ext cx="1609724"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648AA0CE-12BB-4474-9226-04D727757709}"/>
                </a:ext>
              </a:extLst>
            </p:cNvPr>
            <p:cNvSpPr/>
            <p:nvPr/>
          </p:nvSpPr>
          <p:spPr>
            <a:xfrm>
              <a:off x="1935253" y="1162049"/>
              <a:ext cx="274320" cy="987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lock Arc 29">
              <a:extLst>
                <a:ext uri="{FF2B5EF4-FFF2-40B4-BE49-F238E27FC236}">
                  <a16:creationId xmlns:a16="http://schemas.microsoft.com/office/drawing/2014/main" xmlns="" id="{36D23E0E-ACBE-41A0-8BBC-638DF0620A05}"/>
                </a:ext>
              </a:extLst>
            </p:cNvPr>
            <p:cNvSpPr/>
            <p:nvPr/>
          </p:nvSpPr>
          <p:spPr>
            <a:xfrm>
              <a:off x="989126" y="590550"/>
              <a:ext cx="1220447" cy="1220447"/>
            </a:xfrm>
            <a:prstGeom prst="blockArc">
              <a:avLst>
                <a:gd name="adj1" fmla="val 16189038"/>
                <a:gd name="adj2" fmla="val 21501902"/>
                <a:gd name="adj3" fmla="val 22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Rounded Corners 31">
              <a:extLst>
                <a:ext uri="{FF2B5EF4-FFF2-40B4-BE49-F238E27FC236}">
                  <a16:creationId xmlns:a16="http://schemas.microsoft.com/office/drawing/2014/main" xmlns="" id="{6060AD60-4AA0-4914-8719-383BECD61096}"/>
                </a:ext>
              </a:extLst>
            </p:cNvPr>
            <p:cNvSpPr/>
            <p:nvPr/>
          </p:nvSpPr>
          <p:spPr>
            <a:xfrm>
              <a:off x="1843314" y="1248082"/>
              <a:ext cx="457200" cy="18288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xmlns="" id="{09FD6AEC-A2F3-4D68-912B-FA75682DB3CC}"/>
                </a:ext>
              </a:extLst>
            </p:cNvPr>
            <p:cNvSpPr/>
            <p:nvPr/>
          </p:nvSpPr>
          <p:spPr>
            <a:xfrm>
              <a:off x="1392909" y="491130"/>
              <a:ext cx="182880" cy="4572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xmlns="" id="{810EF282-A0CC-490B-BCB6-E2ABE06A53EA}"/>
              </a:ext>
            </a:extLst>
          </p:cNvPr>
          <p:cNvGrpSpPr/>
          <p:nvPr/>
        </p:nvGrpSpPr>
        <p:grpSpPr>
          <a:xfrm flipH="1">
            <a:off x="7241629" y="4921717"/>
            <a:ext cx="1902371" cy="1319868"/>
            <a:chOff x="-83581" y="643530"/>
            <a:chExt cx="2536495" cy="1319868"/>
          </a:xfrm>
        </p:grpSpPr>
        <p:sp>
          <p:nvSpPr>
            <p:cNvPr id="42" name="Rectangle 41">
              <a:extLst>
                <a:ext uri="{FF2B5EF4-FFF2-40B4-BE49-F238E27FC236}">
                  <a16:creationId xmlns:a16="http://schemas.microsoft.com/office/drawing/2014/main" xmlns="" id="{BD4E2454-C9E2-4303-8EE3-2E1498D516F4}"/>
                </a:ext>
              </a:extLst>
            </p:cNvPr>
            <p:cNvSpPr/>
            <p:nvPr/>
          </p:nvSpPr>
          <p:spPr>
            <a:xfrm>
              <a:off x="-83581" y="742950"/>
              <a:ext cx="1845707"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8EAA979D-898D-4CBD-93ED-73B82D9F5021}"/>
                </a:ext>
              </a:extLst>
            </p:cNvPr>
            <p:cNvSpPr/>
            <p:nvPr/>
          </p:nvSpPr>
          <p:spPr>
            <a:xfrm>
              <a:off x="2087653" y="1314450"/>
              <a:ext cx="274320" cy="648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Block Arc 43">
              <a:extLst>
                <a:ext uri="{FF2B5EF4-FFF2-40B4-BE49-F238E27FC236}">
                  <a16:creationId xmlns:a16="http://schemas.microsoft.com/office/drawing/2014/main" xmlns="" id="{E679347E-6EB2-42D0-B802-471174ED5743}"/>
                </a:ext>
              </a:extLst>
            </p:cNvPr>
            <p:cNvSpPr/>
            <p:nvPr/>
          </p:nvSpPr>
          <p:spPr>
            <a:xfrm>
              <a:off x="1141526" y="742950"/>
              <a:ext cx="1220447" cy="1220447"/>
            </a:xfrm>
            <a:prstGeom prst="blockArc">
              <a:avLst>
                <a:gd name="adj1" fmla="val 16189038"/>
                <a:gd name="adj2" fmla="val 21501902"/>
                <a:gd name="adj3" fmla="val 22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ectangle: Rounded Corners 44">
              <a:extLst>
                <a:ext uri="{FF2B5EF4-FFF2-40B4-BE49-F238E27FC236}">
                  <a16:creationId xmlns:a16="http://schemas.microsoft.com/office/drawing/2014/main" xmlns="" id="{721DE897-9941-498E-8DD9-D52E1A90A696}"/>
                </a:ext>
              </a:extLst>
            </p:cNvPr>
            <p:cNvSpPr/>
            <p:nvPr/>
          </p:nvSpPr>
          <p:spPr>
            <a:xfrm>
              <a:off x="1995714" y="1400482"/>
              <a:ext cx="457200" cy="18288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xmlns="" id="{2E8D6255-5F0E-4E26-82BD-AAAA2252A0CD}"/>
                </a:ext>
              </a:extLst>
            </p:cNvPr>
            <p:cNvSpPr/>
            <p:nvPr/>
          </p:nvSpPr>
          <p:spPr>
            <a:xfrm>
              <a:off x="1545309" y="643530"/>
              <a:ext cx="182880" cy="4572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xmlns="" id="{526564DD-3722-4C3B-B731-DB294D88A036}"/>
              </a:ext>
            </a:extLst>
          </p:cNvPr>
          <p:cNvGrpSpPr/>
          <p:nvPr/>
        </p:nvGrpSpPr>
        <p:grpSpPr>
          <a:xfrm rot="10800000">
            <a:off x="1494714" y="4741678"/>
            <a:ext cx="6370554" cy="1827926"/>
            <a:chOff x="-6041158" y="643530"/>
            <a:chExt cx="8494072" cy="1827926"/>
          </a:xfrm>
        </p:grpSpPr>
        <p:sp>
          <p:nvSpPr>
            <p:cNvPr id="49" name="Rectangle 48">
              <a:extLst>
                <a:ext uri="{FF2B5EF4-FFF2-40B4-BE49-F238E27FC236}">
                  <a16:creationId xmlns:a16="http://schemas.microsoft.com/office/drawing/2014/main" xmlns="" id="{0101C9E7-1211-404D-91CC-7E0FC2EEBA4A}"/>
                </a:ext>
              </a:extLst>
            </p:cNvPr>
            <p:cNvSpPr/>
            <p:nvPr/>
          </p:nvSpPr>
          <p:spPr>
            <a:xfrm>
              <a:off x="-6041158" y="742950"/>
              <a:ext cx="7803285"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702B4BCE-D6D4-4F8C-B9D0-94DAA3C14F8F}"/>
                </a:ext>
              </a:extLst>
            </p:cNvPr>
            <p:cNvSpPr/>
            <p:nvPr/>
          </p:nvSpPr>
          <p:spPr>
            <a:xfrm>
              <a:off x="2087653" y="1314450"/>
              <a:ext cx="274320" cy="1157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Block Arc 50">
              <a:extLst>
                <a:ext uri="{FF2B5EF4-FFF2-40B4-BE49-F238E27FC236}">
                  <a16:creationId xmlns:a16="http://schemas.microsoft.com/office/drawing/2014/main" xmlns="" id="{B6388E78-95F8-4872-BBCF-22E5CA9974B8}"/>
                </a:ext>
              </a:extLst>
            </p:cNvPr>
            <p:cNvSpPr/>
            <p:nvPr/>
          </p:nvSpPr>
          <p:spPr>
            <a:xfrm>
              <a:off x="1141526" y="742950"/>
              <a:ext cx="1220447" cy="1220447"/>
            </a:xfrm>
            <a:prstGeom prst="blockArc">
              <a:avLst>
                <a:gd name="adj1" fmla="val 16189038"/>
                <a:gd name="adj2" fmla="val 21501902"/>
                <a:gd name="adj3" fmla="val 22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Rectangle: Rounded Corners 51">
              <a:extLst>
                <a:ext uri="{FF2B5EF4-FFF2-40B4-BE49-F238E27FC236}">
                  <a16:creationId xmlns:a16="http://schemas.microsoft.com/office/drawing/2014/main" xmlns="" id="{D17FFF0A-7C9D-4506-92CF-C2D742FD0FBE}"/>
                </a:ext>
              </a:extLst>
            </p:cNvPr>
            <p:cNvSpPr/>
            <p:nvPr/>
          </p:nvSpPr>
          <p:spPr>
            <a:xfrm>
              <a:off x="1995714" y="1400482"/>
              <a:ext cx="457200" cy="18288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xmlns="" id="{26B5C83F-F678-4889-8CC0-2EA7FDA50FC8}"/>
                </a:ext>
              </a:extLst>
            </p:cNvPr>
            <p:cNvSpPr/>
            <p:nvPr/>
          </p:nvSpPr>
          <p:spPr>
            <a:xfrm>
              <a:off x="1545309" y="643530"/>
              <a:ext cx="182880" cy="4572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xmlns="" id="{8F53585F-6CF0-41A7-B203-E1433ACA49E4}"/>
              </a:ext>
            </a:extLst>
          </p:cNvPr>
          <p:cNvGrpSpPr/>
          <p:nvPr/>
        </p:nvGrpSpPr>
        <p:grpSpPr>
          <a:xfrm>
            <a:off x="7481172" y="6108176"/>
            <a:ext cx="983915" cy="1319867"/>
            <a:chOff x="989126" y="491130"/>
            <a:chExt cx="1311887" cy="1319867"/>
          </a:xfrm>
        </p:grpSpPr>
        <p:sp>
          <p:nvSpPr>
            <p:cNvPr id="58" name="Block Arc 57">
              <a:extLst>
                <a:ext uri="{FF2B5EF4-FFF2-40B4-BE49-F238E27FC236}">
                  <a16:creationId xmlns:a16="http://schemas.microsoft.com/office/drawing/2014/main" xmlns="" id="{DC8F628B-D206-46BC-BC86-2A8CF00BB5F7}"/>
                </a:ext>
              </a:extLst>
            </p:cNvPr>
            <p:cNvSpPr/>
            <p:nvPr/>
          </p:nvSpPr>
          <p:spPr>
            <a:xfrm>
              <a:off x="989126" y="590550"/>
              <a:ext cx="1220447" cy="1220447"/>
            </a:xfrm>
            <a:prstGeom prst="blockArc">
              <a:avLst>
                <a:gd name="adj1" fmla="val 16189038"/>
                <a:gd name="adj2" fmla="val 21501902"/>
                <a:gd name="adj3" fmla="val 22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Rectangle: Rounded Corners 58">
              <a:extLst>
                <a:ext uri="{FF2B5EF4-FFF2-40B4-BE49-F238E27FC236}">
                  <a16:creationId xmlns:a16="http://schemas.microsoft.com/office/drawing/2014/main" xmlns="" id="{C3F4A65E-289E-4484-97CB-7E1D72FE8232}"/>
                </a:ext>
              </a:extLst>
            </p:cNvPr>
            <p:cNvSpPr/>
            <p:nvPr/>
          </p:nvSpPr>
          <p:spPr>
            <a:xfrm>
              <a:off x="1843813" y="1070609"/>
              <a:ext cx="457200" cy="18288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xmlns="" id="{AF7F8F0D-719F-4E8A-993A-7FADB3407717}"/>
                </a:ext>
              </a:extLst>
            </p:cNvPr>
            <p:cNvSpPr/>
            <p:nvPr/>
          </p:nvSpPr>
          <p:spPr>
            <a:xfrm>
              <a:off x="1411959" y="491130"/>
              <a:ext cx="182880" cy="4572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xmlns="" id="{D740BA5B-2F93-4AB5-9411-959D009F0329}"/>
              </a:ext>
            </a:extLst>
          </p:cNvPr>
          <p:cNvGrpSpPr/>
          <p:nvPr/>
        </p:nvGrpSpPr>
        <p:grpSpPr>
          <a:xfrm rot="16200000" flipH="1">
            <a:off x="6825839" y="949651"/>
            <a:ext cx="3273891" cy="1362431"/>
            <a:chOff x="-820977" y="643530"/>
            <a:chExt cx="3273891" cy="1816575"/>
          </a:xfrm>
        </p:grpSpPr>
        <p:sp>
          <p:nvSpPr>
            <p:cNvPr id="41" name="Rectangle 40">
              <a:extLst>
                <a:ext uri="{FF2B5EF4-FFF2-40B4-BE49-F238E27FC236}">
                  <a16:creationId xmlns:a16="http://schemas.microsoft.com/office/drawing/2014/main" xmlns="" id="{AD5C7899-A839-4A96-B212-4CDF34DE411E}"/>
                </a:ext>
              </a:extLst>
            </p:cNvPr>
            <p:cNvSpPr/>
            <p:nvPr/>
          </p:nvSpPr>
          <p:spPr>
            <a:xfrm>
              <a:off x="-820977" y="742951"/>
              <a:ext cx="2583104"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xmlns="" id="{FA5E65A1-B9A9-4E9C-8A5D-7AC8C158EEBE}"/>
                </a:ext>
              </a:extLst>
            </p:cNvPr>
            <p:cNvSpPr/>
            <p:nvPr/>
          </p:nvSpPr>
          <p:spPr>
            <a:xfrm>
              <a:off x="2087653" y="1314450"/>
              <a:ext cx="274320" cy="1145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Block Arc 56">
              <a:extLst>
                <a:ext uri="{FF2B5EF4-FFF2-40B4-BE49-F238E27FC236}">
                  <a16:creationId xmlns:a16="http://schemas.microsoft.com/office/drawing/2014/main" xmlns="" id="{37A21BCC-CB69-4EC7-ADD9-352EB018ABEA}"/>
                </a:ext>
              </a:extLst>
            </p:cNvPr>
            <p:cNvSpPr/>
            <p:nvPr/>
          </p:nvSpPr>
          <p:spPr>
            <a:xfrm>
              <a:off x="1141526" y="742950"/>
              <a:ext cx="1220447" cy="1220447"/>
            </a:xfrm>
            <a:prstGeom prst="blockArc">
              <a:avLst>
                <a:gd name="adj1" fmla="val 16189038"/>
                <a:gd name="adj2" fmla="val 21501902"/>
                <a:gd name="adj3" fmla="val 22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ectangle: Rounded Corners 60">
              <a:extLst>
                <a:ext uri="{FF2B5EF4-FFF2-40B4-BE49-F238E27FC236}">
                  <a16:creationId xmlns:a16="http://schemas.microsoft.com/office/drawing/2014/main" xmlns="" id="{FFBE240E-1F3A-4600-BA16-C5A37AA8AD70}"/>
                </a:ext>
              </a:extLst>
            </p:cNvPr>
            <p:cNvSpPr/>
            <p:nvPr/>
          </p:nvSpPr>
          <p:spPr>
            <a:xfrm>
              <a:off x="1995714" y="1400482"/>
              <a:ext cx="457200" cy="18288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xmlns="" id="{B787523B-703C-44BD-87D0-846766EBFA8A}"/>
                </a:ext>
              </a:extLst>
            </p:cNvPr>
            <p:cNvSpPr/>
            <p:nvPr/>
          </p:nvSpPr>
          <p:spPr>
            <a:xfrm>
              <a:off x="1545309" y="643530"/>
              <a:ext cx="182880" cy="4572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xmlns="" id="{4E191B8C-E28B-4D0B-9014-541F73920B81}"/>
              </a:ext>
            </a:extLst>
          </p:cNvPr>
          <p:cNvSpPr/>
          <p:nvPr/>
        </p:nvSpPr>
        <p:spPr>
          <a:xfrm>
            <a:off x="1726964" y="1277109"/>
            <a:ext cx="915335" cy="1323439"/>
          </a:xfrm>
          <a:prstGeom prst="rect">
            <a:avLst/>
          </a:prstGeom>
          <a:noFill/>
        </p:spPr>
        <p:txBody>
          <a:bodyPr wrap="square" lIns="91440" tIns="45720" rIns="91440" bIns="45720">
            <a:spAutoFit/>
          </a:bodyPr>
          <a:lstStyle/>
          <a:p>
            <a:pPr algn="ctr"/>
            <a:r>
              <a:rPr lang="fr-FR" sz="80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sp>
        <p:nvSpPr>
          <p:cNvPr id="3" name="Rectangle 2">
            <a:extLst>
              <a:ext uri="{FF2B5EF4-FFF2-40B4-BE49-F238E27FC236}">
                <a16:creationId xmlns:a16="http://schemas.microsoft.com/office/drawing/2014/main" xmlns="" id="{2F2AA5D8-8882-41D6-887A-96145005B225}"/>
              </a:ext>
            </a:extLst>
          </p:cNvPr>
          <p:cNvSpPr/>
          <p:nvPr/>
        </p:nvSpPr>
        <p:spPr>
          <a:xfrm>
            <a:off x="3333048" y="983274"/>
            <a:ext cx="4079658" cy="2862322"/>
          </a:xfrm>
          <a:prstGeom prst="rect">
            <a:avLst/>
          </a:prstGeom>
        </p:spPr>
        <p:txBody>
          <a:bodyPr wrap="square">
            <a:spAutoFit/>
          </a:bodyPr>
          <a:lstStyle/>
          <a:p>
            <a:pPr algn="just"/>
            <a:r>
              <a:rPr lang="en-US" b="1" dirty="0">
                <a:solidFill>
                  <a:srgbClr val="0000FF"/>
                </a:solidFill>
                <a:latin typeface="Century Gothic" panose="020B0502020202020204" pitchFamily="34" charset="0"/>
              </a:rPr>
              <a:t>The scientific term "Industry 4.0" was first introduced in Germany in 2011 at the Hanover fair.</a:t>
            </a:r>
          </a:p>
          <a:p>
            <a:pPr algn="just"/>
            <a:r>
              <a:rPr lang="en-US" b="1" dirty="0">
                <a:solidFill>
                  <a:srgbClr val="0000FF"/>
                </a:solidFill>
                <a:latin typeface="Century Gothic" panose="020B0502020202020204" pitchFamily="34" charset="0"/>
              </a:rPr>
              <a:t>Industry 4.0 includes business processes in industry that envision organizing global production networks based on new information and communication technologies and Internet technologies (Schwab 2017).</a:t>
            </a:r>
            <a:endParaRPr lang="fr-FR" b="1" dirty="0">
              <a:solidFill>
                <a:srgbClr val="0000FF"/>
              </a:solidFill>
              <a:latin typeface="Century Gothic" panose="020B0502020202020204" pitchFamily="34" charset="0"/>
            </a:endParaRPr>
          </a:p>
        </p:txBody>
      </p:sp>
      <p:sp>
        <p:nvSpPr>
          <p:cNvPr id="4" name="Rectangle 3">
            <a:extLst>
              <a:ext uri="{FF2B5EF4-FFF2-40B4-BE49-F238E27FC236}">
                <a16:creationId xmlns:a16="http://schemas.microsoft.com/office/drawing/2014/main" xmlns="" id="{D7289AC3-ADB6-40CA-9BA4-1C2B347BED87}"/>
              </a:ext>
            </a:extLst>
          </p:cNvPr>
          <p:cNvSpPr/>
          <p:nvPr/>
        </p:nvSpPr>
        <p:spPr>
          <a:xfrm>
            <a:off x="1845594" y="106409"/>
            <a:ext cx="5817362" cy="646331"/>
          </a:xfrm>
          <a:prstGeom prst="rect">
            <a:avLst/>
          </a:prstGeom>
          <a:noFill/>
        </p:spPr>
        <p:txBody>
          <a:bodyPr wrap="none" lIns="91440" tIns="45720" rIns="91440" bIns="45720">
            <a:spAutoFit/>
          </a:bodyPr>
          <a:lstStyle/>
          <a:p>
            <a:pPr algn="ctr"/>
            <a:r>
              <a:rPr lang="fr-FR" sz="3600" b="1" cap="all" dirty="0" err="1">
                <a:ln w="19050">
                  <a:solidFill>
                    <a:schemeClr val="tx2">
                      <a:tint val="1000"/>
                    </a:schemeClr>
                  </a:solidFill>
                  <a:prstDash val="solid"/>
                </a:ln>
                <a:solidFill>
                  <a:srgbClr val="FF9900"/>
                </a:solidFill>
                <a:effectLst>
                  <a:outerShdw blurRad="38100" dist="38100" dir="2700000" algn="tl">
                    <a:srgbClr val="000000">
                      <a:alpha val="43137"/>
                    </a:srgbClr>
                  </a:outerShdw>
                </a:effectLst>
              </a:rPr>
              <a:t>Definition</a:t>
            </a:r>
            <a:r>
              <a:rPr lang="fr-FR" sz="3600" b="1" cap="all" dirty="0">
                <a:ln w="19050">
                  <a:solidFill>
                    <a:schemeClr val="tx2">
                      <a:tint val="1000"/>
                    </a:schemeClr>
                  </a:solidFill>
                  <a:prstDash val="solid"/>
                </a:ln>
                <a:solidFill>
                  <a:srgbClr val="FF9900"/>
                </a:solidFill>
                <a:effectLst>
                  <a:outerShdw blurRad="38100" dist="38100" dir="2700000" algn="tl">
                    <a:srgbClr val="000000">
                      <a:alpha val="43137"/>
                    </a:srgbClr>
                  </a:outerShdw>
                </a:effectLst>
              </a:rPr>
              <a:t> of </a:t>
            </a:r>
            <a:r>
              <a:rPr lang="fr-FR" sz="3600" b="1" cap="all" dirty="0" err="1">
                <a:ln w="19050">
                  <a:solidFill>
                    <a:schemeClr val="tx2">
                      <a:tint val="1000"/>
                    </a:schemeClr>
                  </a:solidFill>
                  <a:prstDash val="solid"/>
                </a:ln>
                <a:solidFill>
                  <a:srgbClr val="FF9900"/>
                </a:solidFill>
                <a:effectLst>
                  <a:outerShdw blurRad="38100" dist="38100" dir="2700000" algn="tl">
                    <a:srgbClr val="000000">
                      <a:alpha val="43137"/>
                    </a:srgbClr>
                  </a:outerShdw>
                </a:effectLst>
              </a:rPr>
              <a:t>industry</a:t>
            </a:r>
            <a:r>
              <a:rPr lang="fr-FR" sz="3600" b="1" cap="all" dirty="0">
                <a:ln w="19050">
                  <a:solidFill>
                    <a:schemeClr val="tx2">
                      <a:tint val="1000"/>
                    </a:schemeClr>
                  </a:solidFill>
                  <a:prstDash val="solid"/>
                </a:ln>
                <a:solidFill>
                  <a:srgbClr val="FF9900"/>
                </a:solidFill>
                <a:effectLst>
                  <a:outerShdw blurRad="38100" dist="38100" dir="2700000" algn="tl">
                    <a:srgbClr val="000000">
                      <a:alpha val="43137"/>
                    </a:srgbClr>
                  </a:outerShdw>
                </a:effectLst>
              </a:rPr>
              <a:t> 4.0</a:t>
            </a:r>
          </a:p>
        </p:txBody>
      </p:sp>
      <p:grpSp>
        <p:nvGrpSpPr>
          <p:cNvPr id="64" name="Group 56">
            <a:extLst>
              <a:ext uri="{FF2B5EF4-FFF2-40B4-BE49-F238E27FC236}">
                <a16:creationId xmlns:a16="http://schemas.microsoft.com/office/drawing/2014/main" xmlns="" id="{FF1FDA4E-DF01-4D02-BE4F-950B8F39C2BD}"/>
              </a:ext>
            </a:extLst>
          </p:cNvPr>
          <p:cNvGrpSpPr/>
          <p:nvPr/>
        </p:nvGrpSpPr>
        <p:grpSpPr>
          <a:xfrm rot="16200000">
            <a:off x="4509531" y="2998087"/>
            <a:ext cx="1771158" cy="3772886"/>
            <a:chOff x="7863840" y="1228255"/>
            <a:chExt cx="909828" cy="228600"/>
          </a:xfrm>
        </p:grpSpPr>
        <p:sp>
          <p:nvSpPr>
            <p:cNvPr id="65" name="Rectangle 64">
              <a:extLst>
                <a:ext uri="{FF2B5EF4-FFF2-40B4-BE49-F238E27FC236}">
                  <a16:creationId xmlns:a16="http://schemas.microsoft.com/office/drawing/2014/main" xmlns="" id="{775BF98B-6CE0-479F-B192-D0B65405D91E}"/>
                </a:ext>
              </a:extLst>
            </p:cNvPr>
            <p:cNvSpPr/>
            <p:nvPr/>
          </p:nvSpPr>
          <p:spPr>
            <a:xfrm>
              <a:off x="7863840" y="1228255"/>
              <a:ext cx="2286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 name="Rectangle 65">
              <a:extLst>
                <a:ext uri="{FF2B5EF4-FFF2-40B4-BE49-F238E27FC236}">
                  <a16:creationId xmlns:a16="http://schemas.microsoft.com/office/drawing/2014/main" xmlns="" id="{5E689373-AF9D-48E9-912C-597D7E266311}"/>
                </a:ext>
              </a:extLst>
            </p:cNvPr>
            <p:cNvSpPr/>
            <p:nvPr/>
          </p:nvSpPr>
          <p:spPr>
            <a:xfrm>
              <a:off x="8090916" y="1228255"/>
              <a:ext cx="2286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 name="Rectangle 66">
              <a:extLst>
                <a:ext uri="{FF2B5EF4-FFF2-40B4-BE49-F238E27FC236}">
                  <a16:creationId xmlns:a16="http://schemas.microsoft.com/office/drawing/2014/main" xmlns="" id="{39A34452-B0CF-452A-A38C-0E75F4630101}"/>
                </a:ext>
              </a:extLst>
            </p:cNvPr>
            <p:cNvSpPr/>
            <p:nvPr/>
          </p:nvSpPr>
          <p:spPr>
            <a:xfrm>
              <a:off x="8317992" y="1228255"/>
              <a:ext cx="2286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 name="Rectangle 67">
              <a:extLst>
                <a:ext uri="{FF2B5EF4-FFF2-40B4-BE49-F238E27FC236}">
                  <a16:creationId xmlns:a16="http://schemas.microsoft.com/office/drawing/2014/main" xmlns="" id="{D810C2BA-7B37-4863-B1DB-843D5DBB60E2}"/>
                </a:ext>
              </a:extLst>
            </p:cNvPr>
            <p:cNvSpPr/>
            <p:nvPr/>
          </p:nvSpPr>
          <p:spPr>
            <a:xfrm>
              <a:off x="7863840" y="1228255"/>
              <a:ext cx="909828"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69" name="TextBox 4">
            <a:extLst>
              <a:ext uri="{FF2B5EF4-FFF2-40B4-BE49-F238E27FC236}">
                <a16:creationId xmlns:a16="http://schemas.microsoft.com/office/drawing/2014/main" xmlns="" id="{E2C559B9-D98C-4A53-B487-921BAB20C290}"/>
              </a:ext>
            </a:extLst>
          </p:cNvPr>
          <p:cNvSpPr txBox="1"/>
          <p:nvPr/>
        </p:nvSpPr>
        <p:spPr>
          <a:xfrm>
            <a:off x="3640791" y="4044584"/>
            <a:ext cx="3600838" cy="1754326"/>
          </a:xfrm>
          <a:prstGeom prst="rect">
            <a:avLst/>
          </a:prstGeom>
          <a:noFill/>
        </p:spPr>
        <p:txBody>
          <a:bodyPr wrap="square" rtlCol="0" anchor="ctr">
            <a:spAutoFit/>
          </a:bodyPr>
          <a:lstStyle/>
          <a:p>
            <a:pPr algn="just"/>
            <a:r>
              <a:rPr lang="en-US" altLang="ko-KR" b="1" dirty="0">
                <a:solidFill>
                  <a:schemeClr val="bg1"/>
                </a:solidFill>
                <a:latin typeface="Century Gothic" panose="020B0502020202020204" pitchFamily="34" charset="0"/>
                <a:cs typeface="Arial" pitchFamily="34" charset="0"/>
              </a:rPr>
              <a:t>Personalization of production by the possibility of consumer intervention during the production of the product this by maximum connectivity of objects (IIOT)</a:t>
            </a:r>
            <a:endParaRPr lang="ko-KR" altLang="en-US" b="1" dirty="0">
              <a:solidFill>
                <a:schemeClr val="bg1"/>
              </a:solidFill>
              <a:latin typeface="Century Gothic" panose="020B0502020202020204" pitchFamily="34" charset="0"/>
              <a:cs typeface="Arial" pitchFamily="34" charset="0"/>
            </a:endParaRPr>
          </a:p>
        </p:txBody>
      </p:sp>
      <p:sp>
        <p:nvSpPr>
          <p:cNvPr id="70" name="Rectangle 69">
            <a:extLst>
              <a:ext uri="{FF2B5EF4-FFF2-40B4-BE49-F238E27FC236}">
                <a16:creationId xmlns:a16="http://schemas.microsoft.com/office/drawing/2014/main" xmlns="" id="{D7289AC3-ADB6-40CA-9BA4-1C2B347BED87}"/>
              </a:ext>
            </a:extLst>
          </p:cNvPr>
          <p:cNvSpPr/>
          <p:nvPr/>
        </p:nvSpPr>
        <p:spPr>
          <a:xfrm>
            <a:off x="1791614" y="5171706"/>
            <a:ext cx="1755609" cy="646331"/>
          </a:xfrm>
          <a:prstGeom prst="rect">
            <a:avLst/>
          </a:prstGeom>
          <a:noFill/>
        </p:spPr>
        <p:txBody>
          <a:bodyPr wrap="none" lIns="91440" tIns="45720" rIns="91440" bIns="45720">
            <a:spAutoFit/>
          </a:bodyPr>
          <a:lstStyle/>
          <a:p>
            <a:pPr algn="ctr"/>
            <a:r>
              <a:rPr lang="fr-FR" sz="3600" b="1" cap="none" spc="0" dirty="0" err="1">
                <a:ln w="12700" cmpd="sng">
                  <a:solidFill>
                    <a:schemeClr val="accent4"/>
                  </a:solidFill>
                  <a:prstDash val="solid"/>
                </a:ln>
                <a:solidFill>
                  <a:srgbClr val="FF9900"/>
                </a:solidFill>
                <a:effectLst/>
              </a:rPr>
              <a:t>Purpose</a:t>
            </a:r>
            <a:endParaRPr lang="fr-FR" sz="3600" b="1" cap="none" spc="0" dirty="0">
              <a:ln w="12700" cmpd="sng">
                <a:solidFill>
                  <a:schemeClr val="accent4"/>
                </a:solidFill>
                <a:prstDash val="solid"/>
              </a:ln>
              <a:solidFill>
                <a:srgbClr val="FF9900"/>
              </a:solidFill>
              <a:effectLst/>
            </a:endParaRPr>
          </a:p>
        </p:txBody>
      </p:sp>
      <p:sp>
        <p:nvSpPr>
          <p:cNvPr id="63" name="Espace réservé du numéro de diapositive 3"/>
          <p:cNvSpPr txBox="1">
            <a:spLocks/>
          </p:cNvSpPr>
          <p:nvPr/>
        </p:nvSpPr>
        <p:spPr>
          <a:xfrm>
            <a:off x="8349283" y="5954980"/>
            <a:ext cx="756635"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F08AB7-979E-4F1A-AE5B-3A78B4F7F702}" type="slidenum">
              <a:rPr lang="fr-FR" sz="2400" b="1" smtClean="0">
                <a:solidFill>
                  <a:srgbClr val="FF0000"/>
                </a:solidFill>
              </a:rPr>
              <a:pPr/>
              <a:t>35</a:t>
            </a:fld>
            <a:endParaRPr lang="fr-FR" sz="2400" b="1" dirty="0">
              <a:solidFill>
                <a:srgbClr val="FF0000"/>
              </a:solidFill>
            </a:endParaRPr>
          </a:p>
        </p:txBody>
      </p:sp>
      <p:pic>
        <p:nvPicPr>
          <p:cNvPr id="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605222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rgbClr val="FF0000"/>
                </a:solidFill>
              </a:rPr>
              <a:t>36</a:t>
            </a:fld>
            <a:endParaRPr lang="fr-FR" sz="2400" b="1">
              <a:solidFill>
                <a:srgbClr val="FF0000"/>
              </a:solidFill>
            </a:endParaRPr>
          </a:p>
        </p:txBody>
      </p:sp>
      <p:sp>
        <p:nvSpPr>
          <p:cNvPr id="5" name="Rectangle 4"/>
          <p:cNvSpPr/>
          <p:nvPr/>
        </p:nvSpPr>
        <p:spPr>
          <a:xfrm>
            <a:off x="1403649" y="44026"/>
            <a:ext cx="6624736" cy="584775"/>
          </a:xfrm>
          <a:prstGeom prst="rect">
            <a:avLst/>
          </a:prstGeom>
          <a:solidFill>
            <a:schemeClr val="accent1"/>
          </a:solidFill>
        </p:spPr>
        <p:txBody>
          <a:bodyPr wrap="square">
            <a:spAutoFit/>
          </a:bodyPr>
          <a:lstStyle/>
          <a:p>
            <a:pPr algn="ctr"/>
            <a:r>
              <a:rPr lang="en-US" sz="16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Manufacturing </a:t>
            </a:r>
            <a:r>
              <a:rPr lang="en-US" sz="16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r>
              <a:rPr lang="en-US" sz="16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of Things for the Configuration of a </a:t>
            </a:r>
          </a:p>
          <a:p>
            <a:pPr algn="ctr"/>
            <a:r>
              <a:rPr lang="en-US" sz="16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Data- and Knowledge-Driven </a:t>
            </a:r>
            <a:r>
              <a:rPr lang="fr-FR" sz="16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Digital </a:t>
            </a:r>
            <a:r>
              <a:rPr lang="fr-FR" sz="16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Twin</a:t>
            </a:r>
            <a:r>
              <a:rPr lang="fr-FR" sz="16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16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Manufacturing</a:t>
            </a:r>
            <a:r>
              <a:rPr lang="fr-FR" sz="16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16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Cell</a:t>
            </a:r>
            <a:endParaRPr lang="fr-FR" sz="1600"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7" name="Rectangle 6"/>
          <p:cNvSpPr/>
          <p:nvPr/>
        </p:nvSpPr>
        <p:spPr>
          <a:xfrm>
            <a:off x="179511" y="1617187"/>
            <a:ext cx="3024337" cy="5016758"/>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This work combines </a:t>
            </a:r>
            <a:r>
              <a:rPr lang="en-US" sz="1600" dirty="0" err="1">
                <a:solidFill>
                  <a:srgbClr val="0000FF"/>
                </a:solidFill>
                <a:latin typeface="Century Gothic" panose="020B0502020202020204" pitchFamily="34" charset="0"/>
              </a:rPr>
              <a:t>IIoT</a:t>
            </a:r>
            <a:r>
              <a:rPr lang="en-US" sz="1600" dirty="0">
                <a:solidFill>
                  <a:srgbClr val="0000FF"/>
                </a:solidFill>
                <a:latin typeface="Century Gothic" panose="020B0502020202020204" pitchFamily="34" charset="0"/>
              </a:rPr>
              <a:t> with the permissioned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and proposes a novel manufacturing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of things (</a:t>
            </a:r>
            <a:r>
              <a:rPr lang="en-US" sz="1600" dirty="0" err="1">
                <a:solidFill>
                  <a:srgbClr val="0000FF"/>
                </a:solidFill>
                <a:latin typeface="Century Gothic" panose="020B0502020202020204" pitchFamily="34" charset="0"/>
              </a:rPr>
              <a:t>MBCoT</a:t>
            </a:r>
            <a:r>
              <a:rPr lang="en-US" sz="1600" dirty="0">
                <a:solidFill>
                  <a:srgbClr val="0000FF"/>
                </a:solidFill>
                <a:latin typeface="Century Gothic" panose="020B0502020202020204" pitchFamily="34" charset="0"/>
              </a:rPr>
              <a:t>) architecture for the configuration of a secure, traceable and decentralized </a:t>
            </a:r>
            <a:r>
              <a:rPr lang="fr-FR" sz="1600" dirty="0">
                <a:solidFill>
                  <a:srgbClr val="0000FF"/>
                </a:solidFill>
                <a:latin typeface="Century Gothic" panose="020B0502020202020204" pitchFamily="34" charset="0"/>
              </a:rPr>
              <a:t>intelligent </a:t>
            </a:r>
            <a:r>
              <a:rPr lang="fr-FR" sz="1600" dirty="0" err="1">
                <a:solidFill>
                  <a:srgbClr val="0000FF"/>
                </a:solidFill>
                <a:latin typeface="Century Gothic" panose="020B0502020202020204" pitchFamily="34" charset="0"/>
              </a:rPr>
              <a:t>manufacturing</a:t>
            </a:r>
            <a:r>
              <a:rPr lang="fr-FR" sz="1600" dirty="0">
                <a:solidFill>
                  <a:srgbClr val="0000FF"/>
                </a:solidFill>
                <a:latin typeface="Century Gothic" panose="020B0502020202020204" pitchFamily="34" charset="0"/>
              </a:rPr>
              <a:t> </a:t>
            </a:r>
            <a:r>
              <a:rPr lang="fr-FR" sz="1600" dirty="0" err="1">
                <a:solidFill>
                  <a:srgbClr val="0000FF"/>
                </a:solidFill>
                <a:latin typeface="Century Gothic" panose="020B0502020202020204" pitchFamily="34" charset="0"/>
              </a:rPr>
              <a:t>systems</a:t>
            </a:r>
            <a:r>
              <a:rPr lang="fr-FR" sz="1600" dirty="0">
                <a:solidFill>
                  <a:srgbClr val="0000FF"/>
                </a:solidFill>
                <a:latin typeface="Century Gothic" panose="020B0502020202020204" pitchFamily="34" charset="0"/>
              </a:rPr>
              <a:t> (</a:t>
            </a:r>
            <a:r>
              <a:rPr lang="en-US" sz="1600" dirty="0">
                <a:solidFill>
                  <a:srgbClr val="0000FF"/>
                </a:solidFill>
                <a:latin typeface="Century Gothic" panose="020B0502020202020204" pitchFamily="34" charset="0"/>
              </a:rPr>
              <a:t>IMS). It uses a strong encryption algorithm based on a crash fault tolerant protocol. </a:t>
            </a:r>
            <a:r>
              <a:rPr lang="en-US" sz="1600" dirty="0" err="1">
                <a:solidFill>
                  <a:srgbClr val="0000FF"/>
                </a:solidFill>
                <a:latin typeface="Century Gothic" panose="020B0502020202020204" pitchFamily="34" charset="0"/>
              </a:rPr>
              <a:t>MBCoT</a:t>
            </a:r>
            <a:r>
              <a:rPr lang="en-US" sz="1600" dirty="0">
                <a:solidFill>
                  <a:srgbClr val="0000FF"/>
                </a:solidFill>
                <a:latin typeface="Century Gothic" panose="020B0502020202020204" pitchFamily="34" charset="0"/>
              </a:rPr>
              <a:t> equips IMS with a secure, traceable, stable and decentralized operating environment, while achieving competitive throughput and latency performance.</a:t>
            </a:r>
            <a:endParaRPr lang="fr-FR" sz="1600" dirty="0">
              <a:solidFill>
                <a:srgbClr val="0000FF"/>
              </a:solidFill>
              <a:latin typeface="Century Gothic" panose="020B0502020202020204" pitchFamily="34" charset="0"/>
            </a:endParaRP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pic>
        <p:nvPicPr>
          <p:cNvPr id="30721" name="Picture 1"/>
          <p:cNvPicPr>
            <a:picLocks noChangeAspect="1" noChangeArrowheads="1"/>
          </p:cNvPicPr>
          <p:nvPr/>
        </p:nvPicPr>
        <p:blipFill rotWithShape="1">
          <a:blip r:embed="rId7">
            <a:extLst>
              <a:ext uri="{28A0092B-C50C-407E-A947-70E740481C1C}">
                <a14:useLocalDpi xmlns:a14="http://schemas.microsoft.com/office/drawing/2010/main" val="0"/>
              </a:ext>
            </a:extLst>
          </a:blip>
          <a:srcRect l="327" r="2703" b="3140"/>
          <a:stretch/>
        </p:blipFill>
        <p:spPr bwMode="auto">
          <a:xfrm>
            <a:off x="3330545" y="1124744"/>
            <a:ext cx="5705951" cy="4392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descr="Industry 4.0: Key Design Principl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6135" y="5594171"/>
            <a:ext cx="1097405" cy="109466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851920" y="5607085"/>
            <a:ext cx="622286" cy="369332"/>
          </a:xfrm>
          <a:prstGeom prst="rect">
            <a:avLst/>
          </a:prstGeom>
        </p:spPr>
        <p:txBody>
          <a:bodyPr wrap="none">
            <a:spAutoFit/>
          </a:bodyPr>
          <a:lstStyle/>
          <a:p>
            <a:r>
              <a:rPr lang="fr-FR" b="1" dirty="0">
                <a:solidFill>
                  <a:srgbClr val="FF0000"/>
                </a:solidFill>
              </a:rPr>
              <a:t>[11]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83256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804248" y="6304236"/>
            <a:ext cx="2133600" cy="365125"/>
          </a:xfrm>
        </p:spPr>
        <p:txBody>
          <a:bodyPr/>
          <a:lstStyle/>
          <a:p>
            <a:fld id="{ECF08AB7-979E-4F1A-AE5B-3A78B4F7F702}" type="slidenum">
              <a:rPr lang="fr-FR" sz="2400" b="1" smtClean="0">
                <a:solidFill>
                  <a:srgbClr val="FF0000"/>
                </a:solidFill>
              </a:rPr>
              <a:t>37</a:t>
            </a:fld>
            <a:endParaRPr lang="fr-FR" sz="2400" b="1" dirty="0">
              <a:solidFill>
                <a:srgbClr val="FF0000"/>
              </a:solidFill>
            </a:endParaRPr>
          </a:p>
        </p:txBody>
      </p:sp>
      <p:sp>
        <p:nvSpPr>
          <p:cNvPr id="5" name="Rectangle 4"/>
          <p:cNvSpPr/>
          <p:nvPr/>
        </p:nvSpPr>
        <p:spPr>
          <a:xfrm>
            <a:off x="1403648" y="44624"/>
            <a:ext cx="6480720" cy="707886"/>
          </a:xfrm>
          <a:prstGeom prst="rect">
            <a:avLst/>
          </a:prstGeom>
          <a:solidFill>
            <a:schemeClr val="accent1"/>
          </a:solidFill>
        </p:spPr>
        <p:txBody>
          <a:bodyPr wrap="square">
            <a:spAutoFit/>
          </a:bodyPr>
          <a:lstStyle/>
          <a:p>
            <a:pPr algn="ctr"/>
            <a:r>
              <a:rPr lang="en-US"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Improving Collaboration in Industry 4.0: The Usage of </a:t>
            </a:r>
          </a:p>
          <a:p>
            <a:pPr algn="ctr"/>
            <a:r>
              <a:rPr lang="en-US"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r>
              <a:rPr lang="en-US"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For Knowledge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Representation</a:t>
            </a:r>
            <a:endPar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6" name="Rectangle 5"/>
          <p:cNvSpPr/>
          <p:nvPr/>
        </p:nvSpPr>
        <p:spPr>
          <a:xfrm>
            <a:off x="323528" y="980728"/>
            <a:ext cx="8424936" cy="1077218"/>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A model that uses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and multi-agent systems to help represent an organization in a network of entities, as well to create a system that is capable of handling entity transactions and provide a way of improving decision-making by enabling decisions to be done faster in a rapidly changing environment.</a:t>
            </a:r>
            <a:r>
              <a:rPr lang="en-US" sz="1600" b="1" dirty="0">
                <a:solidFill>
                  <a:srgbClr val="FF0000"/>
                </a:solidFill>
                <a:latin typeface="Century Gothic" panose="020B0502020202020204" pitchFamily="34" charset="0"/>
              </a:rPr>
              <a:t> </a:t>
            </a: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610975" cy="611666"/>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7208" y="13177"/>
            <a:ext cx="672354" cy="385390"/>
          </a:xfrm>
          <a:prstGeom prst="rect">
            <a:avLst/>
          </a:prstGeom>
          <a:noFill/>
          <a:extLst>
            <a:ext uri="{909E8E84-426E-40DD-AFC4-6F175D3DCCD1}">
              <a14:hiddenFill xmlns:a14="http://schemas.microsoft.com/office/drawing/2010/main">
                <a:solidFill>
                  <a:srgbClr val="FFFFFF"/>
                </a:solidFill>
              </a14:hiddenFill>
            </a:ext>
          </a:extLst>
        </p:spPr>
      </p:pic>
      <p:pic>
        <p:nvPicPr>
          <p:cNvPr id="49153" name="Picture 1"/>
          <p:cNvPicPr>
            <a:picLocks noChangeAspect="1" noChangeArrowheads="1"/>
          </p:cNvPicPr>
          <p:nvPr/>
        </p:nvPicPr>
        <p:blipFill rotWithShape="1">
          <a:blip r:embed="rId7">
            <a:extLst>
              <a:ext uri="{28A0092B-C50C-407E-A947-70E740481C1C}">
                <a14:useLocalDpi xmlns:a14="http://schemas.microsoft.com/office/drawing/2010/main" val="0"/>
              </a:ext>
            </a:extLst>
          </a:blip>
          <a:srcRect l="1499" t="3676" b="1936"/>
          <a:stretch/>
        </p:blipFill>
        <p:spPr bwMode="auto">
          <a:xfrm>
            <a:off x="1010334" y="2204863"/>
            <a:ext cx="7456874" cy="44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descr="Industry 4.0: Key Design Principl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624" y="4833893"/>
            <a:ext cx="1840068" cy="183546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913710" y="6275996"/>
            <a:ext cx="622286" cy="369332"/>
          </a:xfrm>
          <a:prstGeom prst="rect">
            <a:avLst/>
          </a:prstGeom>
        </p:spPr>
        <p:txBody>
          <a:bodyPr wrap="none">
            <a:spAutoFit/>
          </a:bodyPr>
          <a:lstStyle/>
          <a:p>
            <a:r>
              <a:rPr lang="fr-FR" b="1" dirty="0">
                <a:solidFill>
                  <a:srgbClr val="FF0000"/>
                </a:solidFill>
              </a:rPr>
              <a:t>[12]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42465" y="4132311"/>
            <a:ext cx="609600" cy="609600"/>
          </a:xfrm>
          <a:prstGeom prst="rect">
            <a:avLst/>
          </a:prstGeom>
        </p:spPr>
      </p:pic>
    </p:spTree>
    <p:extLst>
      <p:ext uri="{BB962C8B-B14F-4D97-AF65-F5344CB8AC3E}">
        <p14:creationId xmlns:p14="http://schemas.microsoft.com/office/powerpoint/2010/main" val="2143551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rgbClr val="FF0000"/>
                </a:solidFill>
              </a:rPr>
              <a:t>38</a:t>
            </a:fld>
            <a:endParaRPr lang="fr-FR" sz="2400" b="1">
              <a:solidFill>
                <a:srgbClr val="FF0000"/>
              </a:solidFill>
            </a:endParaRPr>
          </a:p>
        </p:txBody>
      </p:sp>
      <p:sp>
        <p:nvSpPr>
          <p:cNvPr id="5" name="Rectangle 4"/>
          <p:cNvSpPr/>
          <p:nvPr/>
        </p:nvSpPr>
        <p:spPr>
          <a:xfrm>
            <a:off x="1506384" y="44624"/>
            <a:ext cx="6594008" cy="1015663"/>
          </a:xfrm>
          <a:prstGeom prst="rect">
            <a:avLst/>
          </a:prstGeom>
          <a:solidFill>
            <a:schemeClr val="accent1"/>
          </a:solidFill>
        </p:spPr>
        <p:txBody>
          <a:bodyPr wrap="square">
            <a:spAutoFit/>
          </a:bodyPr>
          <a:lstStyle/>
          <a:p>
            <a:pPr algn="ctr"/>
            <a:r>
              <a:rPr lang="en-US"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Forecasting technological positioning through technology knowledge redundancy: Patent citation analysis of </a:t>
            </a:r>
            <a:r>
              <a:rPr lang="en-US"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IoT</a:t>
            </a:r>
            <a:r>
              <a:rPr lang="en-US"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cybersecurity, and </a:t>
            </a:r>
            <a:r>
              <a:rPr lang="en-US"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endPar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7" name="Rectangle 6"/>
          <p:cNvSpPr/>
          <p:nvPr/>
        </p:nvSpPr>
        <p:spPr>
          <a:xfrm>
            <a:off x="126135" y="1295129"/>
            <a:ext cx="2789681" cy="4770537"/>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This research approaches the relative locations of a company in the technological network based on patent citations of the </a:t>
            </a:r>
            <a:r>
              <a:rPr lang="en-US" sz="1600" dirty="0" err="1">
                <a:solidFill>
                  <a:srgbClr val="0000FF"/>
                </a:solidFill>
                <a:latin typeface="Century Gothic" panose="020B0502020202020204" pitchFamily="34" charset="0"/>
              </a:rPr>
              <a:t>IoT</a:t>
            </a:r>
            <a:r>
              <a:rPr lang="en-US" sz="1600" dirty="0">
                <a:solidFill>
                  <a:srgbClr val="0000FF"/>
                </a:solidFill>
                <a:latin typeface="Century Gothic" panose="020B0502020202020204" pitchFamily="34" charset="0"/>
              </a:rPr>
              <a:t> cybersecurity and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Authors applied the Technology Knowledge Redundancy method for the patent citation network, used the main two indicators TKS (Technology Knowledge Status) and TKR (Technology Knowledge Reliability) for the analysis, and then used the Derwent Innovations Index patent data.</a:t>
            </a:r>
            <a:endParaRPr lang="fr-FR" sz="1600" dirty="0">
              <a:solidFill>
                <a:srgbClr val="0000FF"/>
              </a:solidFill>
              <a:latin typeface="Century Gothic" panose="020B0502020202020204" pitchFamily="34" charset="0"/>
            </a:endParaRP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424" y="13177"/>
            <a:ext cx="751138" cy="398685"/>
          </a:xfrm>
          <a:prstGeom prst="rect">
            <a:avLst/>
          </a:prstGeom>
          <a:noFill/>
          <a:extLst>
            <a:ext uri="{909E8E84-426E-40DD-AFC4-6F175D3DCCD1}">
              <a14:hiddenFill xmlns:a14="http://schemas.microsoft.com/office/drawing/2010/main">
                <a:solidFill>
                  <a:srgbClr val="FFFFFF"/>
                </a:solidFill>
              </a14:hiddenFill>
            </a:ext>
          </a:extLst>
        </p:spPr>
      </p:pic>
      <p:pic>
        <p:nvPicPr>
          <p:cNvPr id="31745"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9345" y="1225688"/>
            <a:ext cx="6027151" cy="515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descr="Industry 4.0: Key Design Principl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7704" y="5979362"/>
            <a:ext cx="792088" cy="79010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822237" y="6374416"/>
            <a:ext cx="622286" cy="369332"/>
          </a:xfrm>
          <a:prstGeom prst="rect">
            <a:avLst/>
          </a:prstGeom>
        </p:spPr>
        <p:txBody>
          <a:bodyPr wrap="none">
            <a:spAutoFit/>
          </a:bodyPr>
          <a:lstStyle/>
          <a:p>
            <a:r>
              <a:rPr lang="fr-FR" b="1" dirty="0">
                <a:solidFill>
                  <a:srgbClr val="FF0000"/>
                </a:solidFill>
              </a:rPr>
              <a:t>[13]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31443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9900">
            <a:alpha val="70000"/>
          </a:srgbClr>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chemeClr val="bg1"/>
                </a:solidFill>
              </a:rPr>
              <a:t>39</a:t>
            </a:fld>
            <a:endParaRPr lang="fr-FR" sz="2400" b="1" dirty="0">
              <a:solidFill>
                <a:schemeClr val="bg1"/>
              </a:solidFill>
            </a:endParaRPr>
          </a:p>
        </p:txBody>
      </p:sp>
      <p:pic>
        <p:nvPicPr>
          <p:cNvPr id="62466" name="Picture 2" descr="Topologie Edge Computing"/>
          <p:cNvPicPr>
            <a:picLocks noChangeAspect="1" noChangeArrowheads="1"/>
          </p:cNvPicPr>
          <p:nvPr/>
        </p:nvPicPr>
        <p:blipFill rotWithShape="1">
          <a:blip r:embed="rId5">
            <a:extLst>
              <a:ext uri="{28A0092B-C50C-407E-A947-70E740481C1C}">
                <a14:useLocalDpi xmlns:a14="http://schemas.microsoft.com/office/drawing/2010/main" val="0"/>
              </a:ext>
            </a:extLst>
          </a:blip>
          <a:srcRect l="10006" t="12356" r="9258"/>
          <a:stretch/>
        </p:blipFill>
        <p:spPr bwMode="auto">
          <a:xfrm>
            <a:off x="1484975" y="2902852"/>
            <a:ext cx="5679313" cy="39685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8" name="Picture 4" descr="https://www.iaria.org/images2/sponsors/la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99771" y="130134"/>
            <a:ext cx="6043449" cy="954107"/>
          </a:xfrm>
          <a:prstGeom prst="rect">
            <a:avLst/>
          </a:prstGeom>
          <a:noFill/>
        </p:spPr>
        <p:txBody>
          <a:bodyPr wrap="none" lIns="91440" tIns="45720" rIns="91440" bIns="45720">
            <a:spAutoFit/>
          </a:bodyPr>
          <a:lstStyle/>
          <a:p>
            <a:pPr algn="ctr"/>
            <a:r>
              <a:rPr lang="fr-FR" sz="2800" b="1"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II.2 BLOCKCHAIN AND KM USING EDGE </a:t>
            </a:r>
          </a:p>
          <a:p>
            <a:pPr algn="ctr"/>
            <a:r>
              <a:rPr lang="fr-FR" sz="2800" b="1"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COMPUTING TECHNOLOGY</a:t>
            </a:r>
          </a:p>
        </p:txBody>
      </p:sp>
      <p:pic>
        <p:nvPicPr>
          <p:cNvPr id="10" name="Picture 6" descr="Blockchain : définition, fonctionnement, et utilisations sur le marché |  WeLiveSecurit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39001" y="1330463"/>
            <a:ext cx="2608605" cy="14288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p:cNvPicPr>
            <a:picLocks noChangeAspect="1" noChangeArrowheads="1"/>
          </p:cNvPicPr>
          <p:nvPr/>
        </p:nvPicPr>
        <p:blipFill rotWithShape="1">
          <a:blip r:embed="rId9">
            <a:extLst>
              <a:ext uri="{28A0092B-C50C-407E-A947-70E740481C1C}">
                <a14:useLocalDpi xmlns:a14="http://schemas.microsoft.com/office/drawing/2010/main" val="0"/>
              </a:ext>
            </a:extLst>
          </a:blip>
          <a:srcRect l="49734" r="15596"/>
          <a:stretch/>
        </p:blipFill>
        <p:spPr bwMode="auto">
          <a:xfrm>
            <a:off x="5796136" y="1660551"/>
            <a:ext cx="1024429" cy="1069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rotWithShape="1">
          <a:blip r:embed="rId9">
            <a:extLst>
              <a:ext uri="{28A0092B-C50C-407E-A947-70E740481C1C}">
                <a14:useLocalDpi xmlns:a14="http://schemas.microsoft.com/office/drawing/2010/main" val="0"/>
              </a:ext>
            </a:extLst>
          </a:blip>
          <a:srcRect l="18757" r="42138"/>
          <a:stretch/>
        </p:blipFill>
        <p:spPr bwMode="auto">
          <a:xfrm>
            <a:off x="1403648" y="1484784"/>
            <a:ext cx="1109941" cy="1027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61873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7707" y="1052736"/>
            <a:ext cx="8820472" cy="830997"/>
          </a:xfrm>
          <a:prstGeom prst="rect">
            <a:avLst/>
          </a:prstGeom>
        </p:spPr>
        <p:txBody>
          <a:bodyPr wrap="square">
            <a:spAutoFit/>
          </a:bodyPr>
          <a:lstStyle/>
          <a:p>
            <a:pPr algn="ctr"/>
            <a:r>
              <a:rPr lang="fr-FR" sz="2400" b="1" cap="small" spc="50" dirty="0" err="1">
                <a:ln w="11430"/>
                <a:solidFill>
                  <a:srgbClr val="FF0000"/>
                </a:solidFill>
                <a:effectLst>
                  <a:outerShdw blurRad="76200" dist="50800" dir="5400000" algn="tl" rotWithShape="0">
                    <a:srgbClr val="000000">
                      <a:alpha val="65000"/>
                    </a:srgbClr>
                  </a:outerShdw>
                </a:effectLst>
              </a:rPr>
              <a:t>After</a:t>
            </a:r>
            <a:r>
              <a:rPr lang="fr-FR" sz="2400" b="1" cap="small" spc="50" dirty="0">
                <a:ln w="11430"/>
                <a:solidFill>
                  <a:srgbClr val="FF0000"/>
                </a:solidFill>
                <a:effectLst>
                  <a:outerShdw blurRad="76200" dist="50800" dir="5400000" algn="tl" rotWithShape="0">
                    <a:srgbClr val="000000">
                      <a:alpha val="65000"/>
                    </a:srgbClr>
                  </a:outerShdw>
                </a:effectLst>
              </a:rPr>
              <a:t> </a:t>
            </a:r>
            <a:r>
              <a:rPr lang="fr-FR" sz="2400" b="1" cap="small" spc="50" dirty="0" err="1">
                <a:ln w="11430"/>
                <a:solidFill>
                  <a:srgbClr val="FF0000"/>
                </a:solidFill>
                <a:effectLst>
                  <a:outerShdw blurRad="76200" dist="50800" dir="5400000" algn="tl" rotWithShape="0">
                    <a:srgbClr val="000000">
                      <a:alpha val="65000"/>
                    </a:srgbClr>
                  </a:outerShdw>
                </a:effectLst>
              </a:rPr>
              <a:t>Two</a:t>
            </a:r>
            <a:r>
              <a:rPr lang="fr-FR" sz="2400" b="1" cap="small" spc="50" dirty="0">
                <a:ln w="11430"/>
                <a:solidFill>
                  <a:srgbClr val="FF0000"/>
                </a:solidFill>
                <a:effectLst>
                  <a:outerShdw blurRad="76200" dist="50800" dir="5400000" algn="tl" rotWithShape="0">
                    <a:srgbClr val="000000">
                      <a:alpha val="65000"/>
                    </a:srgbClr>
                  </a:outerShdw>
                </a:effectLst>
              </a:rPr>
              <a:t> </a:t>
            </a:r>
            <a:r>
              <a:rPr lang="fr-FR" sz="2400" b="1" cap="small" spc="50" dirty="0" err="1">
                <a:ln w="11430"/>
                <a:solidFill>
                  <a:srgbClr val="FF0000"/>
                </a:solidFill>
                <a:effectLst>
                  <a:outerShdw blurRad="76200" dist="50800" dir="5400000" algn="tl" rotWithShape="0">
                    <a:srgbClr val="000000">
                      <a:alpha val="65000"/>
                    </a:srgbClr>
                  </a:outerShdw>
                </a:effectLst>
              </a:rPr>
              <a:t>years</a:t>
            </a:r>
            <a:r>
              <a:rPr lang="fr-FR" sz="2400" b="1" cap="small" spc="50" dirty="0">
                <a:ln w="11430"/>
                <a:solidFill>
                  <a:srgbClr val="FF0000"/>
                </a:solidFill>
                <a:effectLst>
                  <a:outerShdw blurRad="76200" dist="50800" dir="5400000" algn="tl" rotWithShape="0">
                    <a:srgbClr val="000000">
                      <a:alpha val="65000"/>
                    </a:srgbClr>
                  </a:outerShdw>
                </a:effectLst>
              </a:rPr>
              <a:t> of </a:t>
            </a:r>
            <a:r>
              <a:rPr lang="fr-FR" sz="2400" b="1" cap="small" spc="50" dirty="0" err="1">
                <a:ln w="11430"/>
                <a:solidFill>
                  <a:srgbClr val="FF0000"/>
                </a:solidFill>
                <a:effectLst>
                  <a:outerShdw blurRad="76200" dist="50800" dir="5400000" algn="tl" rotWithShape="0">
                    <a:srgbClr val="000000">
                      <a:alpha val="65000"/>
                    </a:srgbClr>
                  </a:outerShdw>
                </a:effectLst>
              </a:rPr>
              <a:t>pandemic</a:t>
            </a:r>
            <a:r>
              <a:rPr lang="fr-FR" sz="2400" b="1" cap="small" spc="50" dirty="0">
                <a:ln w="11430"/>
                <a:solidFill>
                  <a:srgbClr val="FF0000"/>
                </a:solidFill>
                <a:effectLst>
                  <a:outerShdw blurRad="76200" dist="50800" dir="5400000" algn="tl" rotWithShape="0">
                    <a:srgbClr val="000000">
                      <a:alpha val="65000"/>
                    </a:srgbClr>
                  </a:outerShdw>
                </a:effectLst>
              </a:rPr>
              <a:t> situation</a:t>
            </a:r>
          </a:p>
          <a:p>
            <a:pPr algn="ctr"/>
            <a:r>
              <a:rPr lang="fr-FR" sz="2400" b="1" cap="small" spc="50" dirty="0">
                <a:ln w="11430"/>
                <a:solidFill>
                  <a:srgbClr val="FF0000"/>
                </a:solidFill>
                <a:effectLst>
                  <a:outerShdw blurRad="76200" dist="50800" dir="5400000" algn="tl" rotWithShape="0">
                    <a:srgbClr val="000000">
                      <a:alpha val="65000"/>
                    </a:srgbClr>
                  </a:outerShdw>
                </a:effectLst>
              </a:rPr>
              <a:t>The </a:t>
            </a:r>
            <a:r>
              <a:rPr lang="fr-FR" sz="2400" b="1" cap="small" spc="50" dirty="0" err="1">
                <a:ln w="11430"/>
                <a:solidFill>
                  <a:srgbClr val="FF0000"/>
                </a:solidFill>
                <a:effectLst>
                  <a:outerShdw blurRad="76200" dist="50800" dir="5400000" algn="tl" rotWithShape="0">
                    <a:srgbClr val="000000">
                      <a:alpha val="65000"/>
                    </a:srgbClr>
                  </a:outerShdw>
                </a:effectLst>
              </a:rPr>
              <a:t>Humanity</a:t>
            </a:r>
            <a:r>
              <a:rPr lang="fr-FR" sz="2400" b="1" cap="small" spc="50" dirty="0">
                <a:ln w="11430"/>
                <a:solidFill>
                  <a:srgbClr val="FF0000"/>
                </a:solidFill>
                <a:effectLst>
                  <a:outerShdw blurRad="76200" dist="50800" dir="5400000" algn="tl" rotWithShape="0">
                    <a:srgbClr val="000000">
                      <a:alpha val="65000"/>
                    </a:srgbClr>
                  </a:outerShdw>
                </a:effectLst>
              </a:rPr>
              <a:t> </a:t>
            </a:r>
            <a:r>
              <a:rPr lang="fr-FR" sz="2400" b="1" cap="small" spc="50" dirty="0" err="1">
                <a:ln w="11430"/>
                <a:solidFill>
                  <a:srgbClr val="FF0000"/>
                </a:solidFill>
                <a:effectLst>
                  <a:outerShdw blurRad="76200" dist="50800" dir="5400000" algn="tl" rotWithShape="0">
                    <a:srgbClr val="000000">
                      <a:alpha val="65000"/>
                    </a:srgbClr>
                  </a:outerShdw>
                </a:effectLst>
              </a:rPr>
              <a:t>is</a:t>
            </a:r>
            <a:r>
              <a:rPr lang="fr-FR" sz="2400" b="1" cap="small" spc="50" dirty="0">
                <a:ln w="11430"/>
                <a:solidFill>
                  <a:srgbClr val="FF0000"/>
                </a:solidFill>
                <a:effectLst>
                  <a:outerShdw blurRad="76200" dist="50800" dir="5400000" algn="tl" rotWithShape="0">
                    <a:srgbClr val="000000">
                      <a:alpha val="65000"/>
                    </a:srgbClr>
                  </a:outerShdw>
                </a:effectLst>
              </a:rPr>
              <a:t> not </a:t>
            </a:r>
            <a:r>
              <a:rPr lang="fr-FR" sz="2400" b="1" cap="small" spc="50" dirty="0" err="1">
                <a:ln w="11430"/>
                <a:solidFill>
                  <a:srgbClr val="FF0000"/>
                </a:solidFill>
                <a:effectLst>
                  <a:outerShdw blurRad="76200" dist="50800" dir="5400000" algn="tl" rotWithShape="0">
                    <a:srgbClr val="000000">
                      <a:alpha val="65000"/>
                    </a:srgbClr>
                  </a:outerShdw>
                </a:effectLst>
              </a:rPr>
              <a:t>Ready</a:t>
            </a:r>
            <a:r>
              <a:rPr lang="fr-FR" sz="2400" b="1" cap="small" spc="50" dirty="0">
                <a:ln w="11430"/>
                <a:solidFill>
                  <a:srgbClr val="FF0000"/>
                </a:solidFill>
                <a:effectLst>
                  <a:outerShdw blurRad="76200" dist="50800" dir="5400000" algn="tl" rotWithShape="0">
                    <a:srgbClr val="000000">
                      <a:alpha val="65000"/>
                    </a:srgbClr>
                  </a:outerShdw>
                </a:effectLst>
              </a:rPr>
              <a:t> in </a:t>
            </a:r>
            <a:r>
              <a:rPr lang="fr-FR" sz="2400" b="1" cap="small" spc="50" dirty="0" err="1">
                <a:ln w="11430"/>
                <a:solidFill>
                  <a:srgbClr val="FF0000"/>
                </a:solidFill>
                <a:effectLst>
                  <a:outerShdw blurRad="76200" dist="50800" dir="5400000" algn="tl" rotWithShape="0">
                    <a:srgbClr val="000000">
                      <a:alpha val="65000"/>
                    </a:srgbClr>
                  </a:outerShdw>
                </a:effectLst>
              </a:rPr>
              <a:t>Technologogy</a:t>
            </a:r>
            <a:r>
              <a:rPr lang="fr-FR" sz="2400" b="1" cap="small" spc="50" dirty="0">
                <a:ln w="11430"/>
                <a:solidFill>
                  <a:srgbClr val="FF0000"/>
                </a:solidFill>
                <a:effectLst>
                  <a:outerShdw blurRad="76200" dist="50800" dir="5400000" algn="tl" rotWithShape="0">
                    <a:srgbClr val="000000">
                      <a:alpha val="65000"/>
                    </a:srgbClr>
                  </a:outerShdw>
                </a:effectLst>
              </a:rPr>
              <a:t> for </a:t>
            </a:r>
            <a:r>
              <a:rPr lang="fr-FR" sz="2400" b="1" cap="small" spc="50" dirty="0" err="1">
                <a:ln w="11430"/>
                <a:solidFill>
                  <a:srgbClr val="FF0000"/>
                </a:solidFill>
                <a:effectLst>
                  <a:outerShdw blurRad="76200" dist="50800" dir="5400000" algn="tl" rotWithShape="0">
                    <a:srgbClr val="000000">
                      <a:alpha val="65000"/>
                    </a:srgbClr>
                  </a:outerShdw>
                </a:effectLst>
              </a:rPr>
              <a:t>Such</a:t>
            </a:r>
            <a:r>
              <a:rPr lang="fr-FR" sz="2400" b="1" cap="small" spc="50" dirty="0">
                <a:ln w="11430"/>
                <a:solidFill>
                  <a:srgbClr val="FF0000"/>
                </a:solidFill>
                <a:effectLst>
                  <a:outerShdw blurRad="76200" dist="50800" dir="5400000" algn="tl" rotWithShape="0">
                    <a:srgbClr val="000000">
                      <a:alpha val="65000"/>
                    </a:srgbClr>
                  </a:outerShdw>
                </a:effectLst>
              </a:rPr>
              <a:t> situations</a:t>
            </a:r>
          </a:p>
        </p:txBody>
      </p:sp>
      <p:sp>
        <p:nvSpPr>
          <p:cNvPr id="5" name="Rectangle 4"/>
          <p:cNvSpPr/>
          <p:nvPr/>
        </p:nvSpPr>
        <p:spPr>
          <a:xfrm>
            <a:off x="221148" y="2129954"/>
            <a:ext cx="8568952" cy="1754326"/>
          </a:xfrm>
          <a:prstGeom prst="rect">
            <a:avLst/>
          </a:prstGeom>
        </p:spPr>
        <p:txBody>
          <a:bodyPr wrap="square">
            <a:spAutoFit/>
          </a:bodyPr>
          <a:lstStyle/>
          <a:p>
            <a:pPr algn="ctr"/>
            <a:r>
              <a:rPr lang="fr-FR" sz="3600" b="1" spc="50" dirty="0">
                <a:ln w="11430"/>
                <a:solidFill>
                  <a:srgbClr val="00B050"/>
                </a:solidFill>
                <a:effectLst>
                  <a:outerShdw blurRad="76200" dist="50800" dir="5400000" algn="tl" rotWithShape="0">
                    <a:srgbClr val="000000">
                      <a:alpha val="65000"/>
                    </a:srgbClr>
                  </a:outerShdw>
                </a:effectLst>
              </a:rPr>
              <a:t>The </a:t>
            </a:r>
            <a:r>
              <a:rPr lang="fr-FR" sz="3600" b="1" spc="50" dirty="0" err="1">
                <a:ln w="11430"/>
                <a:solidFill>
                  <a:srgbClr val="00B050"/>
                </a:solidFill>
                <a:effectLst>
                  <a:outerShdw blurRad="76200" dist="50800" dir="5400000" algn="tl" rotWithShape="0">
                    <a:srgbClr val="000000">
                      <a:alpha val="65000"/>
                    </a:srgbClr>
                  </a:outerShdw>
                </a:effectLst>
              </a:rPr>
              <a:t>blockchain</a:t>
            </a:r>
            <a:r>
              <a:rPr lang="fr-FR" sz="3600" b="1" spc="50" dirty="0">
                <a:ln w="11430"/>
                <a:solidFill>
                  <a:srgbClr val="00B050"/>
                </a:solidFill>
                <a:effectLst>
                  <a:outerShdw blurRad="76200" dist="50800" dir="5400000" algn="tl" rotWithShape="0">
                    <a:srgbClr val="000000">
                      <a:alpha val="65000"/>
                    </a:srgbClr>
                  </a:outerShdw>
                </a:effectLst>
              </a:rPr>
              <a:t> </a:t>
            </a:r>
            <a:r>
              <a:rPr lang="fr-FR" sz="3600" b="1" spc="50" dirty="0" err="1">
                <a:ln w="11430"/>
                <a:solidFill>
                  <a:srgbClr val="00B050"/>
                </a:solidFill>
                <a:effectLst>
                  <a:outerShdw blurRad="76200" dist="50800" dir="5400000" algn="tl" rotWithShape="0">
                    <a:srgbClr val="000000">
                      <a:alpha val="65000"/>
                    </a:srgbClr>
                  </a:outerShdw>
                </a:effectLst>
              </a:rPr>
              <a:t>is</a:t>
            </a:r>
            <a:r>
              <a:rPr lang="fr-FR" sz="3600" b="1" spc="50" dirty="0">
                <a:ln w="11430"/>
                <a:solidFill>
                  <a:srgbClr val="00B050"/>
                </a:solidFill>
                <a:effectLst>
                  <a:outerShdw blurRad="76200" dist="50800" dir="5400000" algn="tl" rotWithShape="0">
                    <a:srgbClr val="000000">
                      <a:alpha val="65000"/>
                    </a:srgbClr>
                  </a:outerShdw>
                </a:effectLst>
              </a:rPr>
              <a:t> </a:t>
            </a:r>
            <a:r>
              <a:rPr lang="fr-FR" sz="3600" b="1" spc="50" dirty="0" err="1">
                <a:ln w="11430"/>
                <a:solidFill>
                  <a:srgbClr val="00B050"/>
                </a:solidFill>
                <a:effectLst>
                  <a:outerShdw blurRad="76200" dist="50800" dir="5400000" algn="tl" rotWithShape="0">
                    <a:srgbClr val="000000">
                      <a:alpha val="65000"/>
                    </a:srgbClr>
                  </a:outerShdw>
                </a:effectLst>
              </a:rPr>
              <a:t>among</a:t>
            </a:r>
            <a:r>
              <a:rPr lang="fr-FR" sz="3600" b="1" spc="50" dirty="0">
                <a:ln w="11430"/>
                <a:solidFill>
                  <a:srgbClr val="00B050"/>
                </a:solidFill>
                <a:effectLst>
                  <a:outerShdw blurRad="76200" dist="50800" dir="5400000" algn="tl" rotWithShape="0">
                    <a:srgbClr val="000000">
                      <a:alpha val="65000"/>
                    </a:srgbClr>
                  </a:outerShdw>
                </a:effectLst>
              </a:rPr>
              <a:t> the </a:t>
            </a:r>
            <a:r>
              <a:rPr lang="fr-FR" sz="3600" b="1" spc="50" dirty="0" err="1">
                <a:ln w="11430"/>
                <a:solidFill>
                  <a:srgbClr val="00B050"/>
                </a:solidFill>
                <a:effectLst>
                  <a:outerShdw blurRad="76200" dist="50800" dir="5400000" algn="tl" rotWithShape="0">
                    <a:srgbClr val="000000">
                      <a:alpha val="65000"/>
                    </a:srgbClr>
                  </a:outerShdw>
                </a:effectLst>
              </a:rPr>
              <a:t>emerging</a:t>
            </a:r>
            <a:r>
              <a:rPr lang="fr-FR" sz="3600" b="1" spc="50" dirty="0">
                <a:ln w="11430"/>
                <a:solidFill>
                  <a:srgbClr val="00B050"/>
                </a:solidFill>
                <a:effectLst>
                  <a:outerShdw blurRad="76200" dist="50800" dir="5400000" algn="tl" rotWithShape="0">
                    <a:srgbClr val="000000">
                      <a:alpha val="65000"/>
                    </a:srgbClr>
                  </a:outerShdw>
                </a:effectLst>
              </a:rPr>
              <a:t> solutions </a:t>
            </a:r>
            <a:r>
              <a:rPr lang="fr-FR" sz="3600" b="1" spc="50" dirty="0" err="1">
                <a:ln w="11430"/>
                <a:solidFill>
                  <a:srgbClr val="00B050"/>
                </a:solidFill>
                <a:effectLst>
                  <a:outerShdw blurRad="76200" dist="50800" dir="5400000" algn="tl" rotWithShape="0">
                    <a:srgbClr val="000000">
                      <a:alpha val="65000"/>
                    </a:srgbClr>
                  </a:outerShdw>
                </a:effectLst>
              </a:rPr>
              <a:t>witch</a:t>
            </a:r>
            <a:r>
              <a:rPr lang="fr-FR" sz="3600" b="1" spc="50" dirty="0">
                <a:ln w="11430"/>
                <a:solidFill>
                  <a:srgbClr val="00B050"/>
                </a:solidFill>
                <a:effectLst>
                  <a:outerShdw blurRad="76200" dist="50800" dir="5400000" algn="tl" rotWithShape="0">
                    <a:srgbClr val="000000">
                      <a:alpha val="65000"/>
                    </a:srgbClr>
                  </a:outerShdw>
                </a:effectLst>
              </a:rPr>
              <a:t> </a:t>
            </a:r>
            <a:r>
              <a:rPr lang="fr-FR" sz="3600" b="1" spc="50" dirty="0" err="1">
                <a:ln w="11430"/>
                <a:solidFill>
                  <a:srgbClr val="00B050"/>
                </a:solidFill>
                <a:effectLst>
                  <a:outerShdw blurRad="76200" dist="50800" dir="5400000" algn="tl" rotWithShape="0">
                    <a:srgbClr val="000000">
                      <a:alpha val="65000"/>
                    </a:srgbClr>
                  </a:outerShdw>
                </a:effectLst>
              </a:rPr>
              <a:t>may</a:t>
            </a:r>
            <a:r>
              <a:rPr lang="fr-FR" sz="3600" b="1" spc="50" dirty="0">
                <a:ln w="11430"/>
                <a:solidFill>
                  <a:srgbClr val="00B050"/>
                </a:solidFill>
                <a:effectLst>
                  <a:outerShdw blurRad="76200" dist="50800" dir="5400000" algn="tl" rotWithShape="0">
                    <a:srgbClr val="000000">
                      <a:alpha val="65000"/>
                    </a:srgbClr>
                  </a:outerShdw>
                </a:effectLst>
              </a:rPr>
              <a:t> help in </a:t>
            </a:r>
            <a:r>
              <a:rPr lang="fr-FR" sz="3600" b="1" spc="50" dirty="0" err="1">
                <a:ln w="11430"/>
                <a:solidFill>
                  <a:srgbClr val="00B050"/>
                </a:solidFill>
                <a:effectLst>
                  <a:outerShdw blurRad="76200" dist="50800" dir="5400000" algn="tl" rotWithShape="0">
                    <a:srgbClr val="000000">
                      <a:alpha val="65000"/>
                    </a:srgbClr>
                  </a:outerShdw>
                </a:effectLst>
              </a:rPr>
              <a:t>knowledge</a:t>
            </a:r>
            <a:r>
              <a:rPr lang="fr-FR" sz="3600" b="1" spc="50" dirty="0">
                <a:ln w="11430"/>
                <a:solidFill>
                  <a:srgbClr val="00B050"/>
                </a:solidFill>
                <a:effectLst>
                  <a:outerShdw blurRad="76200" dist="50800" dir="5400000" algn="tl" rotWithShape="0">
                    <a:srgbClr val="000000">
                      <a:alpha val="65000"/>
                    </a:srgbClr>
                  </a:outerShdw>
                </a:effectLst>
              </a:rPr>
              <a:t> </a:t>
            </a:r>
            <a:r>
              <a:rPr lang="fr-FR" sz="3600" b="1" spc="50" dirty="0" err="1">
                <a:ln w="11430"/>
                <a:solidFill>
                  <a:srgbClr val="00B050"/>
                </a:solidFill>
                <a:effectLst>
                  <a:outerShdw blurRad="76200" dist="50800" dir="5400000" algn="tl" rotWithShape="0">
                    <a:srgbClr val="000000">
                      <a:alpha val="65000"/>
                    </a:srgbClr>
                  </a:outerShdw>
                </a:effectLst>
              </a:rPr>
              <a:t>capitalization</a:t>
            </a:r>
            <a:r>
              <a:rPr lang="fr-FR" sz="3600" b="1" spc="50" dirty="0">
                <a:ln w="11430"/>
                <a:solidFill>
                  <a:srgbClr val="00B050"/>
                </a:solidFill>
                <a:effectLst>
                  <a:outerShdw blurRad="76200" dist="50800" dir="5400000" algn="tl" rotWithShape="0">
                    <a:srgbClr val="000000">
                      <a:alpha val="65000"/>
                    </a:srgbClr>
                  </a:outerShdw>
                </a:effectLst>
              </a:rPr>
              <a:t> and sharing by </a:t>
            </a:r>
            <a:r>
              <a:rPr lang="fr-FR" sz="3600" b="1" spc="50" dirty="0" err="1">
                <a:ln w="11430"/>
                <a:solidFill>
                  <a:srgbClr val="00B050"/>
                </a:solidFill>
                <a:effectLst>
                  <a:outerShdw blurRad="76200" dist="50800" dir="5400000" algn="tl" rotWithShape="0">
                    <a:srgbClr val="000000">
                      <a:alpha val="65000"/>
                    </a:srgbClr>
                  </a:outerShdw>
                </a:effectLst>
              </a:rPr>
              <a:t>secured</a:t>
            </a:r>
            <a:r>
              <a:rPr lang="fr-FR" sz="3600" b="1" spc="50" dirty="0">
                <a:ln w="11430"/>
                <a:solidFill>
                  <a:srgbClr val="00B050"/>
                </a:solidFill>
                <a:effectLst>
                  <a:outerShdw blurRad="76200" dist="50800" dir="5400000" algn="tl" rotWithShape="0">
                    <a:srgbClr val="000000">
                      <a:alpha val="65000"/>
                    </a:srgbClr>
                  </a:outerShdw>
                </a:effectLst>
              </a:rPr>
              <a:t> </a:t>
            </a:r>
            <a:r>
              <a:rPr lang="fr-FR" sz="3600" b="1" spc="50" dirty="0" err="1">
                <a:ln w="11430"/>
                <a:solidFill>
                  <a:srgbClr val="00B050"/>
                </a:solidFill>
                <a:effectLst>
                  <a:outerShdw blurRad="76200" dist="50800" dir="5400000" algn="tl" rotWithShape="0">
                    <a:srgbClr val="000000">
                      <a:alpha val="65000"/>
                    </a:srgbClr>
                  </a:outerShdw>
                </a:effectLst>
              </a:rPr>
              <a:t>way</a:t>
            </a:r>
            <a:endParaRPr lang="fr-FR" sz="3600" b="1" spc="50" dirty="0">
              <a:ln w="11430"/>
              <a:solidFill>
                <a:srgbClr val="00B050"/>
              </a:solidFill>
              <a:effectLst>
                <a:outerShdw blurRad="76200" dist="50800" dir="5400000" algn="tl" rotWithShape="0">
                  <a:srgbClr val="000000">
                    <a:alpha val="65000"/>
                  </a:srgbClr>
                </a:outerShdw>
              </a:effectLst>
            </a:endParaRPr>
          </a:p>
        </p:txBody>
      </p:sp>
      <p:pic>
        <p:nvPicPr>
          <p:cNvPr id="6" name="Picture 6" descr="Blockchain : définition, fonctionnement, et utilisations sur le marché |  WeLiveSecuri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3961" y="4310226"/>
            <a:ext cx="3032353" cy="16609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l="49734" r="15596"/>
          <a:stretch/>
        </p:blipFill>
        <p:spPr bwMode="auto">
          <a:xfrm>
            <a:off x="6990421" y="5003820"/>
            <a:ext cx="1376121" cy="1437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l="18757" r="42138"/>
          <a:stretch/>
        </p:blipFill>
        <p:spPr bwMode="auto">
          <a:xfrm>
            <a:off x="940881" y="5003820"/>
            <a:ext cx="1481853" cy="1371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123006" y="6191080"/>
            <a:ext cx="1488228" cy="369332"/>
          </a:xfrm>
          <a:prstGeom prst="rect">
            <a:avLst/>
          </a:prstGeom>
        </p:spPr>
        <p:txBody>
          <a:bodyPr wrap="none">
            <a:spAutoFit/>
          </a:bodyPr>
          <a:lstStyle/>
          <a:p>
            <a:r>
              <a:rPr lang="fr-FR" b="1" spc="50" dirty="0">
                <a:ln w="11430"/>
                <a:solidFill>
                  <a:schemeClr val="accent2"/>
                </a:solidFill>
                <a:effectLst>
                  <a:outerShdw blurRad="76200" dist="50800" dir="5400000" algn="tl" rotWithShape="0">
                    <a:srgbClr val="000000">
                      <a:alpha val="65000"/>
                    </a:srgbClr>
                  </a:outerShdw>
                </a:effectLst>
              </a:rPr>
              <a:t>BLOCKCHAIN</a:t>
            </a:r>
            <a:endParaRPr lang="fr-FR" dirty="0">
              <a:solidFill>
                <a:schemeClr val="accent2"/>
              </a:solidFill>
            </a:endParaRPr>
          </a:p>
        </p:txBody>
      </p:sp>
      <p:sp>
        <p:nvSpPr>
          <p:cNvPr id="10" name="Rectangle 9"/>
          <p:cNvSpPr/>
          <p:nvPr/>
        </p:nvSpPr>
        <p:spPr>
          <a:xfrm>
            <a:off x="972765" y="4627845"/>
            <a:ext cx="1360629" cy="369332"/>
          </a:xfrm>
          <a:prstGeom prst="rect">
            <a:avLst/>
          </a:prstGeom>
        </p:spPr>
        <p:txBody>
          <a:bodyPr wrap="none">
            <a:spAutoFit/>
          </a:bodyPr>
          <a:lstStyle/>
          <a:p>
            <a:r>
              <a:rPr lang="fr-FR" b="1" spc="50" dirty="0" err="1">
                <a:ln w="11430"/>
                <a:solidFill>
                  <a:schemeClr val="accent2"/>
                </a:solidFill>
                <a:effectLst>
                  <a:outerShdw blurRad="76200" dist="50800" dir="5400000" algn="tl" rotWithShape="0">
                    <a:srgbClr val="000000">
                      <a:alpha val="65000"/>
                    </a:srgbClr>
                  </a:outerShdw>
                </a:effectLst>
              </a:rPr>
              <a:t>Knowledge</a:t>
            </a:r>
            <a:r>
              <a:rPr lang="fr-FR" b="1" spc="50" dirty="0">
                <a:ln w="11430"/>
                <a:solidFill>
                  <a:schemeClr val="accent2"/>
                </a:solidFill>
                <a:effectLst>
                  <a:outerShdw blurRad="76200" dist="50800" dir="5400000" algn="tl" rotWithShape="0">
                    <a:srgbClr val="000000">
                      <a:alpha val="65000"/>
                    </a:srgbClr>
                  </a:outerShdw>
                </a:effectLst>
              </a:rPr>
              <a:t> </a:t>
            </a:r>
            <a:endParaRPr lang="fr-FR" dirty="0">
              <a:solidFill>
                <a:schemeClr val="accent2"/>
              </a:solidFill>
            </a:endParaRPr>
          </a:p>
        </p:txBody>
      </p:sp>
      <p:sp>
        <p:nvSpPr>
          <p:cNvPr id="11" name="Rectangle 10"/>
          <p:cNvSpPr/>
          <p:nvPr/>
        </p:nvSpPr>
        <p:spPr>
          <a:xfrm>
            <a:off x="6990421" y="4595579"/>
            <a:ext cx="1360629" cy="369332"/>
          </a:xfrm>
          <a:prstGeom prst="rect">
            <a:avLst/>
          </a:prstGeom>
        </p:spPr>
        <p:txBody>
          <a:bodyPr wrap="none">
            <a:spAutoFit/>
          </a:bodyPr>
          <a:lstStyle/>
          <a:p>
            <a:r>
              <a:rPr lang="fr-FR" b="1" spc="50" dirty="0" err="1">
                <a:ln w="11430"/>
                <a:solidFill>
                  <a:schemeClr val="accent2"/>
                </a:solidFill>
                <a:effectLst>
                  <a:outerShdw blurRad="76200" dist="50800" dir="5400000" algn="tl" rotWithShape="0">
                    <a:srgbClr val="000000">
                      <a:alpha val="65000"/>
                    </a:srgbClr>
                  </a:outerShdw>
                </a:effectLst>
              </a:rPr>
              <a:t>Knowledge</a:t>
            </a:r>
            <a:r>
              <a:rPr lang="fr-FR" b="1" spc="50" dirty="0">
                <a:ln w="11430"/>
                <a:solidFill>
                  <a:schemeClr val="accent2"/>
                </a:solidFill>
                <a:effectLst>
                  <a:outerShdw blurRad="76200" dist="50800" dir="5400000" algn="tl" rotWithShape="0">
                    <a:srgbClr val="000000">
                      <a:alpha val="65000"/>
                    </a:srgbClr>
                  </a:outerShdw>
                </a:effectLst>
              </a:rPr>
              <a:t> </a:t>
            </a:r>
            <a:endParaRPr lang="fr-FR" dirty="0">
              <a:solidFill>
                <a:schemeClr val="accent2"/>
              </a:solidFill>
            </a:endParaRPr>
          </a:p>
        </p:txBody>
      </p:sp>
      <p:pic>
        <p:nvPicPr>
          <p:cNvPr id="12"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13" name="Picture 4" descr="https://www.iaria.org/images2/sponsors/la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sp>
        <p:nvSpPr>
          <p:cNvPr id="14" name="Espace réservé du numéro de diapositive 13"/>
          <p:cNvSpPr>
            <a:spLocks noGrp="1"/>
          </p:cNvSpPr>
          <p:nvPr>
            <p:ph type="sldNum" sz="quarter" idx="12"/>
          </p:nvPr>
        </p:nvSpPr>
        <p:spPr/>
        <p:txBody>
          <a:bodyPr vert="horz" lIns="91440" tIns="45720" rIns="91440" bIns="45720" rtlCol="0" anchor="ctr"/>
          <a:lstStyle/>
          <a:p>
            <a:fld id="{ECF08AB7-979E-4F1A-AE5B-3A78B4F7F702}" type="slidenum">
              <a:rPr lang="fr-FR" sz="2400" b="1">
                <a:solidFill>
                  <a:srgbClr val="FF0000"/>
                </a:solidFill>
              </a:rPr>
              <a:pPr/>
              <a:t>4</a:t>
            </a:fld>
            <a:endParaRPr lang="fr-FR" sz="2400" b="1" dirty="0">
              <a:solidFill>
                <a:srgbClr val="FF0000"/>
              </a:solidFill>
            </a:endParaRPr>
          </a:p>
        </p:txBody>
      </p:sp>
      <p:sp>
        <p:nvSpPr>
          <p:cNvPr id="15" name="Rectangle 14"/>
          <p:cNvSpPr/>
          <p:nvPr/>
        </p:nvSpPr>
        <p:spPr>
          <a:xfrm>
            <a:off x="3347864" y="44624"/>
            <a:ext cx="2738057" cy="646331"/>
          </a:xfrm>
          <a:prstGeom prst="rect">
            <a:avLst/>
          </a:prstGeom>
          <a:noFill/>
        </p:spPr>
        <p:txBody>
          <a:bodyPr wrap="none">
            <a:spAutoFit/>
          </a:bodyPr>
          <a:lstStyle/>
          <a:p>
            <a:pPr algn="ctr" fontAlgn="auto">
              <a:spcBef>
                <a:spcPts val="0"/>
              </a:spcBef>
              <a:spcAft>
                <a:spcPts val="0"/>
              </a:spcAft>
              <a:defRPr/>
            </a:pPr>
            <a:r>
              <a:rPr lang="fr-FR" sz="36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Introduction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48" y="280928"/>
            <a:ext cx="609600" cy="609600"/>
          </a:xfrm>
          <a:prstGeom prst="rect">
            <a:avLst/>
          </a:prstGeom>
        </p:spPr>
      </p:pic>
    </p:spTree>
    <p:extLst>
      <p:ext uri="{BB962C8B-B14F-4D97-AF65-F5344CB8AC3E}">
        <p14:creationId xmlns:p14="http://schemas.microsoft.com/office/powerpoint/2010/main" val="3852290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rgbClr val="FF0000"/>
                </a:solidFill>
              </a:rPr>
              <a:t>40</a:t>
            </a:fld>
            <a:endParaRPr lang="fr-FR" sz="2400" b="1" dirty="0">
              <a:solidFill>
                <a:srgbClr val="FF0000"/>
              </a:solidFill>
            </a:endParaRPr>
          </a:p>
        </p:txBody>
      </p:sp>
      <p:pic>
        <p:nvPicPr>
          <p:cNvPr id="62466" name="Picture 2" descr="Topologie Edge Computing"/>
          <p:cNvPicPr>
            <a:picLocks noChangeAspect="1" noChangeArrowheads="1"/>
          </p:cNvPicPr>
          <p:nvPr/>
        </p:nvPicPr>
        <p:blipFill rotWithShape="1">
          <a:blip r:embed="rId4">
            <a:extLst>
              <a:ext uri="{28A0092B-C50C-407E-A947-70E740481C1C}">
                <a14:useLocalDpi xmlns:a14="http://schemas.microsoft.com/office/drawing/2010/main" val="0"/>
              </a:ext>
            </a:extLst>
          </a:blip>
          <a:srcRect l="10006" t="12356" r="9258"/>
          <a:stretch/>
        </p:blipFill>
        <p:spPr bwMode="auto">
          <a:xfrm>
            <a:off x="1190180" y="2072709"/>
            <a:ext cx="6759433" cy="47233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8"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11183" y="130134"/>
            <a:ext cx="6761595" cy="646331"/>
          </a:xfrm>
          <a:prstGeom prst="rect">
            <a:avLst/>
          </a:prstGeom>
          <a:noFill/>
        </p:spPr>
        <p:txBody>
          <a:bodyPr wrap="none" lIns="91440" tIns="45720" rIns="91440" bIns="45720">
            <a:spAutoFit/>
          </a:bodyPr>
          <a:lstStyle/>
          <a:p>
            <a:pPr algn="ctr"/>
            <a:r>
              <a:rPr lang="fr-FR" sz="3600" b="1" cap="all" dirty="0" err="1">
                <a:ln w="19050">
                  <a:solidFill>
                    <a:schemeClr val="tx2">
                      <a:tint val="1000"/>
                    </a:schemeClr>
                  </a:solidFill>
                  <a:prstDash val="solid"/>
                </a:ln>
                <a:solidFill>
                  <a:srgbClr val="FF9900"/>
                </a:solidFill>
                <a:effectLst>
                  <a:outerShdw blurRad="38100" dist="38100" dir="2700000" algn="tl">
                    <a:srgbClr val="000000">
                      <a:alpha val="43137"/>
                    </a:srgbClr>
                  </a:outerShdw>
                </a:effectLst>
              </a:rPr>
              <a:t>Definition</a:t>
            </a:r>
            <a:r>
              <a:rPr lang="fr-FR" sz="3600" b="1" cap="all" dirty="0">
                <a:ln w="19050">
                  <a:solidFill>
                    <a:schemeClr val="tx2">
                      <a:tint val="1000"/>
                    </a:schemeClr>
                  </a:solidFill>
                  <a:prstDash val="solid"/>
                </a:ln>
                <a:solidFill>
                  <a:srgbClr val="FF9900"/>
                </a:solidFill>
                <a:effectLst>
                  <a:outerShdw blurRad="38100" dist="38100" dir="2700000" algn="tl">
                    <a:srgbClr val="000000">
                      <a:alpha val="43137"/>
                    </a:srgbClr>
                  </a:outerShdw>
                </a:effectLst>
              </a:rPr>
              <a:t> of EDGE COMPUTING</a:t>
            </a:r>
          </a:p>
        </p:txBody>
      </p:sp>
      <p:sp>
        <p:nvSpPr>
          <p:cNvPr id="6" name="Rectangle 5"/>
          <p:cNvSpPr/>
          <p:nvPr/>
        </p:nvSpPr>
        <p:spPr>
          <a:xfrm>
            <a:off x="290079" y="980728"/>
            <a:ext cx="8559633" cy="923330"/>
          </a:xfrm>
          <a:prstGeom prst="rect">
            <a:avLst/>
          </a:prstGeom>
        </p:spPr>
        <p:txBody>
          <a:bodyPr wrap="square">
            <a:spAutoFit/>
          </a:bodyPr>
          <a:lstStyle/>
          <a:p>
            <a:pPr algn="just"/>
            <a:r>
              <a:rPr lang="en-US" b="1" dirty="0">
                <a:latin typeface="Century Gothic" panose="020B0502020202020204" pitchFamily="34" charset="0"/>
              </a:rPr>
              <a:t>It is a computer that resides near your sensors, collects data, and can do data processing. That way, instead of transporting all that data to the cloud or to your data center, you process it locally first.</a:t>
            </a:r>
            <a:endParaRPr lang="fr-FR" b="1" dirty="0">
              <a:latin typeface="Century Gothic" panose="020B0502020202020204" pitchFamily="34" charset="0"/>
            </a:endParaRPr>
          </a:p>
        </p:txBody>
      </p:sp>
      <p:sp>
        <p:nvSpPr>
          <p:cNvPr id="11" name="Rectangle à coins arrondis 10"/>
          <p:cNvSpPr/>
          <p:nvPr/>
        </p:nvSpPr>
        <p:spPr>
          <a:xfrm>
            <a:off x="827584" y="3429000"/>
            <a:ext cx="7303070" cy="1728192"/>
          </a:xfrm>
          <a:prstGeom prst="round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568840" y="5373216"/>
            <a:ext cx="668773" cy="369332"/>
          </a:xfrm>
          <a:prstGeom prst="rect">
            <a:avLst/>
          </a:prstGeom>
        </p:spPr>
        <p:txBody>
          <a:bodyPr wrap="none">
            <a:spAutoFit/>
          </a:bodyPr>
          <a:lstStyle/>
          <a:p>
            <a:r>
              <a:rPr lang="en-US" b="1" dirty="0">
                <a:solidFill>
                  <a:srgbClr val="FF0000"/>
                </a:solidFill>
                <a:latin typeface="Century Gothic" panose="020B0502020202020204" pitchFamily="34" charset="0"/>
              </a:rPr>
              <a:t>[29] </a:t>
            </a:r>
            <a:endParaRPr lang="fr-FR" b="1" dirty="0">
              <a:solidFill>
                <a:srgbClr val="FF0000"/>
              </a:solidFill>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765109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742594" y="6492875"/>
            <a:ext cx="2133600" cy="365125"/>
          </a:xfrm>
        </p:spPr>
        <p:txBody>
          <a:bodyPr/>
          <a:lstStyle/>
          <a:p>
            <a:fld id="{ECF08AB7-979E-4F1A-AE5B-3A78B4F7F702}" type="slidenum">
              <a:rPr lang="fr-FR" sz="2400" b="1" smtClean="0">
                <a:solidFill>
                  <a:srgbClr val="FF0000"/>
                </a:solidFill>
              </a:rPr>
              <a:t>41</a:t>
            </a:fld>
            <a:endParaRPr lang="fr-FR" sz="2400" b="1" dirty="0">
              <a:solidFill>
                <a:srgbClr val="FF0000"/>
              </a:solidFill>
            </a:endParaRPr>
          </a:p>
        </p:txBody>
      </p:sp>
      <p:sp>
        <p:nvSpPr>
          <p:cNvPr id="5" name="Rectangle 4"/>
          <p:cNvSpPr/>
          <p:nvPr/>
        </p:nvSpPr>
        <p:spPr>
          <a:xfrm>
            <a:off x="1835696" y="44624"/>
            <a:ext cx="5904656" cy="707886"/>
          </a:xfrm>
          <a:prstGeom prst="rect">
            <a:avLst/>
          </a:prstGeom>
          <a:solidFill>
            <a:schemeClr val="accent1"/>
          </a:solidFill>
        </p:spPr>
        <p:txBody>
          <a:bodyPr wrap="square">
            <a:spAutoFit/>
          </a:bodyPr>
          <a:lstStyle/>
          <a:p>
            <a:pPr algn="ctr"/>
            <a:r>
              <a:rPr lang="en-US"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Preserving Edge Knowledge Sharing Among </a:t>
            </a:r>
            <a:r>
              <a:rPr lang="en-US"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IoT</a:t>
            </a:r>
            <a:endParaRPr lang="en-US"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a:p>
            <a:pPr algn="ct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Services: A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Blockchain-Based</a:t>
            </a: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Approach</a:t>
            </a:r>
            <a:endPar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6" name="Rectangle 5"/>
          <p:cNvSpPr/>
          <p:nvPr/>
        </p:nvSpPr>
        <p:spPr>
          <a:xfrm>
            <a:off x="323528" y="989923"/>
            <a:ext cx="8640960" cy="1323439"/>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In this work, an user-centric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(UCB) framework is proposed for preserving edge knowledge sharing in </a:t>
            </a:r>
            <a:r>
              <a:rPr lang="en-US" sz="1600" dirty="0" err="1">
                <a:solidFill>
                  <a:srgbClr val="0000FF"/>
                </a:solidFill>
                <a:latin typeface="Century Gothic" panose="020B0502020202020204" pitchFamily="34" charset="0"/>
              </a:rPr>
              <a:t>IoT</a:t>
            </a:r>
            <a:r>
              <a:rPr lang="en-US" sz="1600" dirty="0">
                <a:solidFill>
                  <a:srgbClr val="0000FF"/>
                </a:solidFill>
                <a:latin typeface="Century Gothic" panose="020B0502020202020204" pitchFamily="34" charset="0"/>
              </a:rPr>
              <a:t>. Significant superiorities of UCB benefit from the proof of popularity (</a:t>
            </a:r>
            <a:r>
              <a:rPr lang="en-US" sz="1600" dirty="0" err="1">
                <a:solidFill>
                  <a:srgbClr val="0000FF"/>
                </a:solidFill>
                <a:latin typeface="Century Gothic" panose="020B0502020202020204" pitchFamily="34" charset="0"/>
              </a:rPr>
              <a:t>PoP</a:t>
            </a:r>
            <a:r>
              <a:rPr lang="en-US" sz="1600" dirty="0">
                <a:solidFill>
                  <a:srgbClr val="0000FF"/>
                </a:solidFill>
                <a:latin typeface="Century Gothic" panose="020B0502020202020204" pitchFamily="34" charset="0"/>
              </a:rPr>
              <a:t>) consensus mechanism, which is more energy-efficient and fast. Security analysis and experiments based on Raspberry Pi 3 Model B demonstrate its feasibility with low block generating delay and complexity.</a:t>
            </a:r>
            <a:endParaRPr lang="fr-FR" sz="1600" dirty="0">
              <a:solidFill>
                <a:srgbClr val="0000FF"/>
              </a:solidFill>
              <a:latin typeface="Century Gothic" panose="020B0502020202020204" pitchFamily="34" charset="0"/>
            </a:endParaRP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pic>
        <p:nvPicPr>
          <p:cNvPr id="22529" name="Picture 1"/>
          <p:cNvPicPr>
            <a:picLocks noChangeAspect="1" noChangeArrowheads="1"/>
          </p:cNvPicPr>
          <p:nvPr/>
        </p:nvPicPr>
        <p:blipFill rotWithShape="1">
          <a:blip r:embed="rId7">
            <a:extLst>
              <a:ext uri="{28A0092B-C50C-407E-A947-70E740481C1C}">
                <a14:useLocalDpi xmlns:a14="http://schemas.microsoft.com/office/drawing/2010/main" val="0"/>
              </a:ext>
            </a:extLst>
          </a:blip>
          <a:srcRect l="1230" t="4087" r="1898" b="2302"/>
          <a:stretch/>
        </p:blipFill>
        <p:spPr bwMode="auto">
          <a:xfrm>
            <a:off x="1115616" y="2385945"/>
            <a:ext cx="7056784" cy="428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Topologie Edge Computi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06" t="37710" r="17965" b="31145"/>
          <a:stretch/>
        </p:blipFill>
        <p:spPr bwMode="auto">
          <a:xfrm>
            <a:off x="6742594" y="5846420"/>
            <a:ext cx="2354540" cy="59128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26912" y="6307526"/>
            <a:ext cx="622286" cy="369332"/>
          </a:xfrm>
          <a:prstGeom prst="rect">
            <a:avLst/>
          </a:prstGeom>
        </p:spPr>
        <p:txBody>
          <a:bodyPr wrap="none">
            <a:spAutoFit/>
          </a:bodyPr>
          <a:lstStyle/>
          <a:p>
            <a:r>
              <a:rPr lang="fr-FR" b="1" dirty="0">
                <a:solidFill>
                  <a:srgbClr val="FF0000"/>
                </a:solidFill>
              </a:rPr>
              <a:t>[14]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19166" y="2313362"/>
            <a:ext cx="609600" cy="609600"/>
          </a:xfrm>
          <a:prstGeom prst="rect">
            <a:avLst/>
          </a:prstGeom>
        </p:spPr>
      </p:pic>
    </p:spTree>
    <p:extLst>
      <p:ext uri="{BB962C8B-B14F-4D97-AF65-F5344CB8AC3E}">
        <p14:creationId xmlns:p14="http://schemas.microsoft.com/office/powerpoint/2010/main" val="3673386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rgbClr val="FF0000"/>
                </a:solidFill>
              </a:rPr>
              <a:t>42</a:t>
            </a:fld>
            <a:endParaRPr lang="fr-FR" sz="2400" b="1" dirty="0">
              <a:solidFill>
                <a:srgbClr val="FF0000"/>
              </a:solidFill>
            </a:endParaRPr>
          </a:p>
        </p:txBody>
      </p:sp>
      <p:sp>
        <p:nvSpPr>
          <p:cNvPr id="5" name="Rectangle 4"/>
          <p:cNvSpPr/>
          <p:nvPr/>
        </p:nvSpPr>
        <p:spPr>
          <a:xfrm>
            <a:off x="580352" y="181542"/>
            <a:ext cx="7816654" cy="615553"/>
          </a:xfrm>
          <a:prstGeom prst="rect">
            <a:avLst/>
          </a:prstGeom>
          <a:solidFill>
            <a:schemeClr val="accent1"/>
          </a:solidFill>
        </p:spPr>
        <p:txBody>
          <a:bodyPr wrap="square">
            <a:spAutoFit/>
          </a:bodyPr>
          <a:lstStyle/>
          <a:p>
            <a:pPr algn="ctr"/>
            <a:r>
              <a:rPr lang="en-US" sz="17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Towards Open Manufacturing: A Cross-Enterprises Knowledge and Services</a:t>
            </a:r>
          </a:p>
          <a:p>
            <a:pPr algn="ctr"/>
            <a:r>
              <a:rPr lang="en-US" sz="17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Exchange Framework based on </a:t>
            </a:r>
            <a:r>
              <a:rPr lang="en-US" sz="17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r>
              <a:rPr lang="en-US" sz="17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and Edge Computing</a:t>
            </a:r>
            <a:endParaRPr lang="fr-FR" sz="1700"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7" name="Rectangle 6"/>
          <p:cNvSpPr/>
          <p:nvPr/>
        </p:nvSpPr>
        <p:spPr>
          <a:xfrm>
            <a:off x="254857" y="1484784"/>
            <a:ext cx="2660959" cy="4770537"/>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The proposed framework incorporates the recent development in edge computing technologies to achieve a flexible and distributed network. With the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technology, it provides standards and protocols for implementing the framework and ensures the security issues. Not only information can be shared, the framework also supports the exchange of knowledge and services so that the parties can contribute their </a:t>
            </a:r>
            <a:r>
              <a:rPr lang="fr-FR" sz="1600" dirty="0">
                <a:solidFill>
                  <a:srgbClr val="0000FF"/>
                </a:solidFill>
                <a:latin typeface="Century Gothic" panose="020B0502020202020204" pitchFamily="34" charset="0"/>
              </a:rPr>
              <a:t>parts.</a:t>
            </a: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467122" cy="467650"/>
          </a:xfrm>
          <a:prstGeom prst="rect">
            <a:avLst/>
          </a:prstGeom>
        </p:spPr>
      </p:pic>
      <p:pic>
        <p:nvPicPr>
          <p:cNvPr id="9" name="Picture 4" descr="https://www.iaria.org/images2/sponsors/la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96178" y="13177"/>
            <a:ext cx="543383" cy="325065"/>
          </a:xfrm>
          <a:prstGeom prst="rect">
            <a:avLst/>
          </a:prstGeom>
          <a:noFill/>
          <a:extLst>
            <a:ext uri="{909E8E84-426E-40DD-AFC4-6F175D3DCCD1}">
              <a14:hiddenFill xmlns:a14="http://schemas.microsoft.com/office/drawing/2010/main">
                <a:solidFill>
                  <a:srgbClr val="FFFFFF"/>
                </a:solidFill>
              </a14:hiddenFill>
            </a:ext>
          </a:extLst>
        </p:spPr>
      </p:pic>
      <p:pic>
        <p:nvPicPr>
          <p:cNvPr id="35841"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9053" y="1484783"/>
            <a:ext cx="6193488" cy="477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Topologie Edge Computi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06" t="37710" r="17965" b="31145"/>
          <a:stretch/>
        </p:blipFill>
        <p:spPr bwMode="auto">
          <a:xfrm>
            <a:off x="4139952" y="6430770"/>
            <a:ext cx="1584175" cy="39782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372200" y="6233874"/>
            <a:ext cx="622286" cy="369332"/>
          </a:xfrm>
          <a:prstGeom prst="rect">
            <a:avLst/>
          </a:prstGeom>
        </p:spPr>
        <p:txBody>
          <a:bodyPr wrap="none">
            <a:spAutoFit/>
          </a:bodyPr>
          <a:lstStyle/>
          <a:p>
            <a:r>
              <a:rPr lang="fr-FR" b="1" dirty="0">
                <a:solidFill>
                  <a:srgbClr val="FF0000"/>
                </a:solidFill>
              </a:rPr>
              <a:t>[15]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05797" y="875183"/>
            <a:ext cx="609600" cy="609600"/>
          </a:xfrm>
          <a:prstGeom prst="rect">
            <a:avLst/>
          </a:prstGeom>
        </p:spPr>
      </p:pic>
    </p:spTree>
    <p:extLst>
      <p:ext uri="{BB962C8B-B14F-4D97-AF65-F5344CB8AC3E}">
        <p14:creationId xmlns:p14="http://schemas.microsoft.com/office/powerpoint/2010/main" val="648866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830888" y="6376243"/>
            <a:ext cx="2133600" cy="365125"/>
          </a:xfrm>
        </p:spPr>
        <p:txBody>
          <a:bodyPr/>
          <a:lstStyle/>
          <a:p>
            <a:fld id="{ECF08AB7-979E-4F1A-AE5B-3A78B4F7F702}" type="slidenum">
              <a:rPr lang="fr-FR" sz="2400" b="1" smtClean="0">
                <a:solidFill>
                  <a:srgbClr val="FF0000"/>
                </a:solidFill>
              </a:rPr>
              <a:t>43</a:t>
            </a:fld>
            <a:endParaRPr lang="fr-FR" sz="2400" b="1" dirty="0">
              <a:solidFill>
                <a:srgbClr val="FF0000"/>
              </a:solidFill>
            </a:endParaRPr>
          </a:p>
        </p:txBody>
      </p:sp>
      <p:sp>
        <p:nvSpPr>
          <p:cNvPr id="5" name="Rectangle 4"/>
          <p:cNvSpPr/>
          <p:nvPr/>
        </p:nvSpPr>
        <p:spPr>
          <a:xfrm>
            <a:off x="1835696" y="5135"/>
            <a:ext cx="6222950" cy="615553"/>
          </a:xfrm>
          <a:prstGeom prst="rect">
            <a:avLst/>
          </a:prstGeom>
          <a:solidFill>
            <a:schemeClr val="accent1"/>
          </a:solidFill>
        </p:spPr>
        <p:txBody>
          <a:bodyPr wrap="square">
            <a:spAutoFit/>
          </a:bodyPr>
          <a:lstStyle/>
          <a:p>
            <a:pPr algn="ctr"/>
            <a:r>
              <a:rPr lang="fr-FR" sz="17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A </a:t>
            </a:r>
            <a:r>
              <a:rPr lang="fr-FR" sz="17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Knowledge</a:t>
            </a:r>
            <a:r>
              <a:rPr lang="fr-FR" sz="17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Sharing Framework </a:t>
            </a:r>
            <a:r>
              <a:rPr lang="en-US" sz="17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for Green Supply Chain </a:t>
            </a:r>
          </a:p>
          <a:p>
            <a:pPr algn="ctr"/>
            <a:r>
              <a:rPr lang="en-US" sz="17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Management  Based on </a:t>
            </a:r>
            <a:r>
              <a:rPr lang="en-US" sz="17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r>
              <a:rPr lang="en-US" sz="17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and Edge com</a:t>
            </a:r>
            <a:r>
              <a:rPr lang="fr-FR" sz="17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puting</a:t>
            </a:r>
            <a:endParaRPr lang="fr-FR" sz="1700"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6" name="Rectangle 5"/>
          <p:cNvSpPr/>
          <p:nvPr/>
        </p:nvSpPr>
        <p:spPr>
          <a:xfrm>
            <a:off x="179512" y="997889"/>
            <a:ext cx="2520280" cy="5509200"/>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Authors propose a decentralized knowledge sharing framework based on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and edge computing technologies. The</a:t>
            </a:r>
          </a:p>
          <a:p>
            <a:pPr algn="just"/>
            <a:r>
              <a:rPr lang="en-US" sz="1600" dirty="0">
                <a:solidFill>
                  <a:srgbClr val="0000FF"/>
                </a:solidFill>
                <a:latin typeface="Century Gothic" panose="020B0502020202020204" pitchFamily="34" charset="0"/>
              </a:rPr>
              <a:t>security and reliability of the knowledge sharing framework are guaranteed by the</a:t>
            </a:r>
          </a:p>
          <a:p>
            <a:pPr algn="just"/>
            <a:r>
              <a:rPr lang="en-US" sz="1600" dirty="0">
                <a:solidFill>
                  <a:srgbClr val="0000FF"/>
                </a:solidFill>
                <a:latin typeface="Century Gothic" panose="020B0502020202020204" pitchFamily="34" charset="0"/>
              </a:rPr>
              <a:t>security encryption, non-</a:t>
            </a:r>
            <a:r>
              <a:rPr lang="en-US" sz="1600" dirty="0" err="1">
                <a:solidFill>
                  <a:srgbClr val="0000FF"/>
                </a:solidFill>
                <a:latin typeface="Century Gothic" panose="020B0502020202020204" pitchFamily="34" charset="0"/>
              </a:rPr>
              <a:t>tamperability</a:t>
            </a:r>
            <a:r>
              <a:rPr lang="en-US" sz="1600" dirty="0">
                <a:solidFill>
                  <a:srgbClr val="0000FF"/>
                </a:solidFill>
                <a:latin typeface="Century Gothic" panose="020B0502020202020204" pitchFamily="34" charset="0"/>
              </a:rPr>
              <a:t> of the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Edge computing that provides edge intelligence services is integrated into the framework to meet the needs of the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for distributed networks. </a:t>
            </a:r>
            <a:endParaRPr lang="fr-FR" sz="1600" dirty="0">
              <a:solidFill>
                <a:srgbClr val="0000FF"/>
              </a:solidFill>
              <a:latin typeface="Century Gothic" panose="020B0502020202020204" pitchFamily="34" charset="0"/>
            </a:endParaRPr>
          </a:p>
        </p:txBody>
      </p:sp>
      <p:pic>
        <p:nvPicPr>
          <p:cNvPr id="7"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579334" cy="579990"/>
          </a:xfrm>
          <a:prstGeom prst="rect">
            <a:avLst/>
          </a:prstGeom>
        </p:spPr>
      </p:pic>
      <p:pic>
        <p:nvPicPr>
          <p:cNvPr id="8"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6416" y="13177"/>
            <a:ext cx="823146" cy="436905"/>
          </a:xfrm>
          <a:prstGeom prst="rect">
            <a:avLst/>
          </a:prstGeom>
          <a:noFill/>
          <a:extLst>
            <a:ext uri="{909E8E84-426E-40DD-AFC4-6F175D3DCCD1}">
              <a14:hiddenFill xmlns:a14="http://schemas.microsoft.com/office/drawing/2010/main">
                <a:solidFill>
                  <a:srgbClr val="FFFFFF"/>
                </a:solidFill>
              </a14:hiddenFill>
            </a:ext>
          </a:extLst>
        </p:spPr>
      </p:pic>
      <p:pic>
        <p:nvPicPr>
          <p:cNvPr id="46081"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5816" y="997888"/>
            <a:ext cx="5935316" cy="5471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Topologie Edge Computi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06" t="37710" r="17965" b="31145"/>
          <a:stretch/>
        </p:blipFill>
        <p:spPr bwMode="auto">
          <a:xfrm>
            <a:off x="5076056" y="6469798"/>
            <a:ext cx="1368152" cy="34357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020272" y="6507089"/>
            <a:ext cx="622286" cy="369332"/>
          </a:xfrm>
          <a:prstGeom prst="rect">
            <a:avLst/>
          </a:prstGeom>
        </p:spPr>
        <p:txBody>
          <a:bodyPr wrap="none">
            <a:spAutoFit/>
          </a:bodyPr>
          <a:lstStyle/>
          <a:p>
            <a:r>
              <a:rPr lang="fr-FR" b="1" dirty="0">
                <a:solidFill>
                  <a:srgbClr val="FF0000"/>
                </a:solidFill>
              </a:rPr>
              <a:t>[16]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41532" y="450082"/>
            <a:ext cx="609600" cy="609600"/>
          </a:xfrm>
          <a:prstGeom prst="rect">
            <a:avLst/>
          </a:prstGeom>
        </p:spPr>
      </p:pic>
    </p:spTree>
    <p:extLst>
      <p:ext uri="{BB962C8B-B14F-4D97-AF65-F5344CB8AC3E}">
        <p14:creationId xmlns:p14="http://schemas.microsoft.com/office/powerpoint/2010/main" val="818315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9900">
            <a:alpha val="70000"/>
          </a:srgbClr>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chemeClr val="bg1"/>
                </a:solidFill>
              </a:rPr>
              <a:t>44</a:t>
            </a:fld>
            <a:endParaRPr lang="fr-FR" sz="2400" b="1" dirty="0">
              <a:solidFill>
                <a:schemeClr val="bg1"/>
              </a:solidFill>
            </a:endParaRPr>
          </a:p>
        </p:txBody>
      </p:sp>
      <p:pic>
        <p:nvPicPr>
          <p:cNvPr id="7"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8" name="Picture 4" descr="https://www.iaria.org/images2/sponsors/l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27585" y="26621"/>
            <a:ext cx="7263686" cy="954107"/>
          </a:xfrm>
          <a:prstGeom prst="rect">
            <a:avLst/>
          </a:prstGeom>
          <a:noFill/>
        </p:spPr>
        <p:txBody>
          <a:bodyPr wrap="square" lIns="91440" tIns="45720" rIns="91440" bIns="45720">
            <a:spAutoFit/>
          </a:bodyPr>
          <a:lstStyle/>
          <a:p>
            <a:pPr algn="ctr"/>
            <a:r>
              <a:rPr lang="fr-FR" sz="2800" b="1" dirty="0">
                <a:ln w="19050">
                  <a:solidFill>
                    <a:schemeClr val="tx2">
                      <a:tint val="1000"/>
                    </a:schemeClr>
                  </a:solidFill>
                  <a:prstDash val="solid"/>
                </a:ln>
                <a:solidFill>
                  <a:srgbClr val="0000FF"/>
                </a:solidFill>
                <a:effectLst>
                  <a:outerShdw blurRad="38100" dist="38100" dir="2700000" algn="tl">
                    <a:srgbClr val="000000">
                      <a:alpha val="43137"/>
                    </a:srgbClr>
                  </a:outerShdw>
                </a:effectLst>
              </a:rPr>
              <a:t>II.3 BLOCKCHAIN AND KM USING CLOUD COMPUTING TECHNOLOGY </a:t>
            </a:r>
          </a:p>
        </p:txBody>
      </p:sp>
      <p:pic>
        <p:nvPicPr>
          <p:cNvPr id="10" name="Picture 6" descr="Blockchain : définition, fonctionnement, et utilisations sur le marché |  WeLiveSecurit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3002217"/>
            <a:ext cx="3472701" cy="1902132"/>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descr="Différence entre Big Data et Cloud Comput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33" y="1693551"/>
            <a:ext cx="5115839" cy="46362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8">
            <a:extLst>
              <a:ext uri="{28A0092B-C50C-407E-A947-70E740481C1C}">
                <a14:useLocalDpi xmlns:a14="http://schemas.microsoft.com/office/drawing/2010/main" val="0"/>
              </a:ext>
            </a:extLst>
          </a:blip>
          <a:srcRect l="49734" r="15596"/>
          <a:stretch/>
        </p:blipFill>
        <p:spPr bwMode="auto">
          <a:xfrm>
            <a:off x="6715150" y="1340768"/>
            <a:ext cx="1376121" cy="1437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noChangeArrowheads="1"/>
          </p:cNvPicPr>
          <p:nvPr/>
        </p:nvPicPr>
        <p:blipFill rotWithShape="1">
          <a:blip r:embed="rId8">
            <a:extLst>
              <a:ext uri="{28A0092B-C50C-407E-A947-70E740481C1C}">
                <a14:useLocalDpi xmlns:a14="http://schemas.microsoft.com/office/drawing/2010/main" val="0"/>
              </a:ext>
            </a:extLst>
          </a:blip>
          <a:srcRect l="18757" r="42138"/>
          <a:stretch/>
        </p:blipFill>
        <p:spPr bwMode="auto">
          <a:xfrm>
            <a:off x="6690548" y="5081410"/>
            <a:ext cx="1400724" cy="1371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24128" y="1083951"/>
            <a:ext cx="609600" cy="609600"/>
          </a:xfrm>
          <a:prstGeom prst="rect">
            <a:avLst/>
          </a:prstGeom>
        </p:spPr>
      </p:pic>
    </p:spTree>
    <p:extLst>
      <p:ext uri="{BB962C8B-B14F-4D97-AF65-F5344CB8AC3E}">
        <p14:creationId xmlns:p14="http://schemas.microsoft.com/office/powerpoint/2010/main" val="1771579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510207" y="6455391"/>
            <a:ext cx="2133600" cy="365125"/>
          </a:xfrm>
        </p:spPr>
        <p:txBody>
          <a:bodyPr/>
          <a:lstStyle/>
          <a:p>
            <a:fld id="{ECF08AB7-979E-4F1A-AE5B-3A78B4F7F702}" type="slidenum">
              <a:rPr lang="fr-FR" sz="2400" b="1" smtClean="0">
                <a:solidFill>
                  <a:schemeClr val="tx1"/>
                </a:solidFill>
              </a:rPr>
              <a:t>45</a:t>
            </a:fld>
            <a:endParaRPr lang="fr-FR" sz="2400" b="1" dirty="0">
              <a:solidFill>
                <a:schemeClr val="tx1"/>
              </a:solidFill>
            </a:endParaRPr>
          </a:p>
        </p:txBody>
      </p:sp>
      <p:pic>
        <p:nvPicPr>
          <p:cNvPr id="7"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8"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259632" y="114763"/>
            <a:ext cx="5896999" cy="584775"/>
          </a:xfrm>
          <a:prstGeom prst="rect">
            <a:avLst/>
          </a:prstGeom>
          <a:noFill/>
        </p:spPr>
        <p:txBody>
          <a:bodyPr wrap="none" lIns="91440" tIns="45720" rIns="91440" bIns="45720">
            <a:spAutoFit/>
          </a:bodyPr>
          <a:lstStyle/>
          <a:p>
            <a:pPr algn="ctr"/>
            <a:r>
              <a:rPr lang="fr-FR" sz="3200" b="1" cap="small" dirty="0" err="1">
                <a:ln w="19050">
                  <a:solidFill>
                    <a:schemeClr val="tx2">
                      <a:tint val="1000"/>
                    </a:schemeClr>
                  </a:solidFill>
                  <a:prstDash val="solid"/>
                </a:ln>
                <a:solidFill>
                  <a:srgbClr val="FF9900"/>
                </a:solidFill>
                <a:effectLst>
                  <a:outerShdw blurRad="38100" dist="38100" dir="2700000" algn="tl">
                    <a:srgbClr val="000000">
                      <a:alpha val="43137"/>
                    </a:srgbClr>
                  </a:outerShdw>
                </a:effectLst>
              </a:rPr>
              <a:t>Definition</a:t>
            </a:r>
            <a:r>
              <a:rPr lang="fr-FR" sz="3200" b="1" cap="small" dirty="0">
                <a:ln w="19050">
                  <a:solidFill>
                    <a:schemeClr val="tx2">
                      <a:tint val="1000"/>
                    </a:schemeClr>
                  </a:solidFill>
                  <a:prstDash val="solid"/>
                </a:ln>
                <a:solidFill>
                  <a:srgbClr val="FF9900"/>
                </a:solidFill>
                <a:effectLst>
                  <a:outerShdw blurRad="38100" dist="38100" dir="2700000" algn="tl">
                    <a:srgbClr val="000000">
                      <a:alpha val="43137"/>
                    </a:srgbClr>
                  </a:outerShdw>
                </a:effectLst>
              </a:rPr>
              <a:t> of the Cloud </a:t>
            </a:r>
            <a:r>
              <a:rPr lang="fr-FR" sz="3200" b="1" cap="small" dirty="0" err="1">
                <a:ln w="19050">
                  <a:solidFill>
                    <a:schemeClr val="tx2">
                      <a:tint val="1000"/>
                    </a:schemeClr>
                  </a:solidFill>
                  <a:prstDash val="solid"/>
                </a:ln>
                <a:solidFill>
                  <a:srgbClr val="FF9900"/>
                </a:solidFill>
                <a:effectLst>
                  <a:outerShdw blurRad="38100" dist="38100" dir="2700000" algn="tl">
                    <a:srgbClr val="000000">
                      <a:alpha val="43137"/>
                    </a:srgbClr>
                  </a:outerShdw>
                </a:effectLst>
              </a:rPr>
              <a:t>Computing</a:t>
            </a:r>
            <a:endParaRPr lang="fr-FR" sz="3200" b="1" cap="small" spc="0" dirty="0">
              <a:ln w="19050">
                <a:solidFill>
                  <a:schemeClr val="tx2">
                    <a:tint val="1000"/>
                  </a:schemeClr>
                </a:solidFill>
                <a:prstDash val="solid"/>
              </a:ln>
              <a:solidFill>
                <a:srgbClr val="FF9900"/>
              </a:solidFill>
              <a:effectLst>
                <a:outerShdw blurRad="38100" dist="38100" dir="2700000" algn="tl">
                  <a:srgbClr val="000000">
                    <a:alpha val="43137"/>
                  </a:srgbClr>
                </a:outerShdw>
              </a:effectLst>
            </a:endParaRPr>
          </a:p>
        </p:txBody>
      </p:sp>
      <p:pic>
        <p:nvPicPr>
          <p:cNvPr id="64514" name="Picture 2" descr="Différence entre Big Data et Cloud Computing"/>
          <p:cNvPicPr>
            <a:picLocks noChangeAspect="1" noChangeArrowheads="1"/>
          </p:cNvPicPr>
          <p:nvPr/>
        </p:nvPicPr>
        <p:blipFill rotWithShape="1">
          <a:blip r:embed="rId7">
            <a:extLst>
              <a:ext uri="{28A0092B-C50C-407E-A947-70E740481C1C}">
                <a14:useLocalDpi xmlns:a14="http://schemas.microsoft.com/office/drawing/2010/main" val="0"/>
              </a:ext>
            </a:extLst>
          </a:blip>
          <a:srcRect l="2363" t="3200" r="2636" b="3059"/>
          <a:stretch/>
        </p:blipFill>
        <p:spPr bwMode="auto">
          <a:xfrm>
            <a:off x="2771800" y="1091820"/>
            <a:ext cx="6295754" cy="53635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1520" y="1118349"/>
            <a:ext cx="2376264" cy="5262979"/>
          </a:xfrm>
          <a:prstGeom prst="rect">
            <a:avLst/>
          </a:prstGeom>
        </p:spPr>
        <p:txBody>
          <a:bodyPr wrap="square">
            <a:spAutoFit/>
          </a:bodyPr>
          <a:lstStyle/>
          <a:p>
            <a:pPr algn="just"/>
            <a:r>
              <a:rPr lang="en-US" sz="1600" dirty="0">
                <a:latin typeface="Century Gothic" panose="020B0502020202020204" pitchFamily="34" charset="0"/>
              </a:rPr>
              <a:t>It provides the infrastructure to collect data and deliver information to the Internet. Rather than a personal computer or a local server, it uses a multitude of remote servers to manage and process such large volumes of data. It provides the platform to share applications to run programs. The term Cloud in which the Internet refers to a platform for storing data and running applications.</a:t>
            </a:r>
            <a:endParaRPr lang="fr-FR" sz="1600" dirty="0">
              <a:latin typeface="Century Gothic" panose="020B0502020202020204" pitchFamily="34" charset="0"/>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31130" y="394738"/>
            <a:ext cx="609600" cy="609600"/>
          </a:xfrm>
          <a:prstGeom prst="rect">
            <a:avLst/>
          </a:prstGeom>
        </p:spPr>
      </p:pic>
    </p:spTree>
    <p:extLst>
      <p:ext uri="{BB962C8B-B14F-4D97-AF65-F5344CB8AC3E}">
        <p14:creationId xmlns:p14="http://schemas.microsoft.com/office/powerpoint/2010/main" val="3236289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z="2400" b="1" smtClean="0">
                <a:solidFill>
                  <a:srgbClr val="FF0000"/>
                </a:solidFill>
              </a:rPr>
              <a:t>46</a:t>
            </a:fld>
            <a:endParaRPr lang="fr-FR" sz="2400" b="1">
              <a:solidFill>
                <a:srgbClr val="FF0000"/>
              </a:solidFill>
            </a:endParaRPr>
          </a:p>
        </p:txBody>
      </p:sp>
      <p:sp>
        <p:nvSpPr>
          <p:cNvPr id="5" name="Rectangle 4"/>
          <p:cNvSpPr/>
          <p:nvPr/>
        </p:nvSpPr>
        <p:spPr>
          <a:xfrm>
            <a:off x="1841054" y="56914"/>
            <a:ext cx="5467250" cy="646331"/>
          </a:xfrm>
          <a:prstGeom prst="rect">
            <a:avLst/>
          </a:prstGeom>
          <a:solidFill>
            <a:schemeClr val="accent1"/>
          </a:solidFill>
        </p:spPr>
        <p:txBody>
          <a:bodyPr wrap="square">
            <a:spAutoFit/>
          </a:bodyPr>
          <a:lstStyle/>
          <a:p>
            <a:pPr algn="ctr"/>
            <a:r>
              <a:rPr lang="fr-FR"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CKshare</a:t>
            </a:r>
            <a:r>
              <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secured</a:t>
            </a:r>
            <a:r>
              <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cloud-</a:t>
            </a:r>
            <a:r>
              <a:rPr lang="fr-FR"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based</a:t>
            </a:r>
            <a:r>
              <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knowledge</a:t>
            </a:r>
            <a:r>
              <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rPr>
              <a:t>-sharing</a:t>
            </a:r>
          </a:p>
          <a:p>
            <a:pPr algn="ctr"/>
            <a:r>
              <a:rPr lang="en-US"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r>
              <a:rPr lang="en-US"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for injection mold redesign</a:t>
            </a:r>
            <a:endPar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7" name="Rectangle 6"/>
          <p:cNvSpPr/>
          <p:nvPr/>
        </p:nvSpPr>
        <p:spPr>
          <a:xfrm>
            <a:off x="357897" y="1484784"/>
            <a:ext cx="2808311" cy="4031873"/>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A trustable mold redesign knowledge-sharing platform, known as </a:t>
            </a:r>
            <a:r>
              <a:rPr lang="en-US" sz="1600" b="1" dirty="0" err="1">
                <a:solidFill>
                  <a:srgbClr val="C00000"/>
                </a:solidFill>
                <a:latin typeface="Century Gothic" panose="020B0502020202020204" pitchFamily="34" charset="0"/>
              </a:rPr>
              <a:t>CKshare</a:t>
            </a:r>
            <a:r>
              <a:rPr lang="en-US" sz="1600" b="1" dirty="0">
                <a:solidFill>
                  <a:srgbClr val="C00000"/>
                </a:solidFill>
                <a:latin typeface="Century Gothic" panose="020B0502020202020204" pitchFamily="34" charset="0"/>
              </a:rPr>
              <a:t>, based on private cloud and </a:t>
            </a:r>
            <a:r>
              <a:rPr lang="en-US" sz="1600" b="1" dirty="0" err="1">
                <a:solidFill>
                  <a:srgbClr val="C00000"/>
                </a:solidFill>
                <a:latin typeface="Century Gothic" panose="020B0502020202020204" pitchFamily="34" charset="0"/>
              </a:rPr>
              <a:t>blockchain</a:t>
            </a:r>
            <a:endParaRPr lang="en-US" sz="1600" b="1" dirty="0">
              <a:solidFill>
                <a:srgbClr val="C00000"/>
              </a:solidFill>
              <a:latin typeface="Century Gothic" panose="020B0502020202020204" pitchFamily="34" charset="0"/>
            </a:endParaRPr>
          </a:p>
          <a:p>
            <a:pPr algn="just"/>
            <a:r>
              <a:rPr lang="en-US" sz="1600" dirty="0">
                <a:solidFill>
                  <a:srgbClr val="0000FF"/>
                </a:solidFill>
                <a:latin typeface="Century Gothic" panose="020B0502020202020204" pitchFamily="34" charset="0"/>
              </a:rPr>
              <a:t>technology. The private cloud to store the mold redesign knowledge of each party to meet its own privacy and data format requirements. The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network is used for recording the knowledge and its transactions to ensure security and trustfulness. </a:t>
            </a:r>
            <a:endParaRPr lang="fr-FR" sz="1600" dirty="0">
              <a:solidFill>
                <a:srgbClr val="0000FF"/>
              </a:solidFill>
              <a:latin typeface="Century Gothic" panose="020B0502020202020204" pitchFamily="34" charset="0"/>
            </a:endParaRP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651342" cy="652079"/>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424" y="13177"/>
            <a:ext cx="751138" cy="398685"/>
          </a:xfrm>
          <a:prstGeom prst="rect">
            <a:avLst/>
          </a:prstGeom>
          <a:noFill/>
          <a:extLst>
            <a:ext uri="{909E8E84-426E-40DD-AFC4-6F175D3DCCD1}">
              <a14:hiddenFill xmlns:a14="http://schemas.microsoft.com/office/drawing/2010/main">
                <a:solidFill>
                  <a:srgbClr val="FFFFFF"/>
                </a:solidFill>
              </a14:hiddenFill>
            </a:ext>
          </a:extLst>
        </p:spPr>
      </p:pic>
      <p:pic>
        <p:nvPicPr>
          <p:cNvPr id="4096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7864" y="1268760"/>
            <a:ext cx="5616624" cy="5008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s://1.bp.blogspot.com/-C3SdhAa_HH0/W-beRHnBaYI/AAAAAAAALSc/qgiSDwHniJURHUCLRiXUiV8J4SzS3G4wwCLcBGAs/s1600/%25D9%2585%25D8%25A7%2B%25D9%2587%25D9%258A%2B%25D8%25A7%25D9%2584%25D8%25AD%25D9%2588%25D8%25B3%25D8%25A8%25D8%25A9%2B%25D8%25A7%25D9%2584%25D8%25B3%25D8%25AD%25D8%25A7%25D8%25A8%25D9%258A%25D8%25A9%2BCloud%2BComputin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6897" y="5809802"/>
            <a:ext cx="1868314" cy="9341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533890" y="6464635"/>
            <a:ext cx="622286" cy="369332"/>
          </a:xfrm>
          <a:prstGeom prst="rect">
            <a:avLst/>
          </a:prstGeom>
        </p:spPr>
        <p:txBody>
          <a:bodyPr wrap="none">
            <a:spAutoFit/>
          </a:bodyPr>
          <a:lstStyle/>
          <a:p>
            <a:r>
              <a:rPr lang="fr-FR" b="1" dirty="0">
                <a:solidFill>
                  <a:srgbClr val="FF0000"/>
                </a:solidFill>
              </a:rPr>
              <a:t>[17]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96336" y="415274"/>
            <a:ext cx="609600" cy="609600"/>
          </a:xfrm>
          <a:prstGeom prst="rect">
            <a:avLst/>
          </a:prstGeom>
        </p:spPr>
      </p:pic>
    </p:spTree>
    <p:extLst>
      <p:ext uri="{BB962C8B-B14F-4D97-AF65-F5344CB8AC3E}">
        <p14:creationId xmlns:p14="http://schemas.microsoft.com/office/powerpoint/2010/main" val="58680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758880" y="6356350"/>
            <a:ext cx="2133600" cy="365125"/>
          </a:xfrm>
        </p:spPr>
        <p:txBody>
          <a:bodyPr/>
          <a:lstStyle/>
          <a:p>
            <a:fld id="{ECF08AB7-979E-4F1A-AE5B-3A78B4F7F702}" type="slidenum">
              <a:rPr lang="fr-FR" sz="2400" b="1" smtClean="0">
                <a:solidFill>
                  <a:srgbClr val="FF0000"/>
                </a:solidFill>
              </a:rPr>
              <a:t>47</a:t>
            </a:fld>
            <a:endParaRPr lang="fr-FR" sz="2400" b="1" dirty="0">
              <a:solidFill>
                <a:srgbClr val="FF0000"/>
              </a:solidFill>
            </a:endParaRPr>
          </a:p>
        </p:txBody>
      </p:sp>
      <p:sp>
        <p:nvSpPr>
          <p:cNvPr id="5" name="Rectangle 4"/>
          <p:cNvSpPr/>
          <p:nvPr/>
        </p:nvSpPr>
        <p:spPr>
          <a:xfrm>
            <a:off x="1547664" y="44624"/>
            <a:ext cx="6696743" cy="646331"/>
          </a:xfrm>
          <a:prstGeom prst="rect">
            <a:avLst/>
          </a:prstGeom>
          <a:solidFill>
            <a:schemeClr val="accent1"/>
          </a:solidFill>
        </p:spPr>
        <p:txBody>
          <a:bodyPr wrap="square">
            <a:spAutoFit/>
          </a:bodyPr>
          <a:lstStyle/>
          <a:p>
            <a:pPr algn="ctr"/>
            <a:r>
              <a:rPr lang="en-US"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Knowledge Decentralization in the age of </a:t>
            </a:r>
            <a:r>
              <a:rPr lang="en-US"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r>
              <a:rPr lang="en-US"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Developing a Knowledge-Transfer System Using Digital Assets. </a:t>
            </a:r>
            <a:endPar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6" name="Rectangle 5"/>
          <p:cNvSpPr/>
          <p:nvPr/>
        </p:nvSpPr>
        <p:spPr>
          <a:xfrm>
            <a:off x="107458" y="805280"/>
            <a:ext cx="8857030" cy="1815882"/>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The aim of this work is to challenge the traditional ways to perceive organizational knowledge by creating a model that allows the application of private </a:t>
            </a:r>
            <a:r>
              <a:rPr lang="en-US" sz="1600" dirty="0" err="1">
                <a:solidFill>
                  <a:srgbClr val="0000FF"/>
                </a:solidFill>
                <a:latin typeface="Century Gothic" panose="020B0502020202020204" pitchFamily="34" charset="0"/>
              </a:rPr>
              <a:t>blockchains</a:t>
            </a:r>
            <a:r>
              <a:rPr lang="en-US" sz="1600" dirty="0">
                <a:solidFill>
                  <a:srgbClr val="0000FF"/>
                </a:solidFill>
                <a:latin typeface="Century Gothic" panose="020B0502020202020204" pitchFamily="34" charset="0"/>
              </a:rPr>
              <a:t> to knowledge evolution, ownership and transfer. Moreover, intellectual property rights need to be well established and properly upheld in all organizations in order to create an environment that is open to knowledge sharing. However, with the development of the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technology, both the trust and intellectual property issue can be easily overcome especially </a:t>
            </a:r>
            <a:r>
              <a:rPr lang="en-US" sz="1600" b="1" dirty="0">
                <a:solidFill>
                  <a:srgbClr val="C00000"/>
                </a:solidFill>
                <a:latin typeface="Century Gothic" panose="020B0502020202020204" pitchFamily="34" charset="0"/>
              </a:rPr>
              <a:t>integrating the cloud services</a:t>
            </a:r>
            <a:r>
              <a:rPr lang="en-US" sz="1600" dirty="0">
                <a:solidFill>
                  <a:srgbClr val="0000FF"/>
                </a:solidFill>
                <a:latin typeface="Century Gothic" panose="020B0502020202020204" pitchFamily="34" charset="0"/>
              </a:rPr>
              <a:t>. </a:t>
            </a:r>
            <a:endParaRPr lang="fr-FR" sz="1600" dirty="0">
              <a:solidFill>
                <a:srgbClr val="0000FF"/>
              </a:solidFill>
              <a:latin typeface="Century Gothic" panose="020B0502020202020204" pitchFamily="34" charset="0"/>
            </a:endParaRP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581871" cy="582529"/>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6416" y="13177"/>
            <a:ext cx="823146" cy="436905"/>
          </a:xfrm>
          <a:prstGeom prst="rect">
            <a:avLst/>
          </a:prstGeom>
          <a:noFill/>
          <a:extLst>
            <a:ext uri="{909E8E84-426E-40DD-AFC4-6F175D3DCCD1}">
              <a14:hiddenFill xmlns:a14="http://schemas.microsoft.com/office/drawing/2010/main">
                <a:solidFill>
                  <a:srgbClr val="FFFFFF"/>
                </a:solidFill>
              </a14:hiddenFill>
            </a:ext>
          </a:extLst>
        </p:spPr>
      </p:pic>
      <p:pic>
        <p:nvPicPr>
          <p:cNvPr id="23553"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712" y="2621162"/>
            <a:ext cx="6336704" cy="3984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s://1.bp.blogspot.com/-C3SdhAa_HH0/W-beRHnBaYI/AAAAAAAALSc/qgiSDwHniJURHUCLRiXUiV8J4SzS3G4wwCLcBGAs/s1600/%25D9%2585%25D8%25A7%2B%25D9%2587%25D9%258A%2B%25D8%25A7%25D9%2584%25D8%25AD%25D9%2588%25D8%25B3%25D8%25A8%25D8%25A9%2B%25D8%25A7%25D9%2584%25D8%25B3%25D8%25AD%25D8%25A7%25D8%25A8%25D9%258A%25D8%25A9%2BCloud%2BComputin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594" y="6050077"/>
            <a:ext cx="1479079" cy="73954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829140" y="6474822"/>
            <a:ext cx="574196" cy="338554"/>
          </a:xfrm>
          <a:prstGeom prst="rect">
            <a:avLst/>
          </a:prstGeom>
        </p:spPr>
        <p:txBody>
          <a:bodyPr wrap="none">
            <a:spAutoFit/>
          </a:bodyPr>
          <a:lstStyle/>
          <a:p>
            <a:r>
              <a:rPr lang="fr-FR" sz="1600" b="1" dirty="0">
                <a:solidFill>
                  <a:srgbClr val="FF0000"/>
                </a:solidFill>
              </a:rPr>
              <a:t>[19]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0073" y="3073021"/>
            <a:ext cx="609600" cy="609600"/>
          </a:xfrm>
          <a:prstGeom prst="rect">
            <a:avLst/>
          </a:prstGeom>
        </p:spPr>
      </p:pic>
    </p:spTree>
    <p:extLst>
      <p:ext uri="{BB962C8B-B14F-4D97-AF65-F5344CB8AC3E}">
        <p14:creationId xmlns:p14="http://schemas.microsoft.com/office/powerpoint/2010/main" val="375964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7704" y="114511"/>
            <a:ext cx="5832648" cy="646331"/>
          </a:xfrm>
          <a:prstGeom prst="rect">
            <a:avLst/>
          </a:prstGeom>
          <a:solidFill>
            <a:schemeClr val="accent1"/>
          </a:solidFill>
        </p:spPr>
        <p:txBody>
          <a:bodyPr wrap="square">
            <a:spAutoFit/>
          </a:bodyPr>
          <a:lstStyle/>
          <a:p>
            <a:pPr algn="ctr"/>
            <a:r>
              <a:rPr lang="en-US" b="1" cap="small" dirty="0">
                <a:ln w="1905"/>
                <a:solidFill>
                  <a:schemeClr val="bg1"/>
                </a:solidFill>
                <a:effectLst>
                  <a:innerShdw blurRad="69850" dist="43180" dir="5400000">
                    <a:srgbClr val="000000">
                      <a:alpha val="65000"/>
                    </a:srgbClr>
                  </a:innerShdw>
                </a:effectLst>
                <a:latin typeface="Century Gothic" panose="020B0502020202020204" pitchFamily="34" charset="0"/>
              </a:rPr>
              <a:t>An ECDSA Approach to Access Control in</a:t>
            </a:r>
          </a:p>
          <a:p>
            <a:pPr algn="ctr"/>
            <a:r>
              <a:rPr lang="en-US" b="1" cap="small" dirty="0">
                <a:ln w="1905"/>
                <a:solidFill>
                  <a:schemeClr val="bg1"/>
                </a:solidFill>
                <a:effectLst>
                  <a:innerShdw blurRad="69850" dist="43180" dir="5400000">
                    <a:srgbClr val="000000">
                      <a:alpha val="65000"/>
                    </a:srgbClr>
                  </a:innerShdw>
                </a:effectLst>
                <a:latin typeface="Century Gothic" panose="020B0502020202020204" pitchFamily="34" charset="0"/>
              </a:rPr>
              <a:t>Knowledge Management Systems Using </a:t>
            </a:r>
            <a:r>
              <a:rPr lang="en-US"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endPar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6" name="Rectangle 5"/>
          <p:cNvSpPr/>
          <p:nvPr/>
        </p:nvSpPr>
        <p:spPr>
          <a:xfrm>
            <a:off x="107504" y="908720"/>
            <a:ext cx="8928992" cy="1169551"/>
          </a:xfrm>
          <a:prstGeom prst="rect">
            <a:avLst/>
          </a:prstGeom>
        </p:spPr>
        <p:txBody>
          <a:bodyPr wrap="square">
            <a:spAutoFit/>
          </a:bodyPr>
          <a:lstStyle/>
          <a:p>
            <a:pPr algn="just"/>
            <a:r>
              <a:rPr lang="en-US" sz="1400" dirty="0">
                <a:solidFill>
                  <a:srgbClr val="0000FF"/>
                </a:solidFill>
                <a:latin typeface="Century Gothic" panose="020B0502020202020204" pitchFamily="34" charset="0"/>
              </a:rPr>
              <a:t>In this work, a role-based access control RBAC model based on </a:t>
            </a:r>
            <a:r>
              <a:rPr lang="en-US" sz="1400" dirty="0" err="1">
                <a:solidFill>
                  <a:srgbClr val="0000FF"/>
                </a:solidFill>
                <a:latin typeface="Century Gothic" panose="020B0502020202020204" pitchFamily="34" charset="0"/>
              </a:rPr>
              <a:t>blockchain</a:t>
            </a:r>
            <a:r>
              <a:rPr lang="en-US" sz="1400" dirty="0">
                <a:solidFill>
                  <a:srgbClr val="0000FF"/>
                </a:solidFill>
                <a:latin typeface="Century Gothic" panose="020B0502020202020204" pitchFamily="34" charset="0"/>
              </a:rPr>
              <a:t> technology is presented, to enhance user authentication before knowledge is accessed and utilized in a knowledge management system (KMS). The </a:t>
            </a:r>
            <a:r>
              <a:rPr lang="en-US" sz="1400" dirty="0" err="1">
                <a:solidFill>
                  <a:srgbClr val="0000FF"/>
                </a:solidFill>
                <a:latin typeface="Century Gothic" panose="020B0502020202020204" pitchFamily="34" charset="0"/>
              </a:rPr>
              <a:t>blockchain</a:t>
            </a:r>
            <a:r>
              <a:rPr lang="en-US" sz="1400" dirty="0">
                <a:solidFill>
                  <a:srgbClr val="0000FF"/>
                </a:solidFill>
                <a:latin typeface="Century Gothic" panose="020B0502020202020204" pitchFamily="34" charset="0"/>
              </a:rPr>
              <a:t>-based system model and the smart contract ensure that transparency and knowledge resource immutability are achieved. As an essential part of RBAC model applied to KMS environment, trust is ensured in the network. </a:t>
            </a: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579334" cy="579990"/>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9790" y="13177"/>
            <a:ext cx="799772" cy="424499"/>
          </a:xfrm>
          <a:prstGeom prst="rect">
            <a:avLst/>
          </a:prstGeom>
          <a:noFill/>
          <a:extLst>
            <a:ext uri="{909E8E84-426E-40DD-AFC4-6F175D3DCCD1}">
              <a14:hiddenFill xmlns:a14="http://schemas.microsoft.com/office/drawing/2010/main">
                <a:solidFill>
                  <a:srgbClr val="FFFFFF"/>
                </a:solidFill>
              </a14:hiddenFill>
            </a:ext>
          </a:extLst>
        </p:spPr>
      </p:pic>
      <p:pic>
        <p:nvPicPr>
          <p:cNvPr id="34817"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226" y="2240776"/>
            <a:ext cx="9004270" cy="4332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s://1.bp.blogspot.com/-C3SdhAa_HH0/W-beRHnBaYI/AAAAAAAALSc/qgiSDwHniJURHUCLRiXUiV8J4SzS3G4wwCLcBGAs/s1600/%25D9%2585%25D8%25A7%2B%25D9%2587%25D9%258A%2B%25D8%25A7%25D9%2584%25D8%25AD%25D9%2588%25D8%25B3%25D8%25A8%25D8%25A9%2B%25D8%25A7%25D9%2584%25D8%25B3%25D8%25AD%25D8%25A7%25D8%25A8%25D9%258A%25D8%25A9%2BCloud%2BComputin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905" y="6093296"/>
            <a:ext cx="1368152" cy="71221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084168" y="6138829"/>
            <a:ext cx="622286" cy="369332"/>
          </a:xfrm>
          <a:prstGeom prst="rect">
            <a:avLst/>
          </a:prstGeom>
        </p:spPr>
        <p:txBody>
          <a:bodyPr wrap="none">
            <a:spAutoFit/>
          </a:bodyPr>
          <a:lstStyle/>
          <a:p>
            <a:r>
              <a:rPr lang="fr-FR" b="1" dirty="0">
                <a:solidFill>
                  <a:srgbClr val="FF0000"/>
                </a:solidFill>
              </a:rPr>
              <a:t>[20] </a:t>
            </a:r>
          </a:p>
        </p:txBody>
      </p:sp>
      <p:sp>
        <p:nvSpPr>
          <p:cNvPr id="4" name="Espace réservé du numéro de diapositive 3"/>
          <p:cNvSpPr>
            <a:spLocks noGrp="1"/>
          </p:cNvSpPr>
          <p:nvPr>
            <p:ph type="sldNum" sz="quarter" idx="12"/>
          </p:nvPr>
        </p:nvSpPr>
        <p:spPr>
          <a:xfrm>
            <a:off x="8339790" y="6145790"/>
            <a:ext cx="696706" cy="595578"/>
          </a:xfrm>
        </p:spPr>
        <p:txBody>
          <a:bodyPr/>
          <a:lstStyle/>
          <a:p>
            <a:fld id="{ECF08AB7-979E-4F1A-AE5B-3A78B4F7F702}" type="slidenum">
              <a:rPr lang="fr-FR" sz="2400" b="1" smtClean="0">
                <a:solidFill>
                  <a:srgbClr val="FF0000"/>
                </a:solidFill>
              </a:rPr>
              <a:t>48</a:t>
            </a:fld>
            <a:endParaRPr lang="fr-FR" sz="2400" b="1" dirty="0">
              <a:solidFill>
                <a:srgbClr val="FF0000"/>
              </a:solidFill>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76256" y="2078271"/>
            <a:ext cx="609600" cy="609600"/>
          </a:xfrm>
          <a:prstGeom prst="rect">
            <a:avLst/>
          </a:prstGeom>
        </p:spPr>
      </p:pic>
    </p:spTree>
    <p:extLst>
      <p:ext uri="{BB962C8B-B14F-4D97-AF65-F5344CB8AC3E}">
        <p14:creationId xmlns:p14="http://schemas.microsoft.com/office/powerpoint/2010/main" val="3448354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758880" y="6376243"/>
            <a:ext cx="2133600" cy="365125"/>
          </a:xfrm>
        </p:spPr>
        <p:txBody>
          <a:bodyPr/>
          <a:lstStyle/>
          <a:p>
            <a:fld id="{ECF08AB7-979E-4F1A-AE5B-3A78B4F7F702}" type="slidenum">
              <a:rPr lang="fr-FR" sz="2400" b="1" smtClean="0">
                <a:solidFill>
                  <a:schemeClr val="bg1"/>
                </a:solidFill>
              </a:rPr>
              <a:t>49</a:t>
            </a:fld>
            <a:endParaRPr lang="fr-FR" sz="2400" b="1" dirty="0">
              <a:solidFill>
                <a:schemeClr val="bg1"/>
              </a:solidFill>
            </a:endParaRPr>
          </a:p>
        </p:txBody>
      </p:sp>
      <p:pic>
        <p:nvPicPr>
          <p:cNvPr id="5"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6" name="Picture 4" descr="https://www.iaria.org/images2/sponsors/l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29263" y="-1496"/>
            <a:ext cx="6182270" cy="1077218"/>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fr-FR" sz="3200" b="1" cap="small" dirty="0">
                <a:ln w="0"/>
                <a:solidFill>
                  <a:schemeClr val="bg1"/>
                </a:solidFill>
                <a:effectLst>
                  <a:reflection blurRad="12700" stA="50000" endPos="50000" dist="5000" dir="5400000" sy="-100000" rotWithShape="0"/>
                </a:effectLst>
              </a:rPr>
              <a:t>PART III: </a:t>
            </a:r>
            <a:r>
              <a:rPr lang="fr-FR" sz="3200" b="1" cap="small" dirty="0" err="1">
                <a:ln w="0"/>
                <a:solidFill>
                  <a:schemeClr val="bg1"/>
                </a:solidFill>
                <a:effectLst>
                  <a:reflection blurRad="12700" stA="50000" endPos="50000" dist="5000" dir="5400000" sy="-100000" rotWithShape="0"/>
                </a:effectLst>
              </a:rPr>
              <a:t>Blockchain</a:t>
            </a:r>
            <a:r>
              <a:rPr lang="fr-FR" sz="3200" b="1" cap="small" dirty="0">
                <a:ln w="0"/>
                <a:solidFill>
                  <a:schemeClr val="bg1"/>
                </a:solidFill>
                <a:effectLst>
                  <a:reflection blurRad="12700" stA="50000" endPos="50000" dist="5000" dir="5400000" sy="-100000" rotWithShape="0"/>
                </a:effectLst>
              </a:rPr>
              <a:t> and </a:t>
            </a:r>
            <a:r>
              <a:rPr lang="fr-FR" sz="3200" b="1" cap="small" dirty="0" err="1">
                <a:ln w="0"/>
                <a:solidFill>
                  <a:schemeClr val="bg1"/>
                </a:solidFill>
                <a:effectLst>
                  <a:reflection blurRad="12700" stA="50000" endPos="50000" dist="5000" dir="5400000" sy="-100000" rotWithShape="0"/>
                </a:effectLst>
              </a:rPr>
              <a:t>Knowledge</a:t>
            </a:r>
            <a:r>
              <a:rPr lang="fr-FR" sz="3200" b="1" cap="small" dirty="0">
                <a:ln w="0"/>
                <a:solidFill>
                  <a:schemeClr val="bg1"/>
                </a:solidFill>
                <a:effectLst>
                  <a:reflection blurRad="12700" stA="50000" endPos="50000" dist="5000" dir="5400000" sy="-100000" rotWithShape="0"/>
                </a:effectLst>
              </a:rPr>
              <a:t> </a:t>
            </a:r>
          </a:p>
          <a:p>
            <a:pPr algn="ctr"/>
            <a:r>
              <a:rPr lang="fr-FR" sz="3200" b="1" cap="small" spc="0" dirty="0">
                <a:ln w="0"/>
                <a:solidFill>
                  <a:schemeClr val="bg1"/>
                </a:solidFill>
                <a:effectLst>
                  <a:reflection blurRad="12700" stA="50000" endPos="50000" dist="5000" dir="5400000" sy="-100000" rotWithShape="0"/>
                </a:effectLst>
              </a:rPr>
              <a:t>Management for </a:t>
            </a:r>
            <a:r>
              <a:rPr lang="fr-FR" sz="3200" b="1" cap="small" spc="0" dirty="0" err="1">
                <a:ln w="0"/>
                <a:solidFill>
                  <a:schemeClr val="bg1"/>
                </a:solidFill>
                <a:effectLst>
                  <a:reflection blurRad="12700" stA="50000" endPos="50000" dist="5000" dir="5400000" sy="-100000" rotWithShape="0"/>
                </a:effectLst>
              </a:rPr>
              <a:t>Human</a:t>
            </a:r>
            <a:r>
              <a:rPr lang="fr-FR" sz="3200" b="1" cap="small" spc="0" dirty="0">
                <a:ln w="0"/>
                <a:solidFill>
                  <a:schemeClr val="bg1"/>
                </a:solidFill>
                <a:effectLst>
                  <a:reflection blurRad="12700" stA="50000" endPos="50000" dist="5000" dir="5400000" sy="-100000" rotWithShape="0"/>
                </a:effectLst>
              </a:rPr>
              <a:t> Values</a:t>
            </a:r>
          </a:p>
        </p:txBody>
      </p:sp>
      <p:pic>
        <p:nvPicPr>
          <p:cNvPr id="9" name="Picture 6" descr="Blockchain : définition, fonctionnement, et utilisations sur le marché |  WeLiveSecurit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3961" y="4310226"/>
            <a:ext cx="3032353" cy="16609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p:cNvPicPr>
            <a:picLocks noChangeAspect="1" noChangeArrowheads="1"/>
          </p:cNvPicPr>
          <p:nvPr/>
        </p:nvPicPr>
        <p:blipFill rotWithShape="1">
          <a:blip r:embed="rId7">
            <a:extLst>
              <a:ext uri="{28A0092B-C50C-407E-A947-70E740481C1C}">
                <a14:useLocalDpi xmlns:a14="http://schemas.microsoft.com/office/drawing/2010/main" val="0"/>
              </a:ext>
            </a:extLst>
          </a:blip>
          <a:srcRect l="49734" r="15596"/>
          <a:stretch/>
        </p:blipFill>
        <p:spPr bwMode="auto">
          <a:xfrm>
            <a:off x="6990421" y="5003820"/>
            <a:ext cx="1376121" cy="1437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2"/>
          <p:cNvPicPr>
            <a:picLocks noChangeAspect="1" noChangeArrowheads="1"/>
          </p:cNvPicPr>
          <p:nvPr/>
        </p:nvPicPr>
        <p:blipFill rotWithShape="1">
          <a:blip r:embed="rId7">
            <a:extLst>
              <a:ext uri="{28A0092B-C50C-407E-A947-70E740481C1C}">
                <a14:useLocalDpi xmlns:a14="http://schemas.microsoft.com/office/drawing/2010/main" val="0"/>
              </a:ext>
            </a:extLst>
          </a:blip>
          <a:srcRect l="18757" r="42138"/>
          <a:stretch/>
        </p:blipFill>
        <p:spPr bwMode="auto">
          <a:xfrm>
            <a:off x="940881" y="5003820"/>
            <a:ext cx="1481853" cy="1371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Principaux conseils pour bâtir une réputation en ligne. -"/>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3303"/>
          <a:stretch/>
        </p:blipFill>
        <p:spPr bwMode="auto">
          <a:xfrm>
            <a:off x="6565801" y="1448165"/>
            <a:ext cx="2069307" cy="13295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 YOU TRUST ME...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6514" y="1448165"/>
            <a:ext cx="1920108" cy="11250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og Credibility &amp;amp; how to Build a Credible Blo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45275" y="2793988"/>
            <a:ext cx="3169724" cy="973105"/>
          </a:xfrm>
          <a:prstGeom prst="rect">
            <a:avLst/>
          </a:prstGeom>
          <a:noFill/>
          <a:extLst>
            <a:ext uri="{909E8E84-426E-40DD-AFC4-6F175D3DCCD1}">
              <a14:hiddenFill xmlns:a14="http://schemas.microsoft.com/office/drawing/2010/main">
                <a:solidFill>
                  <a:srgbClr val="FFFFFF"/>
                </a:solidFill>
              </a14:hiddenFill>
            </a:ext>
          </a:extLst>
        </p:spPr>
      </p:pic>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420398" y="1336269"/>
            <a:ext cx="609600" cy="609600"/>
          </a:xfrm>
          <a:prstGeom prst="rect">
            <a:avLst/>
          </a:prstGeom>
        </p:spPr>
      </p:pic>
    </p:spTree>
    <p:extLst>
      <p:ext uri="{BB962C8B-B14F-4D97-AF65-F5344CB8AC3E}">
        <p14:creationId xmlns:p14="http://schemas.microsoft.com/office/powerpoint/2010/main" val="1715183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8765" y="4653136"/>
            <a:ext cx="4279120" cy="923330"/>
          </a:xfrm>
          <a:prstGeom prst="rect">
            <a:avLst/>
          </a:prstGeom>
          <a:noFill/>
        </p:spPr>
        <p:txBody>
          <a:bodyPr wrap="none" lIns="91440" tIns="45720" rIns="91440" bIns="45720">
            <a:spAutoFit/>
          </a:bodyPr>
          <a:lstStyle/>
          <a:p>
            <a:pPr algn="ctr"/>
            <a:r>
              <a:rPr lang="fr-FR" sz="5400" b="0" cap="small" spc="0" dirty="0">
                <a:ln w="18415" cmpd="sng">
                  <a:solidFill>
                    <a:srgbClr val="FFFFFF"/>
                  </a:solidFill>
                  <a:prstDash val="solid"/>
                </a:ln>
                <a:solidFill>
                  <a:srgbClr val="FFFFFF"/>
                </a:solidFill>
                <a:effectLst>
                  <a:outerShdw blurRad="63500" dir="3600000" algn="tl" rotWithShape="0">
                    <a:srgbClr val="000000">
                      <a:alpha val="70000"/>
                    </a:srgbClr>
                  </a:outerShdw>
                </a:effectLst>
              </a:rPr>
              <a:t>The </a:t>
            </a:r>
            <a:r>
              <a:rPr lang="fr-FR" sz="5400" b="0" cap="small"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Blockchain</a:t>
            </a:r>
            <a:endParaRPr lang="fr-FR" sz="5400" b="0" cap="small"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ZoneTexte 2"/>
          <p:cNvSpPr txBox="1"/>
          <p:nvPr/>
        </p:nvSpPr>
        <p:spPr>
          <a:xfrm>
            <a:off x="4414289" y="5777287"/>
            <a:ext cx="648072" cy="400110"/>
          </a:xfrm>
          <a:prstGeom prst="rect">
            <a:avLst/>
          </a:prstGeom>
          <a:noFill/>
        </p:spPr>
        <p:txBody>
          <a:bodyPr wrap="square" rtlCol="0">
            <a:spAutoFit/>
          </a:bodyPr>
          <a:lstStyle/>
          <a:p>
            <a:r>
              <a:rPr lang="fr-FR" sz="2000" b="1" dirty="0">
                <a:solidFill>
                  <a:schemeClr val="bg1"/>
                </a:solidFill>
              </a:rPr>
              <a:t>[51]</a:t>
            </a:r>
          </a:p>
        </p:txBody>
      </p:sp>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836712"/>
            <a:ext cx="609600" cy="609600"/>
          </a:xfrm>
          <a:prstGeom prst="rect">
            <a:avLst/>
          </a:prstGeom>
        </p:spPr>
      </p:pic>
    </p:spTree>
    <p:extLst>
      <p:ext uri="{BB962C8B-B14F-4D97-AF65-F5344CB8AC3E}">
        <p14:creationId xmlns:p14="http://schemas.microsoft.com/office/powerpoint/2010/main" val="2497650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588224" y="6421184"/>
            <a:ext cx="2133600" cy="365125"/>
          </a:xfrm>
        </p:spPr>
        <p:txBody>
          <a:bodyPr/>
          <a:lstStyle/>
          <a:p>
            <a:fld id="{ECF08AB7-979E-4F1A-AE5B-3A78B4F7F702}" type="slidenum">
              <a:rPr lang="fr-FR" sz="2400" b="1" smtClean="0">
                <a:solidFill>
                  <a:srgbClr val="FF0000"/>
                </a:solidFill>
              </a:rPr>
              <a:t>50</a:t>
            </a:fld>
            <a:endParaRPr lang="fr-FR" sz="2400" b="1" dirty="0">
              <a:solidFill>
                <a:srgbClr val="FF0000"/>
              </a:solidFill>
            </a:endParaRPr>
          </a:p>
        </p:txBody>
      </p:sp>
      <p:sp>
        <p:nvSpPr>
          <p:cNvPr id="5" name="Rectangle 4"/>
          <p:cNvSpPr/>
          <p:nvPr/>
        </p:nvSpPr>
        <p:spPr>
          <a:xfrm>
            <a:off x="1043609" y="44624"/>
            <a:ext cx="6912768" cy="707886"/>
          </a:xfrm>
          <a:prstGeom prst="rect">
            <a:avLst/>
          </a:prstGeom>
          <a:solidFill>
            <a:schemeClr val="accent1"/>
          </a:solidFill>
        </p:spPr>
        <p:txBody>
          <a:bodyPr wrap="square">
            <a:spAutoFit/>
          </a:bodyPr>
          <a:lstStyle/>
          <a:p>
            <a:pPr algn="ctr"/>
            <a:r>
              <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III. 1  </a:t>
            </a:r>
            <a:r>
              <a:rPr lang="en-US"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Reputation-based Distributed Knowledge Sharing System in </a:t>
            </a:r>
            <a:r>
              <a:rPr lang="fr-FR" sz="20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endParaRPr lang="fr-FR" sz="2000"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7" name="Rectangle 6"/>
          <p:cNvSpPr/>
          <p:nvPr/>
        </p:nvSpPr>
        <p:spPr>
          <a:xfrm>
            <a:off x="251520" y="1340768"/>
            <a:ext cx="2271274" cy="5262979"/>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users’ reputation</a:t>
            </a:r>
          </a:p>
          <a:p>
            <a:pPr algn="just"/>
            <a:r>
              <a:rPr lang="en-US" sz="1600" dirty="0">
                <a:solidFill>
                  <a:srgbClr val="0000FF"/>
                </a:solidFill>
                <a:latin typeface="Century Gothic" panose="020B0502020202020204" pitchFamily="34" charset="0"/>
              </a:rPr>
              <a:t>represents users’ credibility and the eligibility of providing</a:t>
            </a:r>
          </a:p>
          <a:p>
            <a:pPr algn="just"/>
            <a:r>
              <a:rPr lang="en-US" sz="1600" dirty="0">
                <a:solidFill>
                  <a:srgbClr val="0000FF"/>
                </a:solidFill>
                <a:latin typeface="Century Gothic" panose="020B0502020202020204" pitchFamily="34" charset="0"/>
              </a:rPr>
              <a:t>valid answers. </a:t>
            </a:r>
          </a:p>
          <a:p>
            <a:pPr algn="just"/>
            <a:r>
              <a:rPr lang="en-US" sz="1600" dirty="0">
                <a:solidFill>
                  <a:srgbClr val="0000FF"/>
                </a:solidFill>
                <a:latin typeface="Century Gothic" panose="020B0502020202020204" pitchFamily="34" charset="0"/>
              </a:rPr>
              <a:t>Authors proposed </a:t>
            </a:r>
            <a:r>
              <a:rPr lang="en-US" sz="1600" dirty="0">
                <a:solidFill>
                  <a:srgbClr val="C00000"/>
                </a:solidFill>
                <a:latin typeface="Century Gothic" panose="020B0502020202020204" pitchFamily="34" charset="0"/>
              </a:rPr>
              <a:t>Reputation Based</a:t>
            </a:r>
          </a:p>
          <a:p>
            <a:pPr algn="just"/>
            <a:r>
              <a:rPr lang="en-US" sz="1600" dirty="0">
                <a:solidFill>
                  <a:srgbClr val="C00000"/>
                </a:solidFill>
                <a:latin typeface="Century Gothic" panose="020B0502020202020204" pitchFamily="34" charset="0"/>
              </a:rPr>
              <a:t>Knowledge Sharing system in </a:t>
            </a:r>
            <a:r>
              <a:rPr lang="en-US" sz="1600" dirty="0" err="1">
                <a:solidFill>
                  <a:srgbClr val="C00000"/>
                </a:solidFill>
                <a:latin typeface="Century Gothic" panose="020B0502020202020204" pitchFamily="34" charset="0"/>
              </a:rPr>
              <a:t>blockchain</a:t>
            </a:r>
            <a:r>
              <a:rPr lang="en-US" sz="1600" dirty="0">
                <a:solidFill>
                  <a:srgbClr val="C00000"/>
                </a:solidFill>
                <a:latin typeface="Century Gothic" panose="020B0502020202020204" pitchFamily="34" charset="0"/>
              </a:rPr>
              <a:t>, called RBKS</a:t>
            </a:r>
            <a:r>
              <a:rPr lang="en-US" sz="1600" dirty="0">
                <a:solidFill>
                  <a:srgbClr val="0000FF"/>
                </a:solidFill>
                <a:latin typeface="Century Gothic" panose="020B0502020202020204" pitchFamily="34" charset="0"/>
              </a:rPr>
              <a:t>, to exploit the copyright protection of the knowledge owner to achieve the paid-for content service which allows bystanders who are interested in the shared knowledge to pay a small fee for the access. </a:t>
            </a:r>
            <a:endParaRPr lang="fr-FR" sz="1600" dirty="0">
              <a:solidFill>
                <a:srgbClr val="0000FF"/>
              </a:solidFill>
              <a:latin typeface="Century Gothic" panose="020B0502020202020204" pitchFamily="34" charset="0"/>
            </a:endParaRP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4408" y="13177"/>
            <a:ext cx="895154" cy="535503"/>
          </a:xfrm>
          <a:prstGeom prst="rect">
            <a:avLst/>
          </a:prstGeom>
          <a:noFill/>
          <a:extLst>
            <a:ext uri="{909E8E84-426E-40DD-AFC4-6F175D3DCCD1}">
              <a14:hiddenFill xmlns:a14="http://schemas.microsoft.com/office/drawing/2010/main">
                <a:solidFill>
                  <a:srgbClr val="FFFFFF"/>
                </a:solidFill>
              </a14:hiddenFill>
            </a:ext>
          </a:extLst>
        </p:spPr>
      </p:pic>
      <p:pic>
        <p:nvPicPr>
          <p:cNvPr id="43009" name="Picture 1"/>
          <p:cNvPicPr>
            <a:picLocks noChangeAspect="1" noChangeArrowheads="1"/>
          </p:cNvPicPr>
          <p:nvPr/>
        </p:nvPicPr>
        <p:blipFill rotWithShape="1">
          <a:blip r:embed="rId7">
            <a:extLst>
              <a:ext uri="{28A0092B-C50C-407E-A947-70E740481C1C}">
                <a14:useLocalDpi xmlns:a14="http://schemas.microsoft.com/office/drawing/2010/main" val="0"/>
              </a:ext>
            </a:extLst>
          </a:blip>
          <a:srcRect t="1396" b="-1"/>
          <a:stretch/>
        </p:blipFill>
        <p:spPr bwMode="auto">
          <a:xfrm>
            <a:off x="2737781" y="1556793"/>
            <a:ext cx="6154699" cy="491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805" t="21982" r="23428" b="28171"/>
          <a:stretch/>
        </p:blipFill>
        <p:spPr bwMode="auto">
          <a:xfrm>
            <a:off x="3419872" y="1052736"/>
            <a:ext cx="2623676" cy="1448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4766325" y="6419081"/>
            <a:ext cx="622286" cy="369332"/>
          </a:xfrm>
          <a:prstGeom prst="rect">
            <a:avLst/>
          </a:prstGeom>
        </p:spPr>
        <p:txBody>
          <a:bodyPr wrap="none">
            <a:spAutoFit/>
          </a:bodyPr>
          <a:lstStyle/>
          <a:p>
            <a:r>
              <a:rPr lang="fr-FR" b="1" dirty="0">
                <a:solidFill>
                  <a:srgbClr val="FF0000"/>
                </a:solidFill>
              </a:rPr>
              <a:t>[21]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09792" y="805280"/>
            <a:ext cx="609600" cy="609600"/>
          </a:xfrm>
          <a:prstGeom prst="rect">
            <a:avLst/>
          </a:prstGeom>
        </p:spPr>
      </p:pic>
    </p:spTree>
    <p:extLst>
      <p:ext uri="{BB962C8B-B14F-4D97-AF65-F5344CB8AC3E}">
        <p14:creationId xmlns:p14="http://schemas.microsoft.com/office/powerpoint/2010/main" val="523280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172400" y="6448251"/>
            <a:ext cx="792088" cy="365125"/>
          </a:xfrm>
        </p:spPr>
        <p:txBody>
          <a:bodyPr/>
          <a:lstStyle/>
          <a:p>
            <a:fld id="{ECF08AB7-979E-4F1A-AE5B-3A78B4F7F702}" type="slidenum">
              <a:rPr lang="fr-FR" sz="2400" b="1" smtClean="0">
                <a:solidFill>
                  <a:srgbClr val="FF0000"/>
                </a:solidFill>
              </a:rPr>
              <a:t>51</a:t>
            </a:fld>
            <a:endParaRPr lang="fr-FR" sz="2400" b="1" dirty="0">
              <a:solidFill>
                <a:srgbClr val="FF0000"/>
              </a:solidFill>
            </a:endParaRPr>
          </a:p>
        </p:txBody>
      </p:sp>
      <p:sp>
        <p:nvSpPr>
          <p:cNvPr id="5" name="Rectangle 4"/>
          <p:cNvSpPr/>
          <p:nvPr/>
        </p:nvSpPr>
        <p:spPr>
          <a:xfrm>
            <a:off x="1043607" y="44624"/>
            <a:ext cx="7056785" cy="877163"/>
          </a:xfrm>
          <a:prstGeom prst="rect">
            <a:avLst/>
          </a:prstGeom>
          <a:solidFill>
            <a:schemeClr val="accent1"/>
          </a:solidFill>
        </p:spPr>
        <p:txBody>
          <a:bodyPr wrap="square">
            <a:spAutoFit/>
          </a:bodyPr>
          <a:lstStyle/>
          <a:p>
            <a:pPr algn="ctr"/>
            <a:r>
              <a:rPr lang="fr-FR" sz="17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III. 2 </a:t>
            </a:r>
            <a:r>
              <a:rPr lang="en-US" sz="17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Do you have confidence in how your rolling stock has been maintained? A </a:t>
            </a:r>
            <a:r>
              <a:rPr lang="en-US" sz="1700"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r>
              <a:rPr lang="en-US" sz="1700" b="1" cap="small" dirty="0">
                <a:ln w="1905"/>
                <a:solidFill>
                  <a:schemeClr val="bg1"/>
                </a:solidFill>
                <a:effectLst>
                  <a:innerShdw blurRad="69850" dist="43180" dir="5400000">
                    <a:srgbClr val="000000">
                      <a:alpha val="65000"/>
                    </a:srgbClr>
                  </a:innerShdw>
                </a:effectLst>
                <a:latin typeface="Century Gothic" panose="020B0502020202020204" pitchFamily="34" charset="0"/>
              </a:rPr>
              <a:t>-led knowledge-sharing platform for building trust between stakeholders </a:t>
            </a:r>
            <a:endParaRPr lang="fr-FR" sz="1700"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sp>
        <p:nvSpPr>
          <p:cNvPr id="7" name="Rectangle 6"/>
          <p:cNvSpPr/>
          <p:nvPr/>
        </p:nvSpPr>
        <p:spPr>
          <a:xfrm>
            <a:off x="111667" y="980728"/>
            <a:ext cx="8892606" cy="1384995"/>
          </a:xfrm>
          <a:prstGeom prst="rect">
            <a:avLst/>
          </a:prstGeom>
        </p:spPr>
        <p:txBody>
          <a:bodyPr wrap="square">
            <a:spAutoFit/>
          </a:bodyPr>
          <a:lstStyle/>
          <a:p>
            <a:pPr algn="just"/>
            <a:r>
              <a:rPr lang="en-US" sz="1400" dirty="0">
                <a:solidFill>
                  <a:srgbClr val="0000FF"/>
                </a:solidFill>
                <a:latin typeface="Century Gothic" panose="020B0502020202020204" pitchFamily="34" charset="0"/>
              </a:rPr>
              <a:t>A business network archive is developed for the maintenance management of the sliding step of the train door system. The archive encompasses the business logic and transactional data required to enhance trust among stakeholders in the quality of performed maintenance. The developed archive is deployed on </a:t>
            </a:r>
            <a:r>
              <a:rPr lang="en-US" sz="1400" dirty="0" err="1">
                <a:solidFill>
                  <a:srgbClr val="0000FF"/>
                </a:solidFill>
                <a:latin typeface="Century Gothic" panose="020B0502020202020204" pitchFamily="34" charset="0"/>
              </a:rPr>
              <a:t>Hyperledger</a:t>
            </a:r>
            <a:r>
              <a:rPr lang="en-US" sz="1400" dirty="0">
                <a:solidFill>
                  <a:srgbClr val="0000FF"/>
                </a:solidFill>
                <a:latin typeface="Century Gothic" panose="020B0502020202020204" pitchFamily="34" charset="0"/>
              </a:rPr>
              <a:t> Fabric and effective. The results show that the developed business network, deployed on a customized </a:t>
            </a:r>
            <a:r>
              <a:rPr lang="en-US" sz="1400" dirty="0" err="1">
                <a:solidFill>
                  <a:srgbClr val="0000FF"/>
                </a:solidFill>
                <a:latin typeface="Century Gothic" panose="020B0502020202020204" pitchFamily="34" charset="0"/>
              </a:rPr>
              <a:t>Hyperledger</a:t>
            </a:r>
            <a:r>
              <a:rPr lang="en-US" sz="1400" dirty="0">
                <a:solidFill>
                  <a:srgbClr val="0000FF"/>
                </a:solidFill>
                <a:latin typeface="Century Gothic" panose="020B0502020202020204" pitchFamily="34" charset="0"/>
              </a:rPr>
              <a:t> Fabric consensus protocol, </a:t>
            </a:r>
            <a:r>
              <a:rPr lang="en-US" sz="1400" b="1" dirty="0">
                <a:solidFill>
                  <a:srgbClr val="C00000"/>
                </a:solidFill>
                <a:latin typeface="Century Gothic" panose="020B0502020202020204" pitchFamily="34" charset="0"/>
              </a:rPr>
              <a:t>enhanced trust among the stakeholders involved</a:t>
            </a:r>
            <a:r>
              <a:rPr lang="en-US" sz="1400" dirty="0">
                <a:solidFill>
                  <a:srgbClr val="0000FF"/>
                </a:solidFill>
                <a:latin typeface="Century Gothic" panose="020B0502020202020204" pitchFamily="34" charset="0"/>
              </a:rPr>
              <a:t>. </a:t>
            </a:r>
            <a:endParaRPr lang="fr-FR" sz="1500" dirty="0">
              <a:solidFill>
                <a:srgbClr val="0000FF"/>
              </a:solidFill>
              <a:latin typeface="Century Gothic" panose="020B0502020202020204" pitchFamily="34" charset="0"/>
            </a:endParaRP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568631" cy="569275"/>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424" y="13178"/>
            <a:ext cx="751137" cy="449348"/>
          </a:xfrm>
          <a:prstGeom prst="rect">
            <a:avLst/>
          </a:prstGeom>
          <a:noFill/>
          <a:extLst>
            <a:ext uri="{909E8E84-426E-40DD-AFC4-6F175D3DCCD1}">
              <a14:hiddenFill xmlns:a14="http://schemas.microsoft.com/office/drawing/2010/main">
                <a:solidFill>
                  <a:srgbClr val="FFFFFF"/>
                </a:solidFill>
              </a14:hiddenFill>
            </a:ext>
          </a:extLst>
        </p:spPr>
      </p:pic>
      <p:pic>
        <p:nvPicPr>
          <p:cNvPr id="38913"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832" y="2438651"/>
            <a:ext cx="7350512" cy="4158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644008" y="6516052"/>
            <a:ext cx="731576" cy="369332"/>
          </a:xfrm>
          <a:prstGeom prst="rect">
            <a:avLst/>
          </a:prstGeom>
        </p:spPr>
        <p:txBody>
          <a:bodyPr wrap="square">
            <a:spAutoFit/>
          </a:bodyPr>
          <a:lstStyle/>
          <a:p>
            <a:r>
              <a:rPr lang="fr-FR" b="1" dirty="0">
                <a:solidFill>
                  <a:srgbClr val="FF0000"/>
                </a:solidFill>
              </a:rPr>
              <a:t>[22]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84368" y="2924944"/>
            <a:ext cx="609600" cy="609600"/>
          </a:xfrm>
          <a:prstGeom prst="rect">
            <a:avLst/>
          </a:prstGeom>
        </p:spPr>
      </p:pic>
    </p:spTree>
    <p:extLst>
      <p:ext uri="{BB962C8B-B14F-4D97-AF65-F5344CB8AC3E}">
        <p14:creationId xmlns:p14="http://schemas.microsoft.com/office/powerpoint/2010/main" val="424069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804248" y="6423656"/>
            <a:ext cx="2133600" cy="365125"/>
          </a:xfrm>
        </p:spPr>
        <p:txBody>
          <a:bodyPr/>
          <a:lstStyle/>
          <a:p>
            <a:fld id="{ECF08AB7-979E-4F1A-AE5B-3A78B4F7F702}" type="slidenum">
              <a:rPr lang="fr-FR" sz="2400" b="1" smtClean="0">
                <a:solidFill>
                  <a:srgbClr val="FF0000"/>
                </a:solidFill>
              </a:rPr>
              <a:t>52</a:t>
            </a:fld>
            <a:endParaRPr lang="fr-FR" sz="2400" b="1" dirty="0">
              <a:solidFill>
                <a:srgbClr val="FF0000"/>
              </a:solidFill>
            </a:endParaRPr>
          </a:p>
        </p:txBody>
      </p:sp>
      <p:sp>
        <p:nvSpPr>
          <p:cNvPr id="5" name="Rectangle 4"/>
          <p:cNvSpPr/>
          <p:nvPr/>
        </p:nvSpPr>
        <p:spPr>
          <a:xfrm>
            <a:off x="1421904" y="68597"/>
            <a:ext cx="6678488" cy="369332"/>
          </a:xfrm>
          <a:prstGeom prst="rect">
            <a:avLst/>
          </a:prstGeom>
          <a:solidFill>
            <a:schemeClr val="accent1"/>
          </a:solidFill>
        </p:spPr>
        <p:txBody>
          <a:bodyPr wrap="square">
            <a:spAutoFit/>
          </a:bodyPr>
          <a:lstStyle/>
          <a:p>
            <a:pPr algn="ctr"/>
            <a:r>
              <a:rPr lang="en-US"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r>
              <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rPr>
              <a:t>III. 3 </a:t>
            </a:r>
            <a:r>
              <a:rPr lang="en-US" b="1" cap="small" dirty="0">
                <a:ln w="1905"/>
                <a:solidFill>
                  <a:schemeClr val="bg1"/>
                </a:solidFill>
                <a:effectLst>
                  <a:innerShdw blurRad="69850" dist="43180" dir="5400000">
                    <a:srgbClr val="000000">
                      <a:alpha val="65000"/>
                    </a:srgbClr>
                  </a:innerShdw>
                </a:effectLst>
                <a:latin typeface="Century Gothic" panose="020B0502020202020204" pitchFamily="34" charset="0"/>
              </a:rPr>
              <a:t>Managing Knowledge Provenance using </a:t>
            </a:r>
            <a:r>
              <a:rPr lang="en-US" b="1" cap="small" dirty="0" err="1">
                <a:ln w="1905"/>
                <a:solidFill>
                  <a:schemeClr val="bg1"/>
                </a:solidFill>
                <a:effectLst>
                  <a:innerShdw blurRad="69850" dist="43180" dir="5400000">
                    <a:srgbClr val="000000">
                      <a:alpha val="65000"/>
                    </a:srgbClr>
                  </a:innerShdw>
                </a:effectLst>
                <a:latin typeface="Century Gothic" panose="020B0502020202020204" pitchFamily="34" charset="0"/>
              </a:rPr>
              <a:t>Blockchain</a:t>
            </a:r>
            <a:r>
              <a:rPr lang="en-US" b="1" cap="small" dirty="0">
                <a:ln w="1905"/>
                <a:solidFill>
                  <a:schemeClr val="bg1"/>
                </a:solidFill>
                <a:effectLst>
                  <a:innerShdw blurRad="69850" dist="43180" dir="5400000">
                    <a:srgbClr val="000000">
                      <a:alpha val="65000"/>
                    </a:srgbClr>
                  </a:innerShdw>
                </a:effectLst>
                <a:latin typeface="Century Gothic" panose="020B0502020202020204" pitchFamily="34" charset="0"/>
              </a:rPr>
              <a:t> </a:t>
            </a:r>
            <a:endParaRPr lang="fr-FR" b="1" cap="small" dirty="0">
              <a:ln w="1905"/>
              <a:solidFill>
                <a:schemeClr val="bg1"/>
              </a:solidFill>
              <a:effectLst>
                <a:innerShdw blurRad="69850" dist="43180" dir="5400000">
                  <a:srgbClr val="000000">
                    <a:alpha val="65000"/>
                  </a:srgbClr>
                </a:innerShdw>
              </a:effectLst>
              <a:latin typeface="Century Gothic" panose="020B0502020202020204" pitchFamily="34" charset="0"/>
            </a:endParaRP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606559" cy="607246"/>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9312" y="13178"/>
            <a:ext cx="800249" cy="424752"/>
          </a:xfrm>
          <a:prstGeom prst="rect">
            <a:avLst/>
          </a:prstGeom>
          <a:noFill/>
          <a:extLst>
            <a:ext uri="{909E8E84-426E-40DD-AFC4-6F175D3DCCD1}">
              <a14:hiddenFill xmlns:a14="http://schemas.microsoft.com/office/drawing/2010/main">
                <a:solidFill>
                  <a:srgbClr val="FFFFFF"/>
                </a:solidFill>
              </a14:hiddenFill>
            </a:ext>
          </a:extLst>
        </p:spPr>
      </p:pic>
      <p:pic>
        <p:nvPicPr>
          <p:cNvPr id="29697" name="Picture 1"/>
          <p:cNvPicPr>
            <a:picLocks noChangeAspect="1" noChangeArrowheads="1"/>
          </p:cNvPicPr>
          <p:nvPr/>
        </p:nvPicPr>
        <p:blipFill rotWithShape="1">
          <a:blip r:embed="rId7">
            <a:extLst>
              <a:ext uri="{28A0092B-C50C-407E-A947-70E740481C1C}">
                <a14:useLocalDpi xmlns:a14="http://schemas.microsoft.com/office/drawing/2010/main" val="0"/>
              </a:ext>
            </a:extLst>
          </a:blip>
          <a:srcRect b="7105"/>
          <a:stretch/>
        </p:blipFill>
        <p:spPr bwMode="auto">
          <a:xfrm>
            <a:off x="551529" y="2443918"/>
            <a:ext cx="8124927" cy="3577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2556" y="707212"/>
            <a:ext cx="8487916" cy="1569660"/>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The proposed model for managing knowledge provenance leverages the benefits of a </a:t>
            </a:r>
            <a:r>
              <a:rPr lang="en-US" sz="1600" dirty="0" err="1">
                <a:solidFill>
                  <a:srgbClr val="0000FF"/>
                </a:solidFill>
                <a:latin typeface="Century Gothic" panose="020B0502020202020204" pitchFamily="34" charset="0"/>
              </a:rPr>
              <a:t>blockchain</a:t>
            </a:r>
            <a:r>
              <a:rPr lang="en-US" sz="1600" dirty="0">
                <a:solidFill>
                  <a:srgbClr val="0000FF"/>
                </a:solidFill>
                <a:latin typeface="Century Gothic" panose="020B0502020202020204" pitchFamily="34" charset="0"/>
              </a:rPr>
              <a:t> to provide a solution which is decentralized, immutable and easy to update. By presenting knowledge statements in this form, it provides a data structure which overcomes many of the problems presented by the “post-fact” world without fundamentally changing the nature of academic discourse itself. This model is extendable to be used in accountability. </a:t>
            </a:r>
            <a:endParaRPr lang="fr-FR" sz="1600" dirty="0">
              <a:solidFill>
                <a:srgbClr val="0000FF"/>
              </a:solidFill>
              <a:latin typeface="Century Gothic" panose="020B0502020202020204" pitchFamily="34" charset="0"/>
            </a:endParaRPr>
          </a:p>
        </p:txBody>
      </p:sp>
      <p:sp>
        <p:nvSpPr>
          <p:cNvPr id="3" name="Rectangle 2"/>
          <p:cNvSpPr/>
          <p:nvPr/>
        </p:nvSpPr>
        <p:spPr>
          <a:xfrm>
            <a:off x="4759022" y="6451824"/>
            <a:ext cx="622286" cy="369332"/>
          </a:xfrm>
          <a:prstGeom prst="rect">
            <a:avLst/>
          </a:prstGeom>
        </p:spPr>
        <p:txBody>
          <a:bodyPr wrap="none">
            <a:spAutoFit/>
          </a:bodyPr>
          <a:lstStyle/>
          <a:p>
            <a:r>
              <a:rPr lang="fr-FR" b="1" dirty="0">
                <a:solidFill>
                  <a:srgbClr val="FF0000"/>
                </a:solidFill>
              </a:rPr>
              <a:t>[23] </a:t>
            </a:r>
          </a:p>
        </p:txBody>
      </p:sp>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6136" y="1972072"/>
            <a:ext cx="609600" cy="609600"/>
          </a:xfrm>
          <a:prstGeom prst="rect">
            <a:avLst/>
          </a:prstGeom>
        </p:spPr>
      </p:pic>
    </p:spTree>
    <p:extLst>
      <p:ext uri="{BB962C8B-B14F-4D97-AF65-F5344CB8AC3E}">
        <p14:creationId xmlns:p14="http://schemas.microsoft.com/office/powerpoint/2010/main" val="2340212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6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4837668" y="6437153"/>
            <a:ext cx="2133600" cy="365125"/>
          </a:xfrm>
        </p:spPr>
        <p:txBody>
          <a:bodyPr/>
          <a:lstStyle/>
          <a:p>
            <a:fld id="{ECF08AB7-979E-4F1A-AE5B-3A78B4F7F702}" type="slidenum">
              <a:rPr lang="fr-FR" sz="2400" b="1" smtClean="0">
                <a:solidFill>
                  <a:srgbClr val="FF0000"/>
                </a:solidFill>
              </a:rPr>
              <a:t>53</a:t>
            </a:fld>
            <a:endParaRPr lang="fr-FR" sz="2400" b="1" dirty="0">
              <a:solidFill>
                <a:srgbClr val="FF0000"/>
              </a:solidFill>
            </a:endParaRPr>
          </a:p>
        </p:txBody>
      </p:sp>
      <p:sp>
        <p:nvSpPr>
          <p:cNvPr id="5" name="Rectangle 4"/>
          <p:cNvSpPr/>
          <p:nvPr/>
        </p:nvSpPr>
        <p:spPr>
          <a:xfrm>
            <a:off x="899592" y="44624"/>
            <a:ext cx="3744416" cy="461665"/>
          </a:xfrm>
          <a:prstGeom prst="rect">
            <a:avLst/>
          </a:prstGeom>
        </p:spPr>
        <p:txBody>
          <a:bodyPr wrap="square">
            <a:spAutoFit/>
          </a:bodyPr>
          <a:lstStyle/>
          <a:p>
            <a:pPr algn="ctr"/>
            <a:r>
              <a:rPr lang="fr-FR" sz="2400" b="1" dirty="0">
                <a:ln w="1905"/>
                <a:solidFill>
                  <a:srgbClr val="FF9900"/>
                </a:solidFill>
                <a:effectLst>
                  <a:innerShdw blurRad="69850" dist="43180" dir="5400000">
                    <a:srgbClr val="000000">
                      <a:alpha val="65000"/>
                    </a:srgbClr>
                  </a:innerShdw>
                </a:effectLst>
              </a:rPr>
              <a:t>CONCLUSION AND TRENDS</a:t>
            </a: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82" y="9154"/>
            <a:ext cx="640426" cy="641151"/>
          </a:xfrm>
          <a:prstGeom prst="rect">
            <a:avLst/>
          </a:prstGeom>
        </p:spPr>
      </p:pic>
      <p:pic>
        <p:nvPicPr>
          <p:cNvPr id="9"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0432" y="13178"/>
            <a:ext cx="679130" cy="4418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85288" y="2132856"/>
            <a:ext cx="6923016" cy="4247317"/>
          </a:xfrm>
          <a:prstGeom prst="rect">
            <a:avLst/>
          </a:prstGeom>
        </p:spPr>
        <p:txBody>
          <a:bodyPr wrap="square">
            <a:spAutoFit/>
          </a:bodyPr>
          <a:lstStyle/>
          <a:p>
            <a:pPr algn="just"/>
            <a:r>
              <a:rPr lang="fr-FR" b="1" dirty="0">
                <a:solidFill>
                  <a:schemeClr val="bg1"/>
                </a:solidFill>
                <a:latin typeface="Century Gothic" panose="020B0502020202020204" pitchFamily="34" charset="0"/>
              </a:rPr>
              <a:t>1- </a:t>
            </a:r>
            <a:r>
              <a:rPr lang="fr-FR" dirty="0" err="1">
                <a:solidFill>
                  <a:schemeClr val="bg1"/>
                </a:solidFill>
                <a:latin typeface="Century Gothic" panose="020B0502020202020204" pitchFamily="34" charset="0"/>
              </a:rPr>
              <a:t>Further</a:t>
            </a:r>
            <a:r>
              <a:rPr lang="fr-FR" dirty="0">
                <a:solidFill>
                  <a:schemeClr val="bg1"/>
                </a:solidFill>
                <a:latin typeface="Century Gothic" panose="020B0502020202020204" pitchFamily="34" charset="0"/>
              </a:rPr>
              <a:t> R&amp;D direction </a:t>
            </a:r>
            <a:r>
              <a:rPr lang="en-US" dirty="0">
                <a:solidFill>
                  <a:schemeClr val="bg1"/>
                </a:solidFill>
                <a:latin typeface="Century Gothic" panose="020B0502020202020204" pitchFamily="34" charset="0"/>
              </a:rPr>
              <a:t>for cryptography will more focus on the capability in fast </a:t>
            </a:r>
            <a:r>
              <a:rPr lang="fr-FR" dirty="0" err="1">
                <a:solidFill>
                  <a:schemeClr val="bg1"/>
                </a:solidFill>
                <a:latin typeface="Century Gothic" panose="020B0502020202020204" pitchFamily="34" charset="0"/>
              </a:rPr>
              <a:t>big</a:t>
            </a:r>
            <a:r>
              <a:rPr lang="fr-FR" dirty="0">
                <a:solidFill>
                  <a:schemeClr val="bg1"/>
                </a:solidFill>
                <a:latin typeface="Century Gothic" panose="020B0502020202020204" pitchFamily="34" charset="0"/>
              </a:rPr>
              <a:t> data </a:t>
            </a:r>
            <a:r>
              <a:rPr lang="fr-FR" dirty="0" err="1">
                <a:solidFill>
                  <a:schemeClr val="bg1"/>
                </a:solidFill>
                <a:latin typeface="Century Gothic" panose="020B0502020202020204" pitchFamily="34" charset="0"/>
              </a:rPr>
              <a:t>processing</a:t>
            </a:r>
            <a:r>
              <a:rPr lang="fr-FR" dirty="0">
                <a:solidFill>
                  <a:schemeClr val="bg1"/>
                </a:solidFill>
                <a:latin typeface="Century Gothic" panose="020B0502020202020204" pitchFamily="34" charset="0"/>
              </a:rPr>
              <a:t>.</a:t>
            </a:r>
          </a:p>
          <a:p>
            <a:pPr algn="just"/>
            <a:endParaRPr lang="fr-FR" dirty="0">
              <a:solidFill>
                <a:schemeClr val="bg1"/>
              </a:solidFill>
              <a:latin typeface="Century Gothic" panose="020B0502020202020204" pitchFamily="34" charset="0"/>
            </a:endParaRPr>
          </a:p>
          <a:p>
            <a:pPr algn="just"/>
            <a:r>
              <a:rPr lang="fr-FR" b="1" dirty="0">
                <a:solidFill>
                  <a:schemeClr val="bg1"/>
                </a:solidFill>
                <a:latin typeface="Century Gothic" panose="020B0502020202020204" pitchFamily="34" charset="0"/>
              </a:rPr>
              <a:t>2-</a:t>
            </a:r>
            <a:r>
              <a:rPr lang="fr-FR" dirty="0">
                <a:solidFill>
                  <a:schemeClr val="bg1"/>
                </a:solidFill>
                <a:latin typeface="Century Gothic" panose="020B0502020202020204" pitchFamily="34" charset="0"/>
              </a:rPr>
              <a:t> Hardware </a:t>
            </a:r>
            <a:r>
              <a:rPr lang="fr-FR" dirty="0" err="1">
                <a:solidFill>
                  <a:schemeClr val="bg1"/>
                </a:solidFill>
                <a:latin typeface="Century Gothic" panose="020B0502020202020204" pitchFamily="34" charset="0"/>
              </a:rPr>
              <a:t>blockchain</a:t>
            </a:r>
            <a:r>
              <a:rPr lang="fr-FR" dirty="0">
                <a:solidFill>
                  <a:schemeClr val="bg1"/>
                </a:solidFill>
                <a:latin typeface="Century Gothic" panose="020B0502020202020204" pitchFamily="34" charset="0"/>
              </a:rPr>
              <a:t> </a:t>
            </a:r>
            <a:r>
              <a:rPr lang="fr-FR" dirty="0" err="1">
                <a:solidFill>
                  <a:schemeClr val="bg1"/>
                </a:solidFill>
                <a:latin typeface="Century Gothic" panose="020B0502020202020204" pitchFamily="34" charset="0"/>
              </a:rPr>
              <a:t>technology</a:t>
            </a:r>
            <a:r>
              <a:rPr lang="fr-FR" dirty="0">
                <a:solidFill>
                  <a:schemeClr val="bg1"/>
                </a:solidFill>
                <a:latin typeface="Century Gothic" panose="020B0502020202020204" pitchFamily="34" charset="0"/>
              </a:rPr>
              <a:t> </a:t>
            </a:r>
            <a:r>
              <a:rPr lang="en-US" dirty="0">
                <a:solidFill>
                  <a:schemeClr val="bg1"/>
                </a:solidFill>
                <a:latin typeface="Century Gothic" panose="020B0502020202020204" pitchFamily="34" charset="0"/>
              </a:rPr>
              <a:t>will lead the spread of big data market by reinforcing fast </a:t>
            </a:r>
            <a:r>
              <a:rPr lang="fr-FR" dirty="0">
                <a:solidFill>
                  <a:schemeClr val="bg1"/>
                </a:solidFill>
                <a:latin typeface="Century Gothic" panose="020B0502020202020204" pitchFamily="34" charset="0"/>
              </a:rPr>
              <a:t>speed and data </a:t>
            </a:r>
            <a:r>
              <a:rPr lang="fr-FR" dirty="0" err="1">
                <a:solidFill>
                  <a:schemeClr val="bg1"/>
                </a:solidFill>
                <a:latin typeface="Century Gothic" panose="020B0502020202020204" pitchFamily="34" charset="0"/>
              </a:rPr>
              <a:t>security</a:t>
            </a:r>
            <a:r>
              <a:rPr lang="fr-FR" dirty="0">
                <a:solidFill>
                  <a:schemeClr val="bg1"/>
                </a:solidFill>
                <a:latin typeface="Century Gothic" panose="020B0502020202020204" pitchFamily="34" charset="0"/>
              </a:rPr>
              <a:t>.</a:t>
            </a:r>
          </a:p>
          <a:p>
            <a:pPr algn="just"/>
            <a:endParaRPr lang="fr-FR" dirty="0">
              <a:solidFill>
                <a:schemeClr val="bg1"/>
              </a:solidFill>
              <a:latin typeface="Century Gothic" panose="020B0502020202020204" pitchFamily="34" charset="0"/>
            </a:endParaRPr>
          </a:p>
          <a:p>
            <a:pPr algn="just"/>
            <a:r>
              <a:rPr lang="en-US" b="1" dirty="0">
                <a:solidFill>
                  <a:schemeClr val="bg1"/>
                </a:solidFill>
                <a:latin typeface="Century Gothic" panose="020B0502020202020204" pitchFamily="34" charset="0"/>
              </a:rPr>
              <a:t>3-</a:t>
            </a:r>
            <a:r>
              <a:rPr lang="en-US" dirty="0">
                <a:solidFill>
                  <a:schemeClr val="bg1"/>
                </a:solidFill>
                <a:latin typeface="Century Gothic" panose="020B0502020202020204" pitchFamily="34" charset="0"/>
              </a:rPr>
              <a:t> The future technologies related to the applications will be developed closely with encryption technologies which are essential part for artificial intelligence </a:t>
            </a:r>
            <a:r>
              <a:rPr lang="fr-FR" dirty="0">
                <a:solidFill>
                  <a:schemeClr val="bg1"/>
                </a:solidFill>
                <a:latin typeface="Century Gothic" panose="020B0502020202020204" pitchFamily="34" charset="0"/>
              </a:rPr>
              <a:t>and </a:t>
            </a:r>
            <a:r>
              <a:rPr lang="fr-FR" dirty="0" err="1">
                <a:solidFill>
                  <a:schemeClr val="bg1"/>
                </a:solidFill>
                <a:latin typeface="Century Gothic" panose="020B0502020202020204" pitchFamily="34" charset="0"/>
              </a:rPr>
              <a:t>IoT</a:t>
            </a:r>
            <a:r>
              <a:rPr lang="fr-FR" dirty="0">
                <a:solidFill>
                  <a:schemeClr val="bg1"/>
                </a:solidFill>
                <a:latin typeface="Century Gothic" panose="020B0502020202020204" pitchFamily="34" charset="0"/>
              </a:rPr>
              <a:t>.</a:t>
            </a:r>
          </a:p>
          <a:p>
            <a:pPr algn="just"/>
            <a:endParaRPr lang="fr-FR" dirty="0">
              <a:solidFill>
                <a:schemeClr val="bg1"/>
              </a:solidFill>
              <a:latin typeface="Century Gothic" panose="020B0502020202020204" pitchFamily="34" charset="0"/>
            </a:endParaRPr>
          </a:p>
          <a:p>
            <a:pPr algn="just"/>
            <a:r>
              <a:rPr lang="en-US" b="1" dirty="0">
                <a:solidFill>
                  <a:schemeClr val="bg1"/>
                </a:solidFill>
                <a:latin typeface="Century Gothic" panose="020B0502020202020204" pitchFamily="34" charset="0"/>
              </a:rPr>
              <a:t>4-</a:t>
            </a:r>
            <a:r>
              <a:rPr lang="en-US" dirty="0">
                <a:solidFill>
                  <a:schemeClr val="bg1"/>
                </a:solidFill>
                <a:latin typeface="Century Gothic" panose="020B0502020202020204" pitchFamily="34" charset="0"/>
              </a:rPr>
              <a:t> The exchange related technologies will focus on solving the problems in cryptocurrency transactions.</a:t>
            </a:r>
          </a:p>
          <a:p>
            <a:pPr algn="just"/>
            <a:endParaRPr lang="en-US" dirty="0">
              <a:solidFill>
                <a:schemeClr val="bg1"/>
              </a:solidFill>
              <a:latin typeface="Century Gothic" panose="020B0502020202020204" pitchFamily="34" charset="0"/>
            </a:endParaRPr>
          </a:p>
          <a:p>
            <a:pPr algn="just"/>
            <a:r>
              <a:rPr lang="fr-FR" b="1" dirty="0">
                <a:solidFill>
                  <a:schemeClr val="bg1"/>
                </a:solidFill>
                <a:latin typeface="Century Gothic" panose="020B0502020202020204" pitchFamily="34" charset="0"/>
              </a:rPr>
              <a:t>5-</a:t>
            </a:r>
            <a:r>
              <a:rPr lang="fr-FR" dirty="0">
                <a:solidFill>
                  <a:schemeClr val="bg1"/>
                </a:solidFill>
                <a:latin typeface="Century Gothic" panose="020B0502020202020204" pitchFamily="34" charset="0"/>
              </a:rPr>
              <a:t> The </a:t>
            </a:r>
            <a:r>
              <a:rPr lang="fr-FR" dirty="0" err="1">
                <a:solidFill>
                  <a:schemeClr val="bg1"/>
                </a:solidFill>
                <a:latin typeface="Century Gothic" panose="020B0502020202020204" pitchFamily="34" charset="0"/>
              </a:rPr>
              <a:t>further</a:t>
            </a:r>
            <a:r>
              <a:rPr lang="fr-FR" dirty="0">
                <a:solidFill>
                  <a:schemeClr val="bg1"/>
                </a:solidFill>
                <a:latin typeface="Century Gothic" panose="020B0502020202020204" pitchFamily="34" charset="0"/>
              </a:rPr>
              <a:t> directions </a:t>
            </a:r>
            <a:r>
              <a:rPr lang="en-US" dirty="0">
                <a:solidFill>
                  <a:schemeClr val="bg1"/>
                </a:solidFill>
                <a:latin typeface="Century Gothic" panose="020B0502020202020204" pitchFamily="34" charset="0"/>
              </a:rPr>
              <a:t>of the digital transaction technologies will focus on the </a:t>
            </a:r>
            <a:r>
              <a:rPr lang="fr-FR" dirty="0" err="1">
                <a:solidFill>
                  <a:schemeClr val="bg1"/>
                </a:solidFill>
                <a:latin typeface="Century Gothic" panose="020B0502020202020204" pitchFamily="34" charset="0"/>
              </a:rPr>
              <a:t>big</a:t>
            </a:r>
            <a:r>
              <a:rPr lang="fr-FR" dirty="0">
                <a:solidFill>
                  <a:schemeClr val="bg1"/>
                </a:solidFill>
                <a:latin typeface="Century Gothic" panose="020B0502020202020204" pitchFamily="34" charset="0"/>
              </a:rPr>
              <a:t> data </a:t>
            </a:r>
            <a:r>
              <a:rPr lang="fr-FR" dirty="0" err="1">
                <a:solidFill>
                  <a:schemeClr val="bg1"/>
                </a:solidFill>
                <a:latin typeface="Century Gothic" panose="020B0502020202020204" pitchFamily="34" charset="0"/>
              </a:rPr>
              <a:t>processing</a:t>
            </a:r>
            <a:r>
              <a:rPr lang="fr-FR" dirty="0">
                <a:solidFill>
                  <a:schemeClr val="bg1"/>
                </a:solidFill>
                <a:latin typeface="Century Gothic" panose="020B0502020202020204" pitchFamily="34" charset="0"/>
              </a:rPr>
              <a:t>.</a:t>
            </a:r>
          </a:p>
        </p:txBody>
      </p:sp>
      <p:pic>
        <p:nvPicPr>
          <p:cNvPr id="15" name="Picture 6" descr="Blockchain : définition, fonctionnement, et utilisations sur le marché |  WeLiveSecurit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6015" y="188640"/>
            <a:ext cx="1036145" cy="567537"/>
          </a:xfrm>
          <a:prstGeom prst="rect">
            <a:avLst/>
          </a:prstGeom>
          <a:noFill/>
          <a:extLst>
            <a:ext uri="{909E8E84-426E-40DD-AFC4-6F175D3DCCD1}">
              <a14:hiddenFill xmlns:a14="http://schemas.microsoft.com/office/drawing/2010/main">
                <a:solidFill>
                  <a:srgbClr val="FFFFFF"/>
                </a:solidFill>
              </a14:hiddenFill>
            </a:ext>
          </a:extLst>
        </p:spPr>
      </p:pic>
      <p:pic>
        <p:nvPicPr>
          <p:cNvPr id="39939" name="Picture 3" descr="How To Use Google Trends For SEO. FATJO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385" t="16536" r="35627" b="12388"/>
          <a:stretch/>
        </p:blipFill>
        <p:spPr bwMode="auto">
          <a:xfrm>
            <a:off x="5925443" y="44624"/>
            <a:ext cx="1022821" cy="886807"/>
          </a:xfrm>
          <a:prstGeom prst="rect">
            <a:avLst/>
          </a:prstGeom>
          <a:noFill/>
          <a:extLst>
            <a:ext uri="{909E8E84-426E-40DD-AFC4-6F175D3DCCD1}">
              <a14:hiddenFill xmlns:a14="http://schemas.microsoft.com/office/drawing/2010/main">
                <a:solidFill>
                  <a:srgbClr val="FFFFFF"/>
                </a:solidFill>
              </a14:hiddenFill>
            </a:ext>
          </a:extLst>
        </p:spPr>
      </p:pic>
      <p:pic>
        <p:nvPicPr>
          <p:cNvPr id="69634"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5163" r="37307" b="31740"/>
          <a:stretch/>
        </p:blipFill>
        <p:spPr bwMode="auto">
          <a:xfrm flipV="1">
            <a:off x="7524329" y="2222663"/>
            <a:ext cx="1080119" cy="70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7"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4329" y="3032811"/>
            <a:ext cx="1080119" cy="61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7" descr="IoT vs. PdM (Internet of Things Vs. Predictive Maintenance) - BEARING NEW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9640" name="Picture 8"/>
          <p:cNvPicPr>
            <a:picLocks noChangeAspect="1" noChangeArrowheads="1"/>
          </p:cNvPicPr>
          <p:nvPr/>
        </p:nvPicPr>
        <p:blipFill rotWithShape="1">
          <a:blip r:embed="rId11">
            <a:extLst>
              <a:ext uri="{28A0092B-C50C-407E-A947-70E740481C1C}">
                <a14:useLocalDpi xmlns:a14="http://schemas.microsoft.com/office/drawing/2010/main" val="0"/>
              </a:ext>
            </a:extLst>
          </a:blip>
          <a:srcRect l="15919" r="14860"/>
          <a:stretch/>
        </p:blipFill>
        <p:spPr bwMode="auto">
          <a:xfrm>
            <a:off x="7524329" y="3855488"/>
            <a:ext cx="1080120" cy="797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42" name="Picture 10" descr="How to create your own cryptocurrency: A complete guide"/>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8425" b="17875"/>
          <a:stretch/>
        </p:blipFill>
        <p:spPr bwMode="auto">
          <a:xfrm>
            <a:off x="7524329" y="4869160"/>
            <a:ext cx="1080120" cy="564229"/>
          </a:xfrm>
          <a:prstGeom prst="rect">
            <a:avLst/>
          </a:prstGeom>
          <a:noFill/>
          <a:extLst>
            <a:ext uri="{909E8E84-426E-40DD-AFC4-6F175D3DCCD1}">
              <a14:hiddenFill xmlns:a14="http://schemas.microsoft.com/office/drawing/2010/main">
                <a:solidFill>
                  <a:srgbClr val="FFFFFF"/>
                </a:solidFill>
              </a14:hiddenFill>
            </a:ext>
          </a:extLst>
        </p:spPr>
      </p:pic>
      <p:pic>
        <p:nvPicPr>
          <p:cNvPr id="69644" name="Picture 12" descr="Taxation of Digital Transaction – Equalisation Lev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1944" y="5648176"/>
            <a:ext cx="1062506" cy="6611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620897" y="6250384"/>
            <a:ext cx="622286" cy="369332"/>
          </a:xfrm>
          <a:prstGeom prst="rect">
            <a:avLst/>
          </a:prstGeom>
        </p:spPr>
        <p:txBody>
          <a:bodyPr wrap="none">
            <a:spAutoFit/>
          </a:bodyPr>
          <a:lstStyle/>
          <a:p>
            <a:r>
              <a:rPr lang="fr-FR" b="1" dirty="0">
                <a:solidFill>
                  <a:schemeClr val="bg1"/>
                </a:solidFill>
              </a:rPr>
              <a:t>[24] </a:t>
            </a:r>
          </a:p>
        </p:txBody>
      </p:sp>
      <p:sp>
        <p:nvSpPr>
          <p:cNvPr id="7" name="ZoneTexte 6"/>
          <p:cNvSpPr txBox="1"/>
          <p:nvPr/>
        </p:nvSpPr>
        <p:spPr>
          <a:xfrm>
            <a:off x="307976" y="908720"/>
            <a:ext cx="8584504" cy="1107996"/>
          </a:xfrm>
          <a:prstGeom prst="rect">
            <a:avLst/>
          </a:prstGeom>
          <a:noFill/>
        </p:spPr>
        <p:txBody>
          <a:bodyPr wrap="square" rtlCol="0">
            <a:spAutoFit/>
          </a:bodyPr>
          <a:lstStyle/>
          <a:p>
            <a:pPr algn="just"/>
            <a:r>
              <a:rPr lang="fr-FR" sz="2200" dirty="0" err="1">
                <a:solidFill>
                  <a:srgbClr val="FF9900"/>
                </a:solidFill>
              </a:rPr>
              <a:t>Even</a:t>
            </a:r>
            <a:r>
              <a:rPr lang="fr-FR" sz="2200" dirty="0">
                <a:solidFill>
                  <a:srgbClr val="FF9900"/>
                </a:solidFill>
              </a:rPr>
              <a:t> </a:t>
            </a:r>
            <a:r>
              <a:rPr lang="fr-FR" sz="2200" dirty="0" err="1">
                <a:solidFill>
                  <a:srgbClr val="FF9900"/>
                </a:solidFill>
              </a:rPr>
              <a:t>its</a:t>
            </a:r>
            <a:r>
              <a:rPr lang="fr-FR" sz="2200" dirty="0">
                <a:solidFill>
                  <a:srgbClr val="FF9900"/>
                </a:solidFill>
              </a:rPr>
              <a:t> </a:t>
            </a:r>
            <a:r>
              <a:rPr lang="fr-FR" sz="2200" dirty="0" err="1">
                <a:solidFill>
                  <a:srgbClr val="FF9900"/>
                </a:solidFill>
              </a:rPr>
              <a:t>advantages</a:t>
            </a:r>
            <a:r>
              <a:rPr lang="fr-FR" sz="2200" dirty="0">
                <a:solidFill>
                  <a:srgbClr val="FF9900"/>
                </a:solidFill>
              </a:rPr>
              <a:t> (</a:t>
            </a:r>
            <a:r>
              <a:rPr lang="fr-FR" sz="2200" dirty="0" err="1">
                <a:solidFill>
                  <a:srgbClr val="FF9900"/>
                </a:solidFill>
              </a:rPr>
              <a:t>only</a:t>
            </a:r>
            <a:r>
              <a:rPr lang="fr-FR" sz="2200" dirty="0">
                <a:solidFill>
                  <a:srgbClr val="FF9900"/>
                </a:solidFill>
              </a:rPr>
              <a:t> for the high </a:t>
            </a:r>
            <a:r>
              <a:rPr lang="fr-FR" sz="2200" dirty="0" err="1">
                <a:solidFill>
                  <a:srgbClr val="FF9900"/>
                </a:solidFill>
              </a:rPr>
              <a:t>cost</a:t>
            </a:r>
            <a:r>
              <a:rPr lang="fr-FR" sz="2200" dirty="0">
                <a:solidFill>
                  <a:srgbClr val="FF9900"/>
                </a:solidFill>
              </a:rPr>
              <a:t>), the </a:t>
            </a:r>
            <a:r>
              <a:rPr lang="fr-FR" sz="2200" dirty="0" err="1">
                <a:solidFill>
                  <a:srgbClr val="FF9900"/>
                </a:solidFill>
              </a:rPr>
              <a:t>blockchain</a:t>
            </a:r>
            <a:r>
              <a:rPr lang="fr-FR" sz="2200" dirty="0">
                <a:solidFill>
                  <a:srgbClr val="FF9900"/>
                </a:solidFill>
              </a:rPr>
              <a:t> </a:t>
            </a:r>
            <a:r>
              <a:rPr lang="fr-FR" sz="2200" dirty="0" err="1">
                <a:solidFill>
                  <a:srgbClr val="FF9900"/>
                </a:solidFill>
              </a:rPr>
              <a:t>is</a:t>
            </a:r>
            <a:r>
              <a:rPr lang="fr-FR" sz="2200" dirty="0">
                <a:solidFill>
                  <a:srgbClr val="FF9900"/>
                </a:solidFill>
              </a:rPr>
              <a:t> </a:t>
            </a:r>
            <a:r>
              <a:rPr lang="fr-FR" sz="2200" dirty="0" err="1">
                <a:solidFill>
                  <a:srgbClr val="FF9900"/>
                </a:solidFill>
              </a:rPr>
              <a:t>still</a:t>
            </a:r>
            <a:r>
              <a:rPr lang="fr-FR" sz="2200" dirty="0">
                <a:solidFill>
                  <a:srgbClr val="FF9900"/>
                </a:solidFill>
              </a:rPr>
              <a:t> not </a:t>
            </a:r>
            <a:r>
              <a:rPr lang="fr-FR" sz="2200" dirty="0" err="1">
                <a:solidFill>
                  <a:srgbClr val="FF9900"/>
                </a:solidFill>
              </a:rPr>
              <a:t>used</a:t>
            </a:r>
            <a:r>
              <a:rPr lang="fr-FR" sz="2200" dirty="0">
                <a:solidFill>
                  <a:srgbClr val="FF9900"/>
                </a:solidFill>
              </a:rPr>
              <a:t> by </a:t>
            </a:r>
            <a:r>
              <a:rPr lang="fr-FR" sz="2200" dirty="0" err="1">
                <a:solidFill>
                  <a:srgbClr val="FF9900"/>
                </a:solidFill>
              </a:rPr>
              <a:t>goverments</a:t>
            </a:r>
            <a:r>
              <a:rPr lang="fr-FR" sz="2200" dirty="0">
                <a:solidFill>
                  <a:srgbClr val="FF9900"/>
                </a:solidFill>
              </a:rPr>
              <a:t>, not </a:t>
            </a:r>
            <a:r>
              <a:rPr lang="fr-FR" sz="2200" dirty="0" err="1">
                <a:solidFill>
                  <a:srgbClr val="FF9900"/>
                </a:solidFill>
              </a:rPr>
              <a:t>enough</a:t>
            </a:r>
            <a:r>
              <a:rPr lang="fr-FR" sz="2200" dirty="0">
                <a:solidFill>
                  <a:srgbClr val="FF9900"/>
                </a:solidFill>
              </a:rPr>
              <a:t> </a:t>
            </a:r>
            <a:r>
              <a:rPr lang="fr-FR" sz="2200" dirty="0" err="1">
                <a:solidFill>
                  <a:srgbClr val="FF9900"/>
                </a:solidFill>
              </a:rPr>
              <a:t>known</a:t>
            </a:r>
            <a:r>
              <a:rPr lang="fr-FR" sz="2200" dirty="0">
                <a:solidFill>
                  <a:srgbClr val="FF9900"/>
                </a:solidFill>
              </a:rPr>
              <a:t> and </a:t>
            </a:r>
            <a:r>
              <a:rPr lang="fr-FR" sz="2200" dirty="0" err="1">
                <a:solidFill>
                  <a:srgbClr val="FF9900"/>
                </a:solidFill>
              </a:rPr>
              <a:t>it</a:t>
            </a:r>
            <a:r>
              <a:rPr lang="fr-FR" sz="2200" dirty="0">
                <a:solidFill>
                  <a:srgbClr val="FF9900"/>
                </a:solidFill>
              </a:rPr>
              <a:t> </a:t>
            </a:r>
            <a:r>
              <a:rPr lang="fr-FR" sz="2200" dirty="0" err="1">
                <a:solidFill>
                  <a:srgbClr val="FF9900"/>
                </a:solidFill>
              </a:rPr>
              <a:t>needs</a:t>
            </a:r>
            <a:r>
              <a:rPr lang="fr-FR" sz="2200" dirty="0">
                <a:solidFill>
                  <a:srgbClr val="FF9900"/>
                </a:solidFill>
              </a:rPr>
              <a:t> </a:t>
            </a:r>
            <a:r>
              <a:rPr lang="fr-FR" sz="2200" dirty="0" err="1">
                <a:solidFill>
                  <a:srgbClr val="FF9900"/>
                </a:solidFill>
              </a:rPr>
              <a:t>laws</a:t>
            </a:r>
            <a:r>
              <a:rPr lang="fr-FR" sz="2200" dirty="0">
                <a:solidFill>
                  <a:srgbClr val="FF9900"/>
                </a:solidFill>
              </a:rPr>
              <a:t> to support </a:t>
            </a:r>
            <a:r>
              <a:rPr lang="fr-FR" sz="2200" dirty="0" err="1">
                <a:solidFill>
                  <a:srgbClr val="FF9900"/>
                </a:solidFill>
              </a:rPr>
              <a:t>it</a:t>
            </a:r>
            <a:r>
              <a:rPr lang="fr-FR" sz="2200" dirty="0">
                <a:solidFill>
                  <a:srgbClr val="FF9900"/>
                </a:solidFill>
              </a:rPr>
              <a:t>.</a:t>
            </a:r>
          </a:p>
          <a:p>
            <a:pPr algn="just"/>
            <a:r>
              <a:rPr lang="fr-FR" sz="2200" dirty="0">
                <a:solidFill>
                  <a:srgbClr val="FFFF00"/>
                </a:solidFill>
              </a:rPr>
              <a:t>The trends of </a:t>
            </a:r>
            <a:r>
              <a:rPr lang="fr-FR" sz="2200" dirty="0" err="1">
                <a:solidFill>
                  <a:srgbClr val="FFFF00"/>
                </a:solidFill>
              </a:rPr>
              <a:t>blockchain</a:t>
            </a:r>
            <a:r>
              <a:rPr lang="fr-FR" sz="2200" dirty="0">
                <a:solidFill>
                  <a:srgbClr val="FFFF00"/>
                </a:solidFill>
              </a:rPr>
              <a:t> are</a:t>
            </a:r>
          </a:p>
        </p:txBody>
      </p:sp>
      <p:pic>
        <p:nvPicPr>
          <p:cNvPr id="10"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064388" y="1462718"/>
            <a:ext cx="609600" cy="609600"/>
          </a:xfrm>
          <a:prstGeom prst="rect">
            <a:avLst/>
          </a:prstGeom>
        </p:spPr>
      </p:pic>
    </p:spTree>
    <p:extLst>
      <p:ext uri="{BB962C8B-B14F-4D97-AF65-F5344CB8AC3E}">
        <p14:creationId xmlns:p14="http://schemas.microsoft.com/office/powerpoint/2010/main" val="1246313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87"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8568" r="38250"/>
          <a:stretch/>
        </p:blipFill>
        <p:spPr bwMode="auto">
          <a:xfrm rot="10800000" flipH="1" flipV="1">
            <a:off x="4523481" y="609603"/>
            <a:ext cx="4627448" cy="434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304800" y="1066800"/>
            <a:ext cx="8547994" cy="0"/>
          </a:xfrm>
          <a:prstGeom prst="line">
            <a:avLst/>
          </a:prstGeom>
        </p:spPr>
        <p:style>
          <a:lnRef idx="1">
            <a:schemeClr val="accent1"/>
          </a:lnRef>
          <a:fillRef idx="0">
            <a:schemeClr val="accent1"/>
          </a:fillRef>
          <a:effectRef idx="0">
            <a:schemeClr val="accent1"/>
          </a:effectRef>
          <a:fontRef idx="minor">
            <a:schemeClr val="tx1"/>
          </a:fontRef>
        </p:style>
      </p:cxnSp>
      <p:pic>
        <p:nvPicPr>
          <p:cNvPr id="93186" name="Picture 2" descr="Thank You Letter Danger: 5 Things You Should Never Inclu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7116" y="1098647"/>
            <a:ext cx="3952730" cy="26351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72560" y="152400"/>
            <a:ext cx="2539478" cy="646331"/>
          </a:xfrm>
          <a:prstGeom prst="rect">
            <a:avLst/>
          </a:prstGeom>
          <a:noFill/>
        </p:spPr>
        <p:txBody>
          <a:bodyPr wrap="none" lIns="91440" tIns="45720" rIns="91440" bIns="45720">
            <a:spAutoFit/>
          </a:bodyPr>
          <a:lstStyle/>
          <a:p>
            <a:pPr algn="ctr"/>
            <a:r>
              <a:rPr lang="fr-FR"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DISCUSSION</a:t>
            </a:r>
          </a:p>
        </p:txBody>
      </p:sp>
      <p:sp>
        <p:nvSpPr>
          <p:cNvPr id="2" name="Espace réservé du numéro de diapositive 1"/>
          <p:cNvSpPr>
            <a:spLocks noGrp="1"/>
          </p:cNvSpPr>
          <p:nvPr>
            <p:ph type="sldNum" sz="quarter" idx="12"/>
          </p:nvPr>
        </p:nvSpPr>
        <p:spPr>
          <a:noFill/>
          <a:ln>
            <a:noFill/>
          </a:ln>
        </p:spPr>
        <p:txBody>
          <a:bodyPr vert="horz" wrap="square" lIns="91440" tIns="45720" rIns="91440" bIns="45720" rtlCol="0" anchor="ctr" anchorCtr="0" compatLnSpc="1"/>
          <a:lstStyle/>
          <a:p>
            <a:fld id="{9086AAED-18A5-4342-899F-7D04531BB71C}" type="slidenum">
              <a:rPr lang="en-US" sz="2400" b="1" kern="0">
                <a:solidFill>
                  <a:srgbClr val="FF0000"/>
                </a:solidFill>
              </a:rPr>
              <a:pPr/>
              <a:t>54</a:t>
            </a:fld>
            <a:endParaRPr lang="en-US" sz="2400" b="1" kern="0" dirty="0">
              <a:solidFill>
                <a:srgbClr val="FF0000"/>
              </a:solidFill>
            </a:endParaRPr>
          </a:p>
        </p:txBody>
      </p:sp>
      <p:sp>
        <p:nvSpPr>
          <p:cNvPr id="4" name="Rectangle 3"/>
          <p:cNvSpPr/>
          <p:nvPr/>
        </p:nvSpPr>
        <p:spPr>
          <a:xfrm>
            <a:off x="1720624" y="4343400"/>
            <a:ext cx="5443350"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s.aitouche@univ</a:t>
            </a:r>
            <a:r>
              <a:rPr lang="fr-F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-batna2.dz</a:t>
            </a:r>
            <a:endParaRPr lang="fr-FR"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fr-FR"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samiaaitouche@gmail.fr</a:t>
            </a:r>
          </a:p>
        </p:txBody>
      </p:sp>
      <p:pic>
        <p:nvPicPr>
          <p:cNvPr id="10"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12" name="Picture 4" descr="https://www.iaria.org/images2/sponsors/la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pic>
        <p:nvPicPr>
          <p:cNvPr id="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52320" y="1484784"/>
            <a:ext cx="609600" cy="609600"/>
          </a:xfrm>
          <a:prstGeom prst="rect">
            <a:avLst/>
          </a:prstGeom>
        </p:spPr>
      </p:pic>
    </p:spTree>
    <p:extLst>
      <p:ext uri="{BB962C8B-B14F-4D97-AF65-F5344CB8AC3E}">
        <p14:creationId xmlns:p14="http://schemas.microsoft.com/office/powerpoint/2010/main" val="1961422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2501" y="1096868"/>
            <a:ext cx="8209940" cy="4524315"/>
          </a:xfrm>
          <a:prstGeom prst="rect">
            <a:avLst/>
          </a:prstGeom>
        </p:spPr>
        <p:txBody>
          <a:bodyPr wrap="square">
            <a:spAutoFit/>
          </a:bodyPr>
          <a:lstStyle/>
          <a:p>
            <a:pPr algn="just"/>
            <a:r>
              <a:rPr lang="fr-FR" sz="1600" dirty="0">
                <a:latin typeface="Century Gothic" panose="020B0502020202020204" pitchFamily="34" charset="0"/>
                <a:hlinkClick r:id="rId2"/>
              </a:rPr>
              <a:t>[1]</a:t>
            </a:r>
            <a:r>
              <a:rPr lang="fr-FR" sz="1600" b="1" dirty="0">
                <a:latin typeface="Century Gothic" panose="020B0502020202020204" pitchFamily="34" charset="0"/>
              </a:rPr>
              <a:t> </a:t>
            </a:r>
            <a:r>
              <a:rPr lang="fr-FR" sz="1600" dirty="0">
                <a:latin typeface="Century Gothic" panose="020B0502020202020204" pitchFamily="34" charset="0"/>
              </a:rPr>
              <a:t>Alexander Pfeiffer et al., 2020, </a:t>
            </a:r>
            <a:r>
              <a:rPr lang="en-US" sz="1600" dirty="0">
                <a:latin typeface="Century Gothic" panose="020B0502020202020204" pitchFamily="34" charset="0"/>
              </a:rPr>
              <a:t>The use of </a:t>
            </a:r>
            <a:r>
              <a:rPr lang="en-US" sz="1600" dirty="0" err="1">
                <a:latin typeface="Century Gothic" panose="020B0502020202020204" pitchFamily="34" charset="0"/>
              </a:rPr>
              <a:t>Blockchain</a:t>
            </a:r>
            <a:r>
              <a:rPr lang="en-US" sz="1600" dirty="0">
                <a:latin typeface="Century Gothic" panose="020B0502020202020204" pitchFamily="34" charset="0"/>
              </a:rPr>
              <a:t>-supported Reward Systems for Knowledge </a:t>
            </a:r>
            <a:r>
              <a:rPr lang="fr-FR" sz="1600" dirty="0">
                <a:latin typeface="Century Gothic" panose="020B0502020202020204" pitchFamily="34" charset="0"/>
              </a:rPr>
              <a:t>Transfer </a:t>
            </a:r>
            <a:r>
              <a:rPr lang="fr-FR" sz="1600" dirty="0" err="1">
                <a:latin typeface="Century Gothic" panose="020B0502020202020204" pitchFamily="34" charset="0"/>
              </a:rPr>
              <a:t>between</a:t>
            </a:r>
            <a:r>
              <a:rPr lang="fr-FR" sz="1600" dirty="0">
                <a:latin typeface="Century Gothic" panose="020B0502020202020204" pitchFamily="34" charset="0"/>
              </a:rPr>
              <a:t> </a:t>
            </a:r>
            <a:r>
              <a:rPr lang="fr-FR" sz="1600" dirty="0" err="1">
                <a:latin typeface="Century Gothic" panose="020B0502020202020204" pitchFamily="34" charset="0"/>
              </a:rPr>
              <a:t>Generations</a:t>
            </a:r>
            <a:r>
              <a:rPr lang="fr-FR" sz="1600" dirty="0">
                <a:latin typeface="Century Gothic" panose="020B0502020202020204" pitchFamily="34" charset="0"/>
              </a:rPr>
              <a:t>, ECKM 2020 </a:t>
            </a:r>
            <a:r>
              <a:rPr lang="fr-FR" sz="1600" dirty="0" err="1">
                <a:latin typeface="Century Gothic" panose="020B0502020202020204" pitchFamily="34" charset="0"/>
              </a:rPr>
              <a:t>conference</a:t>
            </a:r>
            <a:r>
              <a:rPr lang="fr-FR" sz="1600" dirty="0">
                <a:latin typeface="Century Gothic" panose="020B0502020202020204" pitchFamily="34" charset="0"/>
              </a:rPr>
              <a:t>.</a:t>
            </a:r>
          </a:p>
          <a:p>
            <a:pPr algn="just"/>
            <a:endParaRPr lang="fr-FR" sz="1600" dirty="0">
              <a:latin typeface="Century Gothic" panose="020B0502020202020204" pitchFamily="34" charset="0"/>
            </a:endParaRPr>
          </a:p>
          <a:p>
            <a:pPr algn="just"/>
            <a:r>
              <a:rPr lang="fr-FR" sz="1600" dirty="0">
                <a:latin typeface="Century Gothic" panose="020B0502020202020204" pitchFamily="34" charset="0"/>
                <a:hlinkClick r:id="rId2"/>
              </a:rPr>
              <a:t>[2]</a:t>
            </a:r>
            <a:r>
              <a:rPr lang="fr-FR" sz="1600" dirty="0">
                <a:latin typeface="Century Gothic" panose="020B0502020202020204" pitchFamily="34" charset="0"/>
              </a:rPr>
              <a:t> Bu H., </a:t>
            </a:r>
            <a:r>
              <a:rPr lang="fr-FR" sz="1600" dirty="0" err="1">
                <a:latin typeface="Century Gothic" panose="020B0502020202020204" pitchFamily="34" charset="0"/>
              </a:rPr>
              <a:t>Kuwabara</a:t>
            </a:r>
            <a:r>
              <a:rPr lang="fr-FR" sz="1600" dirty="0">
                <a:latin typeface="Century Gothic" panose="020B0502020202020204" pitchFamily="34" charset="0"/>
              </a:rPr>
              <a:t> K. (2020) </a:t>
            </a:r>
            <a:r>
              <a:rPr lang="fr-FR" sz="1600" dirty="0" err="1">
                <a:latin typeface="Century Gothic" panose="020B0502020202020204" pitchFamily="34" charset="0"/>
              </a:rPr>
              <a:t>Toward</a:t>
            </a:r>
            <a:r>
              <a:rPr lang="fr-FR" sz="1600" dirty="0">
                <a:latin typeface="Century Gothic" panose="020B0502020202020204" pitchFamily="34" charset="0"/>
              </a:rPr>
              <a:t> </a:t>
            </a:r>
            <a:r>
              <a:rPr lang="fr-FR" sz="1600" dirty="0" err="1">
                <a:latin typeface="Century Gothic" panose="020B0502020202020204" pitchFamily="34" charset="0"/>
              </a:rPr>
              <a:t>Blockchain-Assisted</a:t>
            </a:r>
            <a:r>
              <a:rPr lang="fr-FR" sz="1600" dirty="0">
                <a:latin typeface="Century Gothic" panose="020B0502020202020204" pitchFamily="34" charset="0"/>
              </a:rPr>
              <a:t> </a:t>
            </a:r>
            <a:r>
              <a:rPr lang="fr-FR" sz="1600" dirty="0" err="1">
                <a:latin typeface="Century Gothic" panose="020B0502020202020204" pitchFamily="34" charset="0"/>
              </a:rPr>
              <a:t>Gamified</a:t>
            </a:r>
            <a:r>
              <a:rPr lang="fr-FR" sz="1600" dirty="0">
                <a:latin typeface="Century Gothic" panose="020B0502020202020204" pitchFamily="34" charset="0"/>
              </a:rPr>
              <a:t> </a:t>
            </a:r>
            <a:r>
              <a:rPr lang="fr-FR" sz="1600" dirty="0" err="1">
                <a:latin typeface="Century Gothic" panose="020B0502020202020204" pitchFamily="34" charset="0"/>
              </a:rPr>
              <a:t>Crowdsourcing</a:t>
            </a:r>
            <a:r>
              <a:rPr lang="fr-FR" sz="1600" dirty="0">
                <a:latin typeface="Century Gothic" panose="020B0502020202020204" pitchFamily="34" charset="0"/>
              </a:rPr>
              <a:t> for </a:t>
            </a:r>
            <a:r>
              <a:rPr lang="fr-FR" sz="1600" dirty="0" err="1">
                <a:latin typeface="Century Gothic" panose="020B0502020202020204" pitchFamily="34" charset="0"/>
              </a:rPr>
              <a:t>Knowledge</a:t>
            </a:r>
            <a:r>
              <a:rPr lang="fr-FR" sz="1600" dirty="0">
                <a:latin typeface="Century Gothic" panose="020B0502020202020204" pitchFamily="34" charset="0"/>
              </a:rPr>
              <a:t> </a:t>
            </a:r>
            <a:r>
              <a:rPr lang="fr-FR" sz="1600" dirty="0" err="1">
                <a:latin typeface="Century Gothic" panose="020B0502020202020204" pitchFamily="34" charset="0"/>
              </a:rPr>
              <a:t>Refinement</a:t>
            </a:r>
            <a:r>
              <a:rPr lang="fr-FR" sz="1600" dirty="0">
                <a:latin typeface="Century Gothic" panose="020B0502020202020204" pitchFamily="34" charset="0"/>
              </a:rPr>
              <a:t>. In: Nguyen N., </a:t>
            </a:r>
            <a:r>
              <a:rPr lang="fr-FR" sz="1600" dirty="0" err="1">
                <a:latin typeface="Century Gothic" panose="020B0502020202020204" pitchFamily="34" charset="0"/>
              </a:rPr>
              <a:t>Jearanaitanakij</a:t>
            </a:r>
            <a:r>
              <a:rPr lang="fr-FR" sz="1600" dirty="0">
                <a:latin typeface="Century Gothic" panose="020B0502020202020204" pitchFamily="34" charset="0"/>
              </a:rPr>
              <a:t> K., </a:t>
            </a:r>
            <a:r>
              <a:rPr lang="fr-FR" sz="1600" dirty="0" err="1">
                <a:latin typeface="Century Gothic" panose="020B0502020202020204" pitchFamily="34" charset="0"/>
              </a:rPr>
              <a:t>Selamat</a:t>
            </a:r>
            <a:r>
              <a:rPr lang="fr-FR" sz="1600" dirty="0">
                <a:latin typeface="Century Gothic" panose="020B0502020202020204" pitchFamily="34" charset="0"/>
              </a:rPr>
              <a:t> A., </a:t>
            </a:r>
            <a:r>
              <a:rPr lang="fr-FR" sz="1600" dirty="0" err="1">
                <a:latin typeface="Century Gothic" panose="020B0502020202020204" pitchFamily="34" charset="0"/>
              </a:rPr>
              <a:t>Trawiński</a:t>
            </a:r>
            <a:r>
              <a:rPr lang="fr-FR" sz="1600" dirty="0">
                <a:latin typeface="Century Gothic" panose="020B0502020202020204" pitchFamily="34" charset="0"/>
              </a:rPr>
              <a:t> B., </a:t>
            </a:r>
            <a:r>
              <a:rPr lang="fr-FR" sz="1600" dirty="0" err="1">
                <a:latin typeface="Century Gothic" panose="020B0502020202020204" pitchFamily="34" charset="0"/>
              </a:rPr>
              <a:t>Chittayasothorn</a:t>
            </a:r>
            <a:r>
              <a:rPr lang="fr-FR" sz="1600" dirty="0">
                <a:latin typeface="Century Gothic" panose="020B0502020202020204" pitchFamily="34" charset="0"/>
              </a:rPr>
              <a:t> S. (</a:t>
            </a:r>
            <a:r>
              <a:rPr lang="fr-FR" sz="1600" dirty="0" err="1">
                <a:latin typeface="Century Gothic" panose="020B0502020202020204" pitchFamily="34" charset="0"/>
              </a:rPr>
              <a:t>eds</a:t>
            </a:r>
            <a:r>
              <a:rPr lang="fr-FR" sz="1600" dirty="0">
                <a:latin typeface="Century Gothic" panose="020B0502020202020204" pitchFamily="34" charset="0"/>
              </a:rPr>
              <a:t>) Intelligent Information and </a:t>
            </a:r>
            <a:r>
              <a:rPr lang="fr-FR" sz="1600" dirty="0" err="1">
                <a:latin typeface="Century Gothic" panose="020B0502020202020204" pitchFamily="34" charset="0"/>
              </a:rPr>
              <a:t>Database</a:t>
            </a:r>
            <a:r>
              <a:rPr lang="fr-FR" sz="1600" dirty="0">
                <a:latin typeface="Century Gothic" panose="020B0502020202020204" pitchFamily="34" charset="0"/>
              </a:rPr>
              <a:t> </a:t>
            </a:r>
            <a:r>
              <a:rPr lang="fr-FR" sz="1600" dirty="0" err="1">
                <a:latin typeface="Century Gothic" panose="020B0502020202020204" pitchFamily="34" charset="0"/>
              </a:rPr>
              <a:t>Systems</a:t>
            </a:r>
            <a:r>
              <a:rPr lang="fr-FR" sz="1600" dirty="0">
                <a:latin typeface="Century Gothic" panose="020B0502020202020204" pitchFamily="34" charset="0"/>
              </a:rPr>
              <a:t>. ACIIDS 2020. Lecture Notes in Computer Science, vol 12033. Springer, Cham. </a:t>
            </a:r>
            <a:r>
              <a:rPr lang="fr-FR" sz="1600" dirty="0">
                <a:latin typeface="Century Gothic" panose="020B0502020202020204" pitchFamily="34" charset="0"/>
                <a:hlinkClick r:id="rId3"/>
              </a:rPr>
              <a:t>https://doi.org/10.1007/978-3-030-41964-6_1</a:t>
            </a:r>
            <a:endParaRPr lang="fr-FR" sz="1600" dirty="0">
              <a:latin typeface="Century Gothic" panose="020B0502020202020204" pitchFamily="34" charset="0"/>
            </a:endParaRPr>
          </a:p>
          <a:p>
            <a:pPr algn="just"/>
            <a:endParaRPr lang="fr-FR" sz="1600" dirty="0">
              <a:latin typeface="Century Gothic" panose="020B0502020202020204" pitchFamily="34" charset="0"/>
            </a:endParaRPr>
          </a:p>
          <a:p>
            <a:pPr algn="just"/>
            <a:r>
              <a:rPr lang="fr-FR" sz="1600" dirty="0">
                <a:solidFill>
                  <a:srgbClr val="0000FF"/>
                </a:solidFill>
                <a:latin typeface="Century Gothic" panose="020B0502020202020204" pitchFamily="34" charset="0"/>
                <a:hlinkClick r:id="rId2"/>
              </a:rPr>
              <a:t>[3]</a:t>
            </a:r>
            <a:r>
              <a:rPr lang="fr-FR" sz="1600" dirty="0">
                <a:solidFill>
                  <a:srgbClr val="0000FF"/>
                </a:solidFill>
                <a:latin typeface="Century Gothic" panose="020B0502020202020204" pitchFamily="34" charset="0"/>
              </a:rPr>
              <a:t> </a:t>
            </a:r>
            <a:r>
              <a:rPr lang="en-US" sz="1600" dirty="0">
                <a:latin typeface="Century Gothic" panose="020B0502020202020204" pitchFamily="34" charset="0"/>
              </a:rPr>
              <a:t>S. Wang, C. Huang, J. Li, Y. Yuan and F. Wang, "Decentralized Construction of Knowledge Graphs for Deep Recommender Systems Based on </a:t>
            </a:r>
            <a:r>
              <a:rPr lang="en-US" sz="1600" dirty="0" err="1">
                <a:latin typeface="Century Gothic" panose="020B0502020202020204" pitchFamily="34" charset="0"/>
              </a:rPr>
              <a:t>Blockchain</a:t>
            </a:r>
            <a:r>
              <a:rPr lang="en-US" sz="1600" dirty="0">
                <a:latin typeface="Century Gothic" panose="020B0502020202020204" pitchFamily="34" charset="0"/>
              </a:rPr>
              <a:t>-Powered Smart Contracts," in </a:t>
            </a:r>
            <a:r>
              <a:rPr lang="en-US" sz="1600" i="1" dirty="0">
                <a:latin typeface="Century Gothic" panose="020B0502020202020204" pitchFamily="34" charset="0"/>
              </a:rPr>
              <a:t>IEEE Access</a:t>
            </a:r>
            <a:r>
              <a:rPr lang="en-US" sz="1600" dirty="0">
                <a:latin typeface="Century Gothic" panose="020B0502020202020204" pitchFamily="34" charset="0"/>
              </a:rPr>
              <a:t>, vol. 7, pp. 136951-136961, 2019, </a:t>
            </a:r>
            <a:r>
              <a:rPr lang="en-US" sz="1600" dirty="0" err="1">
                <a:latin typeface="Century Gothic" panose="020B0502020202020204" pitchFamily="34" charset="0"/>
              </a:rPr>
              <a:t>doi</a:t>
            </a:r>
            <a:r>
              <a:rPr lang="en-US" sz="1600" dirty="0">
                <a:latin typeface="Century Gothic" panose="020B0502020202020204" pitchFamily="34" charset="0"/>
              </a:rPr>
              <a:t>: 10.1109/ACCESS.2019.2942338.</a:t>
            </a:r>
            <a:endParaRPr lang="fr-FR" sz="1600" dirty="0">
              <a:latin typeface="Century Gothic" panose="020B0502020202020204" pitchFamily="34" charset="0"/>
            </a:endParaRPr>
          </a:p>
          <a:p>
            <a:pPr algn="just"/>
            <a:endParaRPr lang="fr-FR" sz="1600" dirty="0">
              <a:latin typeface="Century Gothic" panose="020B0502020202020204" pitchFamily="34" charset="0"/>
            </a:endParaRPr>
          </a:p>
          <a:p>
            <a:pPr algn="just"/>
            <a:r>
              <a:rPr lang="fr-FR" sz="1600" dirty="0">
                <a:solidFill>
                  <a:srgbClr val="0000FF"/>
                </a:solidFill>
                <a:latin typeface="Century Gothic" panose="020B0502020202020204" pitchFamily="34" charset="0"/>
                <a:hlinkClick r:id="rId2"/>
              </a:rPr>
              <a:t>[</a:t>
            </a:r>
            <a:r>
              <a:rPr lang="fr-FR" sz="1600" dirty="0">
                <a:solidFill>
                  <a:srgbClr val="0000FF"/>
                </a:solidFill>
                <a:latin typeface="Century Gothic" panose="020B0502020202020204" pitchFamily="34" charset="0"/>
              </a:rPr>
              <a:t>4] </a:t>
            </a:r>
            <a:r>
              <a:rPr lang="fr-FR" sz="1600" dirty="0">
                <a:latin typeface="Century Gothic" panose="020B0502020202020204" pitchFamily="34" charset="0"/>
              </a:rPr>
              <a:t>S. Wang, H. Lu, X. Sun, Y. Yuan and F. Wang, "A </a:t>
            </a:r>
            <a:r>
              <a:rPr lang="fr-FR" sz="1600" dirty="0" err="1">
                <a:latin typeface="Century Gothic" panose="020B0502020202020204" pitchFamily="34" charset="0"/>
              </a:rPr>
              <a:t>Novel</a:t>
            </a:r>
            <a:r>
              <a:rPr lang="fr-FR" sz="1600" dirty="0">
                <a:latin typeface="Century Gothic" panose="020B0502020202020204" pitchFamily="34" charset="0"/>
              </a:rPr>
              <a:t> </a:t>
            </a:r>
            <a:r>
              <a:rPr lang="fr-FR" sz="1600" dirty="0" err="1">
                <a:latin typeface="Century Gothic" panose="020B0502020202020204" pitchFamily="34" charset="0"/>
              </a:rPr>
              <a:t>Blockchain</a:t>
            </a:r>
            <a:r>
              <a:rPr lang="fr-FR" sz="1600" dirty="0">
                <a:latin typeface="Century Gothic" panose="020B0502020202020204" pitchFamily="34" charset="0"/>
              </a:rPr>
              <a:t> Oracle </a:t>
            </a:r>
            <a:r>
              <a:rPr lang="fr-FR" sz="1600" dirty="0" err="1">
                <a:latin typeface="Century Gothic" panose="020B0502020202020204" pitchFamily="34" charset="0"/>
              </a:rPr>
              <a:t>Implementation</a:t>
            </a:r>
            <a:r>
              <a:rPr lang="fr-FR" sz="1600" dirty="0">
                <a:latin typeface="Century Gothic" panose="020B0502020202020204" pitchFamily="34" charset="0"/>
              </a:rPr>
              <a:t> </a:t>
            </a:r>
            <a:r>
              <a:rPr lang="fr-FR" sz="1600" dirty="0" err="1">
                <a:latin typeface="Century Gothic" panose="020B0502020202020204" pitchFamily="34" charset="0"/>
              </a:rPr>
              <a:t>Scheme</a:t>
            </a:r>
            <a:r>
              <a:rPr lang="fr-FR" sz="1600" dirty="0">
                <a:latin typeface="Century Gothic" panose="020B0502020202020204" pitchFamily="34" charset="0"/>
              </a:rPr>
              <a:t> </a:t>
            </a:r>
            <a:r>
              <a:rPr lang="fr-FR" sz="1600" dirty="0" err="1">
                <a:latin typeface="Century Gothic" panose="020B0502020202020204" pitchFamily="34" charset="0"/>
              </a:rPr>
              <a:t>Based</a:t>
            </a:r>
            <a:r>
              <a:rPr lang="fr-FR" sz="1600" dirty="0">
                <a:latin typeface="Century Gothic" panose="020B0502020202020204" pitchFamily="34" charset="0"/>
              </a:rPr>
              <a:t> on Application </a:t>
            </a:r>
            <a:r>
              <a:rPr lang="fr-FR" sz="1600" dirty="0" err="1">
                <a:latin typeface="Century Gothic" panose="020B0502020202020204" pitchFamily="34" charset="0"/>
              </a:rPr>
              <a:t>Specific</a:t>
            </a:r>
            <a:r>
              <a:rPr lang="fr-FR" sz="1600" dirty="0">
                <a:latin typeface="Century Gothic" panose="020B0502020202020204" pitchFamily="34" charset="0"/>
              </a:rPr>
              <a:t> </a:t>
            </a:r>
            <a:r>
              <a:rPr lang="fr-FR" sz="1600" dirty="0" err="1">
                <a:latin typeface="Century Gothic" panose="020B0502020202020204" pitchFamily="34" charset="0"/>
              </a:rPr>
              <a:t>Knowledge</a:t>
            </a:r>
            <a:r>
              <a:rPr lang="fr-FR" sz="1600" dirty="0">
                <a:latin typeface="Century Gothic" panose="020B0502020202020204" pitchFamily="34" charset="0"/>
              </a:rPr>
              <a:t> </a:t>
            </a:r>
            <a:r>
              <a:rPr lang="fr-FR" sz="1600" dirty="0" err="1">
                <a:latin typeface="Century Gothic" panose="020B0502020202020204" pitchFamily="34" charset="0"/>
              </a:rPr>
              <a:t>Engines</a:t>
            </a:r>
            <a:r>
              <a:rPr lang="fr-FR" sz="1600" dirty="0">
                <a:latin typeface="Century Gothic" panose="020B0502020202020204" pitchFamily="34" charset="0"/>
              </a:rPr>
              <a:t>," </a:t>
            </a:r>
            <a:r>
              <a:rPr lang="fr-FR" sz="1600" i="1" dirty="0">
                <a:latin typeface="Century Gothic" panose="020B0502020202020204" pitchFamily="34" charset="0"/>
              </a:rPr>
              <a:t>2019 IEEE International </a:t>
            </a:r>
            <a:r>
              <a:rPr lang="fr-FR" sz="1600" i="1" dirty="0" err="1">
                <a:latin typeface="Century Gothic" panose="020B0502020202020204" pitchFamily="34" charset="0"/>
              </a:rPr>
              <a:t>Conference</a:t>
            </a:r>
            <a:r>
              <a:rPr lang="fr-FR" sz="1600" i="1" dirty="0">
                <a:latin typeface="Century Gothic" panose="020B0502020202020204" pitchFamily="34" charset="0"/>
              </a:rPr>
              <a:t> on Service Operations and </a:t>
            </a:r>
            <a:r>
              <a:rPr lang="fr-FR" sz="1600" i="1" dirty="0" err="1">
                <a:latin typeface="Century Gothic" panose="020B0502020202020204" pitchFamily="34" charset="0"/>
              </a:rPr>
              <a:t>Logistics</a:t>
            </a:r>
            <a:r>
              <a:rPr lang="fr-FR" sz="1600" i="1" dirty="0">
                <a:latin typeface="Century Gothic" panose="020B0502020202020204" pitchFamily="34" charset="0"/>
              </a:rPr>
              <a:t>, and </a:t>
            </a:r>
            <a:r>
              <a:rPr lang="fr-FR" sz="1600" i="1" dirty="0" err="1">
                <a:latin typeface="Century Gothic" panose="020B0502020202020204" pitchFamily="34" charset="0"/>
              </a:rPr>
              <a:t>Informatics</a:t>
            </a:r>
            <a:r>
              <a:rPr lang="fr-FR" sz="1600" i="1" dirty="0">
                <a:latin typeface="Century Gothic" panose="020B0502020202020204" pitchFamily="34" charset="0"/>
              </a:rPr>
              <a:t> (SOLI)</a:t>
            </a:r>
            <a:r>
              <a:rPr lang="fr-FR" sz="1600" dirty="0">
                <a:latin typeface="Century Gothic" panose="020B0502020202020204" pitchFamily="34" charset="0"/>
              </a:rPr>
              <a:t>, 2019, pp. 258-262, </a:t>
            </a:r>
            <a:r>
              <a:rPr lang="fr-FR" sz="1600" dirty="0" err="1">
                <a:latin typeface="Century Gothic" panose="020B0502020202020204" pitchFamily="34" charset="0"/>
              </a:rPr>
              <a:t>doi</a:t>
            </a:r>
            <a:r>
              <a:rPr lang="fr-FR" sz="1600" dirty="0">
                <a:latin typeface="Century Gothic" panose="020B0502020202020204" pitchFamily="34" charset="0"/>
              </a:rPr>
              <a:t>: 10.1109/SOLI48380.2019.8955107.</a:t>
            </a:r>
          </a:p>
        </p:txBody>
      </p:sp>
      <p:pic>
        <p:nvPicPr>
          <p:cNvPr id="7"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6" y="9022"/>
            <a:ext cx="580549" cy="581206"/>
          </a:xfrm>
          <a:prstGeom prst="rect">
            <a:avLst/>
          </a:prstGeom>
        </p:spPr>
      </p:pic>
      <p:pic>
        <p:nvPicPr>
          <p:cNvPr id="8" name="Picture 4" descr="https://www.iaria.org/images2/sponsors/l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424" y="13177"/>
            <a:ext cx="751138" cy="398685"/>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numéro de diapositive 8"/>
          <p:cNvSpPr>
            <a:spLocks noGrp="1"/>
          </p:cNvSpPr>
          <p:nvPr>
            <p:ph type="sldNum" sz="quarter" idx="12"/>
          </p:nvPr>
        </p:nvSpPr>
        <p:spPr/>
        <p:txBody>
          <a:bodyPr vert="horz" lIns="91440" tIns="45720" rIns="91440" bIns="45720" rtlCol="0" anchor="ctr"/>
          <a:lstStyle/>
          <a:p>
            <a:fld id="{ECF08AB7-979E-4F1A-AE5B-3A78B4F7F702}" type="slidenum">
              <a:rPr lang="fr-FR" sz="1800" b="1">
                <a:solidFill>
                  <a:schemeClr val="accent2"/>
                </a:solidFill>
              </a:rPr>
              <a:pPr/>
              <a:t>55</a:t>
            </a:fld>
            <a:endParaRPr lang="fr-FR" sz="1800" b="1">
              <a:solidFill>
                <a:schemeClr val="accent2"/>
              </a:solidFill>
            </a:endParaRPr>
          </a:p>
        </p:txBody>
      </p:sp>
      <p:sp>
        <p:nvSpPr>
          <p:cNvPr id="10" name="AutoShape 2" descr="References for Research Services-مراجع للخدمات البحثية - Photos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AutoShape 4" descr="References for Research Services-مراجع للخدمات البحثية - Photo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4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1088" t="36147" r="15135"/>
          <a:stretch/>
        </p:blipFill>
        <p:spPr bwMode="auto">
          <a:xfrm>
            <a:off x="3347864" y="13240"/>
            <a:ext cx="1368152" cy="609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78121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mtClean="0"/>
              <a:t>56</a:t>
            </a:fld>
            <a:endParaRPr lang="fr-FR"/>
          </a:p>
        </p:txBody>
      </p:sp>
      <p:sp>
        <p:nvSpPr>
          <p:cNvPr id="5" name="Rectangle 4"/>
          <p:cNvSpPr/>
          <p:nvPr/>
        </p:nvSpPr>
        <p:spPr>
          <a:xfrm>
            <a:off x="323528" y="913938"/>
            <a:ext cx="8568952" cy="5509200"/>
          </a:xfrm>
          <a:prstGeom prst="rect">
            <a:avLst/>
          </a:prstGeom>
        </p:spPr>
        <p:txBody>
          <a:bodyPr wrap="square">
            <a:spAutoFit/>
          </a:bodyPr>
          <a:lstStyle/>
          <a:p>
            <a:r>
              <a:rPr lang="fr-FR" sz="1600" dirty="0">
                <a:solidFill>
                  <a:srgbClr val="0000FF"/>
                </a:solidFill>
                <a:latin typeface="Century Gothic" panose="020B0502020202020204" pitchFamily="34" charset="0"/>
              </a:rPr>
              <a:t>[5] </a:t>
            </a:r>
            <a:r>
              <a:rPr lang="en-US" sz="1600" dirty="0">
                <a:latin typeface="Century Gothic" panose="020B0502020202020204" pitchFamily="34" charset="0"/>
              </a:rPr>
              <a:t>Lee, K.M., Ra, I. Data privacy-preserving distributed knowledge discovery based on the </a:t>
            </a:r>
            <a:r>
              <a:rPr lang="en-US" sz="1600" dirty="0" err="1">
                <a:latin typeface="Century Gothic" panose="020B0502020202020204" pitchFamily="34" charset="0"/>
              </a:rPr>
              <a:t>blockchain</a:t>
            </a:r>
            <a:r>
              <a:rPr lang="en-US" sz="1600" dirty="0">
                <a:latin typeface="Century Gothic" panose="020B0502020202020204" pitchFamily="34" charset="0"/>
              </a:rPr>
              <a:t>. </a:t>
            </a:r>
            <a:r>
              <a:rPr lang="en-US" sz="1600" i="1" dirty="0" err="1">
                <a:latin typeface="Century Gothic" panose="020B0502020202020204" pitchFamily="34" charset="0"/>
              </a:rPr>
              <a:t>Inf</a:t>
            </a:r>
            <a:r>
              <a:rPr lang="en-US" sz="1600" i="1" dirty="0">
                <a:latin typeface="Century Gothic" panose="020B0502020202020204" pitchFamily="34" charset="0"/>
              </a:rPr>
              <a:t> </a:t>
            </a:r>
            <a:r>
              <a:rPr lang="en-US" sz="1600" i="1" dirty="0" err="1">
                <a:latin typeface="Century Gothic" panose="020B0502020202020204" pitchFamily="34" charset="0"/>
              </a:rPr>
              <a:t>Technol</a:t>
            </a:r>
            <a:r>
              <a:rPr lang="en-US" sz="1600" i="1" dirty="0">
                <a:latin typeface="Century Gothic" panose="020B0502020202020204" pitchFamily="34" charset="0"/>
              </a:rPr>
              <a:t> </a:t>
            </a:r>
            <a:r>
              <a:rPr lang="en-US" sz="1600" i="1" dirty="0" err="1">
                <a:latin typeface="Century Gothic" panose="020B0502020202020204" pitchFamily="34" charset="0"/>
              </a:rPr>
              <a:t>Manag</a:t>
            </a:r>
            <a:r>
              <a:rPr lang="en-US" sz="1600" dirty="0">
                <a:latin typeface="Century Gothic" panose="020B0502020202020204" pitchFamily="34" charset="0"/>
              </a:rPr>
              <a:t> </a:t>
            </a:r>
            <a:r>
              <a:rPr lang="en-US" sz="1600" b="1" dirty="0">
                <a:latin typeface="Century Gothic" panose="020B0502020202020204" pitchFamily="34" charset="0"/>
              </a:rPr>
              <a:t>21, </a:t>
            </a:r>
            <a:r>
              <a:rPr lang="en-US" sz="1600" dirty="0">
                <a:latin typeface="Century Gothic" panose="020B0502020202020204" pitchFamily="34" charset="0"/>
              </a:rPr>
              <a:t>191–204 (2020). </a:t>
            </a:r>
            <a:r>
              <a:rPr lang="en-US" sz="1600" dirty="0">
                <a:latin typeface="Century Gothic" panose="020B0502020202020204" pitchFamily="34" charset="0"/>
                <a:hlinkClick r:id="rId2"/>
              </a:rPr>
              <a:t>https://doi.org/10.1007/s10799-020-00317-1</a:t>
            </a:r>
            <a:endParaRPr lang="en-US" sz="1600" dirty="0">
              <a:latin typeface="Century Gothic" panose="020B0502020202020204" pitchFamily="34" charset="0"/>
            </a:endParaRPr>
          </a:p>
          <a:p>
            <a:endParaRPr lang="en-US" sz="1600" dirty="0">
              <a:solidFill>
                <a:srgbClr val="0000FF"/>
              </a:solidFill>
              <a:latin typeface="Century Gothic" panose="020B0502020202020204" pitchFamily="34" charset="0"/>
            </a:endParaRPr>
          </a:p>
          <a:p>
            <a:pPr algn="just"/>
            <a:r>
              <a:rPr lang="fr-FR" sz="1600" dirty="0">
                <a:solidFill>
                  <a:srgbClr val="0000FF"/>
                </a:solidFill>
                <a:latin typeface="Century Gothic" panose="020B0502020202020204" pitchFamily="34" charset="0"/>
              </a:rPr>
              <a:t>[6] </a:t>
            </a:r>
            <a:r>
              <a:rPr lang="en-US" sz="1600" dirty="0" err="1">
                <a:latin typeface="Century Gothic" panose="020B0502020202020204" pitchFamily="34" charset="0"/>
              </a:rPr>
              <a:t>unno</a:t>
            </a:r>
            <a:r>
              <a:rPr lang="en-US" sz="1600" dirty="0">
                <a:latin typeface="Century Gothic" panose="020B0502020202020204" pitchFamily="34" charset="0"/>
              </a:rPr>
              <a:t> Park, </a:t>
            </a:r>
            <a:r>
              <a:rPr lang="en-US" sz="1600" dirty="0" err="1">
                <a:latin typeface="Century Gothic" panose="020B0502020202020204" pitchFamily="34" charset="0"/>
              </a:rPr>
              <a:t>Seungryul</a:t>
            </a:r>
            <a:r>
              <a:rPr lang="en-US" sz="1600" dirty="0">
                <a:latin typeface="Century Gothic" panose="020B0502020202020204" pitchFamily="34" charset="0"/>
              </a:rPr>
              <a:t> Ryan Shin, </a:t>
            </a:r>
            <a:r>
              <a:rPr lang="en-US" sz="1600" dirty="0" err="1">
                <a:latin typeface="Century Gothic" panose="020B0502020202020204" pitchFamily="34" charset="0"/>
              </a:rPr>
              <a:t>Minkyung</a:t>
            </a:r>
            <a:r>
              <a:rPr lang="en-US" sz="1600" dirty="0">
                <a:latin typeface="Century Gothic" panose="020B0502020202020204" pitchFamily="34" charset="0"/>
              </a:rPr>
              <a:t> Choy, Early mover (dis)advantages and knowledge spillover effects on </a:t>
            </a:r>
            <a:r>
              <a:rPr lang="en-US" sz="1600" dirty="0" err="1">
                <a:latin typeface="Century Gothic" panose="020B0502020202020204" pitchFamily="34" charset="0"/>
              </a:rPr>
              <a:t>blockchain</a:t>
            </a:r>
            <a:r>
              <a:rPr lang="en-US" sz="1600" dirty="0">
                <a:latin typeface="Century Gothic" panose="020B0502020202020204" pitchFamily="34" charset="0"/>
              </a:rPr>
              <a:t> startups’ funding and innovation performance, Journal of Business Research, Volume 109, 2020,</a:t>
            </a:r>
          </a:p>
          <a:p>
            <a:pPr algn="just"/>
            <a:endParaRPr lang="en-US" sz="1600" dirty="0">
              <a:latin typeface="Century Gothic" panose="020B0502020202020204" pitchFamily="34" charset="0"/>
            </a:endParaRPr>
          </a:p>
          <a:p>
            <a:pPr algn="just"/>
            <a:r>
              <a:rPr lang="fr-FR" sz="1600" dirty="0">
                <a:solidFill>
                  <a:srgbClr val="0000FF"/>
                </a:solidFill>
                <a:latin typeface="Century Gothic" panose="020B0502020202020204" pitchFamily="34" charset="0"/>
              </a:rPr>
              <a:t>[7] </a:t>
            </a:r>
            <a:r>
              <a:rPr lang="fr-FR" sz="1600" dirty="0">
                <a:latin typeface="Century Gothic" panose="020B0502020202020204" pitchFamily="34" charset="0"/>
              </a:rPr>
              <a:t>R. Qin, Y. Yuan and F. -Y. Wang, "</a:t>
            </a:r>
            <a:r>
              <a:rPr lang="fr-FR" sz="1600" dirty="0" err="1">
                <a:latin typeface="Century Gothic" panose="020B0502020202020204" pitchFamily="34" charset="0"/>
              </a:rPr>
              <a:t>Blockchain-Based</a:t>
            </a:r>
            <a:r>
              <a:rPr lang="fr-FR" sz="1600" dirty="0">
                <a:latin typeface="Century Gothic" panose="020B0502020202020204" pitchFamily="34" charset="0"/>
              </a:rPr>
              <a:t> </a:t>
            </a:r>
            <a:r>
              <a:rPr lang="fr-FR" sz="1600" dirty="0" err="1">
                <a:latin typeface="Century Gothic" panose="020B0502020202020204" pitchFamily="34" charset="0"/>
              </a:rPr>
              <a:t>Knowledge</a:t>
            </a:r>
            <a:r>
              <a:rPr lang="fr-FR" sz="1600" dirty="0">
                <a:latin typeface="Century Gothic" panose="020B0502020202020204" pitchFamily="34" charset="0"/>
              </a:rPr>
              <a:t> Automation for CPSS-</a:t>
            </a:r>
            <a:r>
              <a:rPr lang="fr-FR" sz="1600" dirty="0" err="1">
                <a:latin typeface="Century Gothic" panose="020B0502020202020204" pitchFamily="34" charset="0"/>
              </a:rPr>
              <a:t>Oriented</a:t>
            </a:r>
            <a:r>
              <a:rPr lang="fr-FR" sz="1600" dirty="0">
                <a:latin typeface="Century Gothic" panose="020B0502020202020204" pitchFamily="34" charset="0"/>
              </a:rPr>
              <a:t> </a:t>
            </a:r>
            <a:r>
              <a:rPr lang="fr-FR" sz="1600" dirty="0" err="1">
                <a:latin typeface="Century Gothic" panose="020B0502020202020204" pitchFamily="34" charset="0"/>
              </a:rPr>
              <a:t>Parallel</a:t>
            </a:r>
            <a:r>
              <a:rPr lang="fr-FR" sz="1600" dirty="0">
                <a:latin typeface="Century Gothic" panose="020B0502020202020204" pitchFamily="34" charset="0"/>
              </a:rPr>
              <a:t> Management," in </a:t>
            </a:r>
            <a:r>
              <a:rPr lang="fr-FR" sz="1600" i="1" dirty="0">
                <a:latin typeface="Century Gothic" panose="020B0502020202020204" pitchFamily="34" charset="0"/>
              </a:rPr>
              <a:t>IEEE Transactions on </a:t>
            </a:r>
            <a:r>
              <a:rPr lang="fr-FR" sz="1600" i="1" dirty="0" err="1">
                <a:latin typeface="Century Gothic" panose="020B0502020202020204" pitchFamily="34" charset="0"/>
              </a:rPr>
              <a:t>Computational</a:t>
            </a:r>
            <a:r>
              <a:rPr lang="fr-FR" sz="1600" i="1" dirty="0">
                <a:latin typeface="Century Gothic" panose="020B0502020202020204" pitchFamily="34" charset="0"/>
              </a:rPr>
              <a:t> Social </a:t>
            </a:r>
            <a:r>
              <a:rPr lang="fr-FR" sz="1600" i="1" dirty="0" err="1">
                <a:latin typeface="Century Gothic" panose="020B0502020202020204" pitchFamily="34" charset="0"/>
              </a:rPr>
              <a:t>Systems</a:t>
            </a:r>
            <a:r>
              <a:rPr lang="fr-FR" sz="1600" dirty="0">
                <a:latin typeface="Century Gothic" panose="020B0502020202020204" pitchFamily="34" charset="0"/>
              </a:rPr>
              <a:t>, vol. 7, no. 5, pp. 1180-1188, Oct. 2020, </a:t>
            </a:r>
            <a:r>
              <a:rPr lang="fr-FR" sz="1600" dirty="0" err="1">
                <a:latin typeface="Century Gothic" panose="020B0502020202020204" pitchFamily="34" charset="0"/>
              </a:rPr>
              <a:t>doi</a:t>
            </a:r>
            <a:r>
              <a:rPr lang="fr-FR" sz="1600" dirty="0">
                <a:latin typeface="Century Gothic" panose="020B0502020202020204" pitchFamily="34" charset="0"/>
              </a:rPr>
              <a:t>: 10.1109/TCSS.2020.3023046.</a:t>
            </a:r>
          </a:p>
          <a:p>
            <a:pPr algn="just"/>
            <a:endParaRPr lang="fr-FR" sz="1600" dirty="0">
              <a:latin typeface="Century Gothic" panose="020B0502020202020204" pitchFamily="34" charset="0"/>
            </a:endParaRPr>
          </a:p>
          <a:p>
            <a:pPr algn="just"/>
            <a:r>
              <a:rPr lang="fr-FR" sz="1600" dirty="0">
                <a:solidFill>
                  <a:srgbClr val="0000FF"/>
                </a:solidFill>
                <a:latin typeface="Century Gothic" panose="020B0502020202020204" pitchFamily="34" charset="0"/>
              </a:rPr>
              <a:t>[8] </a:t>
            </a:r>
            <a:r>
              <a:rPr lang="fr-FR" sz="1600" dirty="0">
                <a:latin typeface="Century Gothic" panose="020B0502020202020204" pitchFamily="34" charset="0"/>
              </a:rPr>
              <a:t>Zhang B., Li X., </a:t>
            </a:r>
            <a:r>
              <a:rPr lang="fr-FR" sz="1600" dirty="0" err="1">
                <a:latin typeface="Century Gothic" panose="020B0502020202020204" pitchFamily="34" charset="0"/>
              </a:rPr>
              <a:t>Ren</a:t>
            </a:r>
            <a:r>
              <a:rPr lang="fr-FR" sz="1600" dirty="0">
                <a:latin typeface="Century Gothic" panose="020B0502020202020204" pitchFamily="34" charset="0"/>
              </a:rPr>
              <a:t> H., </a:t>
            </a:r>
            <a:r>
              <a:rPr lang="fr-FR" sz="1600" dirty="0" err="1">
                <a:latin typeface="Century Gothic" panose="020B0502020202020204" pitchFamily="34" charset="0"/>
              </a:rPr>
              <a:t>Gu</a:t>
            </a:r>
            <a:r>
              <a:rPr lang="fr-FR" sz="1600" dirty="0">
                <a:latin typeface="Century Gothic" panose="020B0502020202020204" pitchFamily="34" charset="0"/>
              </a:rPr>
              <a:t> J. (2020) </a:t>
            </a:r>
            <a:r>
              <a:rPr lang="fr-FR" sz="1600" dirty="0" err="1">
                <a:latin typeface="Century Gothic" panose="020B0502020202020204" pitchFamily="34" charset="0"/>
              </a:rPr>
              <a:t>Semantic</a:t>
            </a:r>
            <a:r>
              <a:rPr lang="fr-FR" sz="1600" dirty="0">
                <a:latin typeface="Century Gothic" panose="020B0502020202020204" pitchFamily="34" charset="0"/>
              </a:rPr>
              <a:t> </a:t>
            </a:r>
            <a:r>
              <a:rPr lang="fr-FR" sz="1600" dirty="0" err="1">
                <a:latin typeface="Century Gothic" panose="020B0502020202020204" pitchFamily="34" charset="0"/>
              </a:rPr>
              <a:t>Knowledge</a:t>
            </a:r>
            <a:r>
              <a:rPr lang="fr-FR" sz="1600" dirty="0">
                <a:latin typeface="Century Gothic" panose="020B0502020202020204" pitchFamily="34" charset="0"/>
              </a:rPr>
              <a:t> Sharing </a:t>
            </a:r>
            <a:r>
              <a:rPr lang="fr-FR" sz="1600" dirty="0" err="1">
                <a:latin typeface="Century Gothic" panose="020B0502020202020204" pitchFamily="34" charset="0"/>
              </a:rPr>
              <a:t>Mechanism</a:t>
            </a:r>
            <a:r>
              <a:rPr lang="fr-FR" sz="1600" dirty="0">
                <a:latin typeface="Century Gothic" panose="020B0502020202020204" pitchFamily="34" charset="0"/>
              </a:rPr>
              <a:t> </a:t>
            </a:r>
            <a:r>
              <a:rPr lang="fr-FR" sz="1600" dirty="0" err="1">
                <a:latin typeface="Century Gothic" panose="020B0502020202020204" pitchFamily="34" charset="0"/>
              </a:rPr>
              <a:t>Based</a:t>
            </a:r>
            <a:r>
              <a:rPr lang="fr-FR" sz="1600" dirty="0">
                <a:latin typeface="Century Gothic" panose="020B0502020202020204" pitchFamily="34" charset="0"/>
              </a:rPr>
              <a:t> on </a:t>
            </a:r>
            <a:r>
              <a:rPr lang="fr-FR" sz="1600" dirty="0" err="1">
                <a:latin typeface="Century Gothic" panose="020B0502020202020204" pitchFamily="34" charset="0"/>
              </a:rPr>
              <a:t>Blockchain</a:t>
            </a:r>
            <a:r>
              <a:rPr lang="fr-FR" sz="1600" dirty="0">
                <a:latin typeface="Century Gothic" panose="020B0502020202020204" pitchFamily="34" charset="0"/>
              </a:rPr>
              <a:t>. In: Liu Y., Wang L., Zhao L., </a:t>
            </a:r>
            <a:r>
              <a:rPr lang="fr-FR" sz="1600" dirty="0" err="1">
                <a:latin typeface="Century Gothic" panose="020B0502020202020204" pitchFamily="34" charset="0"/>
              </a:rPr>
              <a:t>Yu</a:t>
            </a:r>
            <a:r>
              <a:rPr lang="fr-FR" sz="1600" dirty="0">
                <a:latin typeface="Century Gothic" panose="020B0502020202020204" pitchFamily="34" charset="0"/>
              </a:rPr>
              <a:t> Z. (</a:t>
            </a:r>
            <a:r>
              <a:rPr lang="fr-FR" sz="1600" dirty="0" err="1">
                <a:latin typeface="Century Gothic" panose="020B0502020202020204" pitchFamily="34" charset="0"/>
              </a:rPr>
              <a:t>eds</a:t>
            </a:r>
            <a:r>
              <a:rPr lang="fr-FR" sz="1600" dirty="0">
                <a:latin typeface="Century Gothic" panose="020B0502020202020204" pitchFamily="34" charset="0"/>
              </a:rPr>
              <a:t>) </a:t>
            </a:r>
            <a:r>
              <a:rPr lang="fr-FR" sz="1600" dirty="0" err="1">
                <a:latin typeface="Century Gothic" panose="020B0502020202020204" pitchFamily="34" charset="0"/>
              </a:rPr>
              <a:t>Advances</a:t>
            </a:r>
            <a:r>
              <a:rPr lang="fr-FR" sz="1600" dirty="0">
                <a:latin typeface="Century Gothic" panose="020B0502020202020204" pitchFamily="34" charset="0"/>
              </a:rPr>
              <a:t> in Natural Computation, </a:t>
            </a:r>
            <a:r>
              <a:rPr lang="fr-FR" sz="1600" dirty="0" err="1">
                <a:latin typeface="Century Gothic" panose="020B0502020202020204" pitchFamily="34" charset="0"/>
              </a:rPr>
              <a:t>Fuzzy</a:t>
            </a:r>
            <a:r>
              <a:rPr lang="fr-FR" sz="1600" dirty="0">
                <a:latin typeface="Century Gothic" panose="020B0502020202020204" pitchFamily="34" charset="0"/>
              </a:rPr>
              <a:t> </a:t>
            </a:r>
            <a:r>
              <a:rPr lang="fr-FR" sz="1600" dirty="0" err="1">
                <a:latin typeface="Century Gothic" panose="020B0502020202020204" pitchFamily="34" charset="0"/>
              </a:rPr>
              <a:t>Systems</a:t>
            </a:r>
            <a:r>
              <a:rPr lang="fr-FR" sz="1600" dirty="0">
                <a:latin typeface="Century Gothic" panose="020B0502020202020204" pitchFamily="34" charset="0"/>
              </a:rPr>
              <a:t> and </a:t>
            </a:r>
            <a:r>
              <a:rPr lang="fr-FR" sz="1600" dirty="0" err="1">
                <a:latin typeface="Century Gothic" panose="020B0502020202020204" pitchFamily="34" charset="0"/>
              </a:rPr>
              <a:t>Knowledge</a:t>
            </a:r>
            <a:r>
              <a:rPr lang="fr-FR" sz="1600" dirty="0">
                <a:latin typeface="Century Gothic" panose="020B0502020202020204" pitchFamily="34" charset="0"/>
              </a:rPr>
              <a:t> </a:t>
            </a:r>
            <a:r>
              <a:rPr lang="fr-FR" sz="1600" dirty="0" err="1">
                <a:latin typeface="Century Gothic" panose="020B0502020202020204" pitchFamily="34" charset="0"/>
              </a:rPr>
              <a:t>Discovery</a:t>
            </a:r>
            <a:r>
              <a:rPr lang="fr-FR" sz="1600" dirty="0">
                <a:latin typeface="Century Gothic" panose="020B0502020202020204" pitchFamily="34" charset="0"/>
              </a:rPr>
              <a:t>. ICNC-FSKD 2019. </a:t>
            </a:r>
            <a:r>
              <a:rPr lang="fr-FR" sz="1600" dirty="0" err="1">
                <a:latin typeface="Century Gothic" panose="020B0502020202020204" pitchFamily="34" charset="0"/>
              </a:rPr>
              <a:t>Advances</a:t>
            </a:r>
            <a:r>
              <a:rPr lang="fr-FR" sz="1600" dirty="0">
                <a:latin typeface="Century Gothic" panose="020B0502020202020204" pitchFamily="34" charset="0"/>
              </a:rPr>
              <a:t> in Intelligent </a:t>
            </a:r>
            <a:r>
              <a:rPr lang="fr-FR" sz="1600" dirty="0" err="1">
                <a:latin typeface="Century Gothic" panose="020B0502020202020204" pitchFamily="34" charset="0"/>
              </a:rPr>
              <a:t>Systems</a:t>
            </a:r>
            <a:r>
              <a:rPr lang="fr-FR" sz="1600" dirty="0">
                <a:latin typeface="Century Gothic" panose="020B0502020202020204" pitchFamily="34" charset="0"/>
              </a:rPr>
              <a:t> and </a:t>
            </a:r>
            <a:r>
              <a:rPr lang="fr-FR" sz="1600" dirty="0" err="1">
                <a:latin typeface="Century Gothic" panose="020B0502020202020204" pitchFamily="34" charset="0"/>
              </a:rPr>
              <a:t>Computing</a:t>
            </a:r>
            <a:r>
              <a:rPr lang="fr-FR" sz="1600" dirty="0">
                <a:latin typeface="Century Gothic" panose="020B0502020202020204" pitchFamily="34" charset="0"/>
              </a:rPr>
              <a:t>, vol 1075. Springer, Cham. </a:t>
            </a:r>
            <a:r>
              <a:rPr lang="fr-FR" sz="1600" dirty="0">
                <a:latin typeface="Century Gothic" panose="020B0502020202020204" pitchFamily="34" charset="0"/>
                <a:hlinkClick r:id="rId3"/>
              </a:rPr>
              <a:t>https://doi.org/10.1007/978-3-030-32591-6_13</a:t>
            </a:r>
            <a:endParaRPr lang="fr-FR" sz="1600" dirty="0">
              <a:latin typeface="Century Gothic" panose="020B0502020202020204" pitchFamily="34" charset="0"/>
            </a:endParaRPr>
          </a:p>
          <a:p>
            <a:pPr algn="just"/>
            <a:endParaRPr lang="fr-FR" sz="1600" dirty="0">
              <a:latin typeface="Century Gothic" panose="020B0502020202020204" pitchFamily="34" charset="0"/>
            </a:endParaRPr>
          </a:p>
          <a:p>
            <a:pPr algn="just"/>
            <a:r>
              <a:rPr lang="fr-FR" sz="1600" dirty="0">
                <a:solidFill>
                  <a:srgbClr val="0000FF"/>
                </a:solidFill>
                <a:latin typeface="Century Gothic" panose="020B0502020202020204" pitchFamily="34" charset="0"/>
              </a:rPr>
              <a:t>[9] </a:t>
            </a:r>
            <a:r>
              <a:rPr lang="fr-FR" sz="1600" dirty="0">
                <a:latin typeface="Century Gothic" panose="020B0502020202020204" pitchFamily="34" charset="0"/>
              </a:rPr>
              <a:t>A. Martin, K. </a:t>
            </a:r>
            <a:r>
              <a:rPr lang="fr-FR" sz="1600" dirty="0" err="1">
                <a:latin typeface="Century Gothic" panose="020B0502020202020204" pitchFamily="34" charset="0"/>
              </a:rPr>
              <a:t>Hinkelmann</a:t>
            </a:r>
            <a:r>
              <a:rPr lang="fr-FR" sz="1600" dirty="0">
                <a:latin typeface="Century Gothic" panose="020B0502020202020204" pitchFamily="34" charset="0"/>
              </a:rPr>
              <a:t>, A. Gerber, D. </a:t>
            </a:r>
            <a:r>
              <a:rPr lang="fr-FR" sz="1600" dirty="0" err="1">
                <a:latin typeface="Century Gothic" panose="020B0502020202020204" pitchFamily="34" charset="0"/>
              </a:rPr>
              <a:t>Lenat</a:t>
            </a:r>
            <a:r>
              <a:rPr lang="fr-FR" sz="1600" dirty="0">
                <a:latin typeface="Century Gothic" panose="020B0502020202020204" pitchFamily="34" charset="0"/>
              </a:rPr>
              <a:t>, F. van </a:t>
            </a:r>
            <a:r>
              <a:rPr lang="fr-FR" sz="1600" dirty="0" err="1">
                <a:latin typeface="Century Gothic" panose="020B0502020202020204" pitchFamily="34" charset="0"/>
              </a:rPr>
              <a:t>Harmelen</a:t>
            </a:r>
            <a:r>
              <a:rPr lang="fr-FR" sz="1600" dirty="0">
                <a:latin typeface="Century Gothic" panose="020B0502020202020204" pitchFamily="34" charset="0"/>
              </a:rPr>
              <a:t>, P. Clark (</a:t>
            </a:r>
            <a:r>
              <a:rPr lang="fr-FR" sz="1600" dirty="0" err="1">
                <a:latin typeface="Century Gothic" panose="020B0502020202020204" pitchFamily="34" charset="0"/>
              </a:rPr>
              <a:t>Eds</a:t>
            </a:r>
            <a:r>
              <a:rPr lang="fr-FR" sz="1600" dirty="0">
                <a:latin typeface="Century Gothic" panose="020B0502020202020204" pitchFamily="34" charset="0"/>
              </a:rPr>
              <a:t>.), </a:t>
            </a:r>
            <a:r>
              <a:rPr lang="fr-FR" sz="1600" dirty="0" err="1">
                <a:latin typeface="Century Gothic" panose="020B0502020202020204" pitchFamily="34" charset="0"/>
              </a:rPr>
              <a:t>Proceedings</a:t>
            </a:r>
            <a:r>
              <a:rPr lang="fr-FR" sz="1600" dirty="0">
                <a:latin typeface="Century Gothic" panose="020B0502020202020204" pitchFamily="34" charset="0"/>
              </a:rPr>
              <a:t> of the AAAI 2019 </a:t>
            </a:r>
            <a:r>
              <a:rPr lang="fr-FR" sz="1600" dirty="0" err="1">
                <a:latin typeface="Century Gothic" panose="020B0502020202020204" pitchFamily="34" charset="0"/>
              </a:rPr>
              <a:t>Spring</a:t>
            </a:r>
            <a:r>
              <a:rPr lang="fr-FR" sz="1600" dirty="0">
                <a:latin typeface="Century Gothic" panose="020B0502020202020204" pitchFamily="34" charset="0"/>
              </a:rPr>
              <a:t> Symposium on </a:t>
            </a:r>
            <a:r>
              <a:rPr lang="fr-FR" sz="1600" dirty="0" err="1">
                <a:latin typeface="Century Gothic" panose="020B0502020202020204" pitchFamily="34" charset="0"/>
              </a:rPr>
              <a:t>Combining</a:t>
            </a:r>
            <a:r>
              <a:rPr lang="fr-FR" sz="1600" dirty="0">
                <a:latin typeface="Century Gothic" panose="020B0502020202020204" pitchFamily="34" charset="0"/>
              </a:rPr>
              <a:t> Machine Learning </a:t>
            </a:r>
            <a:r>
              <a:rPr lang="fr-FR" sz="1600" dirty="0" err="1">
                <a:latin typeface="Century Gothic" panose="020B0502020202020204" pitchFamily="34" charset="0"/>
              </a:rPr>
              <a:t>with</a:t>
            </a:r>
            <a:r>
              <a:rPr lang="fr-FR" sz="1600" dirty="0">
                <a:latin typeface="Century Gothic" panose="020B0502020202020204" pitchFamily="34" charset="0"/>
              </a:rPr>
              <a:t> </a:t>
            </a:r>
            <a:r>
              <a:rPr lang="fr-FR" sz="1600" dirty="0" err="1">
                <a:latin typeface="Century Gothic" panose="020B0502020202020204" pitchFamily="34" charset="0"/>
              </a:rPr>
              <a:t>Knowledge</a:t>
            </a:r>
            <a:r>
              <a:rPr lang="fr-FR" sz="1600" dirty="0">
                <a:latin typeface="Century Gothic" panose="020B0502020202020204" pitchFamily="34" charset="0"/>
              </a:rPr>
              <a:t> Engineering (AAAI-MAKE 2019). Stanford </a:t>
            </a:r>
            <a:r>
              <a:rPr lang="fr-FR" sz="1600" dirty="0" err="1">
                <a:latin typeface="Century Gothic" panose="020B0502020202020204" pitchFamily="34" charset="0"/>
              </a:rPr>
              <a:t>University</a:t>
            </a:r>
            <a:r>
              <a:rPr lang="fr-FR" sz="1600" dirty="0">
                <a:latin typeface="Century Gothic" panose="020B0502020202020204" pitchFamily="34" charset="0"/>
              </a:rPr>
              <a:t>, </a:t>
            </a:r>
            <a:r>
              <a:rPr lang="fr-FR" sz="1600" dirty="0" err="1">
                <a:latin typeface="Century Gothic" panose="020B0502020202020204" pitchFamily="34" charset="0"/>
              </a:rPr>
              <a:t>Palo</a:t>
            </a:r>
            <a:r>
              <a:rPr lang="fr-FR" sz="1600" dirty="0">
                <a:latin typeface="Century Gothic" panose="020B0502020202020204" pitchFamily="34" charset="0"/>
              </a:rPr>
              <a:t> Alto, </a:t>
            </a:r>
            <a:r>
              <a:rPr lang="fr-FR" sz="1600" dirty="0" err="1">
                <a:latin typeface="Century Gothic" panose="020B0502020202020204" pitchFamily="34" charset="0"/>
              </a:rPr>
              <a:t>California</a:t>
            </a:r>
            <a:r>
              <a:rPr lang="fr-FR" sz="1600" dirty="0">
                <a:latin typeface="Century Gothic" panose="020B0502020202020204" pitchFamily="34" charset="0"/>
              </a:rPr>
              <a:t>, USA, March 25-27, 2019.</a:t>
            </a:r>
          </a:p>
        </p:txBody>
      </p:sp>
      <p:pic>
        <p:nvPicPr>
          <p:cNvPr id="6"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6" y="9022"/>
            <a:ext cx="580549" cy="581206"/>
          </a:xfrm>
          <a:prstGeom prst="rect">
            <a:avLst/>
          </a:prstGeom>
        </p:spPr>
      </p:pic>
      <p:pic>
        <p:nvPicPr>
          <p:cNvPr id="7" name="Picture 4" descr="https://www.iaria.org/images2/sponsors/l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424" y="13177"/>
            <a:ext cx="751138" cy="398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1088" t="36147" r="15135"/>
          <a:stretch/>
        </p:blipFill>
        <p:spPr bwMode="auto">
          <a:xfrm>
            <a:off x="3347864" y="13240"/>
            <a:ext cx="1368152" cy="609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35825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mtClean="0"/>
              <a:t>57</a:t>
            </a:fld>
            <a:endParaRPr lang="fr-FR"/>
          </a:p>
        </p:txBody>
      </p:sp>
      <p:sp>
        <p:nvSpPr>
          <p:cNvPr id="5" name="Rectangle 4"/>
          <p:cNvSpPr/>
          <p:nvPr/>
        </p:nvSpPr>
        <p:spPr>
          <a:xfrm>
            <a:off x="176242" y="830317"/>
            <a:ext cx="8716238" cy="5509200"/>
          </a:xfrm>
          <a:prstGeom prst="rect">
            <a:avLst/>
          </a:prstGeom>
        </p:spPr>
        <p:txBody>
          <a:bodyPr wrap="square">
            <a:spAutoFit/>
          </a:bodyPr>
          <a:lstStyle/>
          <a:p>
            <a:pPr algn="just"/>
            <a:r>
              <a:rPr lang="fr-FR" sz="1600" dirty="0">
                <a:solidFill>
                  <a:srgbClr val="0000FF"/>
                </a:solidFill>
                <a:latin typeface="Century Gothic" panose="020B0502020202020204" pitchFamily="34" charset="0"/>
              </a:rPr>
              <a:t>[10] </a:t>
            </a:r>
            <a:r>
              <a:rPr lang="fr-FR" sz="1600" dirty="0" err="1">
                <a:latin typeface="Century Gothic" panose="020B0502020202020204" pitchFamily="34" charset="0"/>
              </a:rPr>
              <a:t>Sabri</a:t>
            </a:r>
            <a:r>
              <a:rPr lang="fr-FR" sz="1600" dirty="0">
                <a:latin typeface="Century Gothic" panose="020B0502020202020204" pitchFamily="34" charset="0"/>
              </a:rPr>
              <a:t> L., </a:t>
            </a:r>
            <a:r>
              <a:rPr lang="fr-FR" sz="1600" dirty="0" err="1">
                <a:latin typeface="Century Gothic" panose="020B0502020202020204" pitchFamily="34" charset="0"/>
              </a:rPr>
              <a:t>Boubetra</a:t>
            </a:r>
            <a:r>
              <a:rPr lang="fr-FR" sz="1600" dirty="0">
                <a:latin typeface="Century Gothic" panose="020B0502020202020204" pitchFamily="34" charset="0"/>
              </a:rPr>
              <a:t> A. (2020) Narrative </a:t>
            </a:r>
            <a:r>
              <a:rPr lang="fr-FR" sz="1600" dirty="0" err="1">
                <a:latin typeface="Century Gothic" panose="020B0502020202020204" pitchFamily="34" charset="0"/>
              </a:rPr>
              <a:t>Knowledge</a:t>
            </a:r>
            <a:r>
              <a:rPr lang="fr-FR" sz="1600" dirty="0">
                <a:latin typeface="Century Gothic" panose="020B0502020202020204" pitchFamily="34" charset="0"/>
              </a:rPr>
              <a:t> </a:t>
            </a:r>
            <a:r>
              <a:rPr lang="fr-FR" sz="1600" dirty="0" err="1">
                <a:latin typeface="Century Gothic" panose="020B0502020202020204" pitchFamily="34" charset="0"/>
              </a:rPr>
              <a:t>Representation</a:t>
            </a:r>
            <a:r>
              <a:rPr lang="fr-FR" sz="1600" dirty="0">
                <a:latin typeface="Century Gothic" panose="020B0502020202020204" pitchFamily="34" charset="0"/>
              </a:rPr>
              <a:t> and </a:t>
            </a:r>
            <a:r>
              <a:rPr lang="fr-FR" sz="1600" dirty="0" err="1">
                <a:latin typeface="Century Gothic" panose="020B0502020202020204" pitchFamily="34" charset="0"/>
              </a:rPr>
              <a:t>Blockchain</a:t>
            </a:r>
            <a:r>
              <a:rPr lang="fr-FR" sz="1600" dirty="0">
                <a:latin typeface="Century Gothic" panose="020B0502020202020204" pitchFamily="34" charset="0"/>
              </a:rPr>
              <a:t>: A </a:t>
            </a:r>
            <a:r>
              <a:rPr lang="fr-FR" sz="1600" dirty="0" err="1">
                <a:latin typeface="Century Gothic" panose="020B0502020202020204" pitchFamily="34" charset="0"/>
              </a:rPr>
              <a:t>Symbiotic</a:t>
            </a:r>
            <a:r>
              <a:rPr lang="fr-FR" sz="1600" dirty="0">
                <a:latin typeface="Century Gothic" panose="020B0502020202020204" pitchFamily="34" charset="0"/>
              </a:rPr>
              <a:t> Relationship. In: </a:t>
            </a:r>
            <a:r>
              <a:rPr lang="fr-FR" sz="1600" dirty="0" err="1">
                <a:latin typeface="Century Gothic" panose="020B0502020202020204" pitchFamily="34" charset="0"/>
              </a:rPr>
              <a:t>Barolli</a:t>
            </a:r>
            <a:r>
              <a:rPr lang="fr-FR" sz="1600" dirty="0">
                <a:latin typeface="Century Gothic" panose="020B0502020202020204" pitchFamily="34" charset="0"/>
              </a:rPr>
              <a:t> L., </a:t>
            </a:r>
            <a:r>
              <a:rPr lang="fr-FR" sz="1600" dirty="0" err="1">
                <a:latin typeface="Century Gothic" panose="020B0502020202020204" pitchFamily="34" charset="0"/>
              </a:rPr>
              <a:t>Amato</a:t>
            </a:r>
            <a:r>
              <a:rPr lang="fr-FR" sz="1600" dirty="0">
                <a:latin typeface="Century Gothic" panose="020B0502020202020204" pitchFamily="34" charset="0"/>
              </a:rPr>
              <a:t> F., </a:t>
            </a:r>
            <a:r>
              <a:rPr lang="fr-FR" sz="1600" dirty="0" err="1">
                <a:latin typeface="Century Gothic" panose="020B0502020202020204" pitchFamily="34" charset="0"/>
              </a:rPr>
              <a:t>Moscato</a:t>
            </a:r>
            <a:r>
              <a:rPr lang="fr-FR" sz="1600" dirty="0">
                <a:latin typeface="Century Gothic" panose="020B0502020202020204" pitchFamily="34" charset="0"/>
              </a:rPr>
              <a:t> F., </a:t>
            </a:r>
            <a:r>
              <a:rPr lang="fr-FR" sz="1600" dirty="0" err="1">
                <a:latin typeface="Century Gothic" panose="020B0502020202020204" pitchFamily="34" charset="0"/>
              </a:rPr>
              <a:t>Enokido</a:t>
            </a:r>
            <a:r>
              <a:rPr lang="fr-FR" sz="1600" dirty="0">
                <a:latin typeface="Century Gothic" panose="020B0502020202020204" pitchFamily="34" charset="0"/>
              </a:rPr>
              <a:t> T., </a:t>
            </a:r>
            <a:r>
              <a:rPr lang="fr-FR" sz="1600" dirty="0" err="1">
                <a:latin typeface="Century Gothic" panose="020B0502020202020204" pitchFamily="34" charset="0"/>
              </a:rPr>
              <a:t>Takizawa</a:t>
            </a:r>
            <a:r>
              <a:rPr lang="fr-FR" sz="1600" dirty="0">
                <a:latin typeface="Century Gothic" panose="020B0502020202020204" pitchFamily="34" charset="0"/>
              </a:rPr>
              <a:t> M. (</a:t>
            </a:r>
            <a:r>
              <a:rPr lang="fr-FR" sz="1600" dirty="0" err="1">
                <a:latin typeface="Century Gothic" panose="020B0502020202020204" pitchFamily="34" charset="0"/>
              </a:rPr>
              <a:t>eds</a:t>
            </a:r>
            <a:r>
              <a:rPr lang="fr-FR" sz="1600" dirty="0">
                <a:latin typeface="Century Gothic" panose="020B0502020202020204" pitchFamily="34" charset="0"/>
              </a:rPr>
              <a:t>) Advanced Information Networking and Applications. AINA 2020. </a:t>
            </a:r>
            <a:r>
              <a:rPr lang="fr-FR" sz="1600" dirty="0" err="1">
                <a:latin typeface="Century Gothic" panose="020B0502020202020204" pitchFamily="34" charset="0"/>
              </a:rPr>
              <a:t>Advances</a:t>
            </a:r>
            <a:r>
              <a:rPr lang="fr-FR" sz="1600" dirty="0">
                <a:latin typeface="Century Gothic" panose="020B0502020202020204" pitchFamily="34" charset="0"/>
              </a:rPr>
              <a:t> in Intelligent </a:t>
            </a:r>
            <a:r>
              <a:rPr lang="fr-FR" sz="1600" dirty="0" err="1">
                <a:latin typeface="Century Gothic" panose="020B0502020202020204" pitchFamily="34" charset="0"/>
              </a:rPr>
              <a:t>Systems</a:t>
            </a:r>
            <a:r>
              <a:rPr lang="fr-FR" sz="1600" dirty="0">
                <a:latin typeface="Century Gothic" panose="020B0502020202020204" pitchFamily="34" charset="0"/>
              </a:rPr>
              <a:t> and </a:t>
            </a:r>
            <a:r>
              <a:rPr lang="fr-FR" sz="1600" dirty="0" err="1">
                <a:latin typeface="Century Gothic" panose="020B0502020202020204" pitchFamily="34" charset="0"/>
              </a:rPr>
              <a:t>Computing</a:t>
            </a:r>
            <a:r>
              <a:rPr lang="fr-FR" sz="1600" dirty="0">
                <a:latin typeface="Century Gothic" panose="020B0502020202020204" pitchFamily="34" charset="0"/>
              </a:rPr>
              <a:t>, vol 1151. Springer, Cham. </a:t>
            </a:r>
            <a:r>
              <a:rPr lang="fr-FR" sz="1600" dirty="0">
                <a:latin typeface="Century Gothic" panose="020B0502020202020204" pitchFamily="34" charset="0"/>
                <a:hlinkClick r:id="rId2"/>
              </a:rPr>
              <a:t>https://doi.org/10.1007/978-3-030-44041-1_30</a:t>
            </a:r>
            <a:r>
              <a:rPr lang="fr-FR" sz="1600" dirty="0">
                <a:latin typeface="Century Gothic" panose="020B0502020202020204" pitchFamily="34" charset="0"/>
              </a:rPr>
              <a:t>.</a:t>
            </a:r>
          </a:p>
          <a:p>
            <a:pPr algn="just"/>
            <a:endParaRPr lang="fr-FR" sz="1600" dirty="0">
              <a:latin typeface="Century Gothic" panose="020B0502020202020204" pitchFamily="34" charset="0"/>
            </a:endParaRPr>
          </a:p>
          <a:p>
            <a:pPr algn="just"/>
            <a:r>
              <a:rPr lang="fr-FR" sz="1600" dirty="0">
                <a:solidFill>
                  <a:srgbClr val="0000FF"/>
                </a:solidFill>
                <a:latin typeface="Century Gothic" panose="020B0502020202020204" pitchFamily="34" charset="0"/>
              </a:rPr>
              <a:t>[11] </a:t>
            </a:r>
            <a:r>
              <a:rPr lang="en-US" sz="1600" dirty="0">
                <a:latin typeface="Century Gothic" panose="020B0502020202020204" pitchFamily="34" charset="0"/>
              </a:rPr>
              <a:t>C. Zhang, G. Zhou, H. Li and Y. Cao, "Manufacturing </a:t>
            </a:r>
            <a:r>
              <a:rPr lang="en-US" sz="1600" dirty="0" err="1">
                <a:latin typeface="Century Gothic" panose="020B0502020202020204" pitchFamily="34" charset="0"/>
              </a:rPr>
              <a:t>Blockchain</a:t>
            </a:r>
            <a:r>
              <a:rPr lang="en-US" sz="1600" dirty="0">
                <a:latin typeface="Century Gothic" panose="020B0502020202020204" pitchFamily="34" charset="0"/>
              </a:rPr>
              <a:t> of Things for the Configuration of a Data- and Knowledge-Driven Digital Twin Manufacturing Cell," in IEEE Internet of Things Journal, vol. 7, no. 12, pp. 11884-11894, Dec. 2020, </a:t>
            </a:r>
            <a:r>
              <a:rPr lang="en-US" sz="1600" dirty="0" err="1">
                <a:latin typeface="Century Gothic" panose="020B0502020202020204" pitchFamily="34" charset="0"/>
              </a:rPr>
              <a:t>doi</a:t>
            </a:r>
            <a:r>
              <a:rPr lang="en-US" sz="1600" dirty="0">
                <a:latin typeface="Century Gothic" panose="020B0502020202020204" pitchFamily="34" charset="0"/>
              </a:rPr>
              <a:t>: 10.1109/JIOT.2020.3005729.</a:t>
            </a:r>
          </a:p>
          <a:p>
            <a:pPr algn="just"/>
            <a:endParaRPr lang="en-US" sz="1600" dirty="0">
              <a:latin typeface="Century Gothic" panose="020B0502020202020204" pitchFamily="34" charset="0"/>
            </a:endParaRPr>
          </a:p>
          <a:p>
            <a:pPr algn="just"/>
            <a:r>
              <a:rPr lang="en-US" sz="1600" dirty="0">
                <a:solidFill>
                  <a:srgbClr val="0000FF"/>
                </a:solidFill>
                <a:latin typeface="Century Gothic" panose="020B0502020202020204" pitchFamily="34" charset="0"/>
              </a:rPr>
              <a:t>[12] </a:t>
            </a:r>
            <a:r>
              <a:rPr lang="en-US" sz="1600" dirty="0" err="1">
                <a:latin typeface="Century Gothic" panose="020B0502020202020204" pitchFamily="34" charset="0"/>
              </a:rPr>
              <a:t>Pinheiro</a:t>
            </a:r>
            <a:r>
              <a:rPr lang="en-US" sz="1600" dirty="0">
                <a:latin typeface="Century Gothic" panose="020B0502020202020204" pitchFamily="34" charset="0"/>
              </a:rPr>
              <a:t> P., Santos R., Barbosa R. (2020) Improving Collaboration in Industry 4.0: The Usage of </a:t>
            </a:r>
            <a:r>
              <a:rPr lang="en-US" sz="1600" dirty="0" err="1">
                <a:latin typeface="Century Gothic" panose="020B0502020202020204" pitchFamily="34" charset="0"/>
              </a:rPr>
              <a:t>Blockchain</a:t>
            </a:r>
            <a:r>
              <a:rPr lang="en-US" sz="1600" dirty="0">
                <a:latin typeface="Century Gothic" panose="020B0502020202020204" pitchFamily="34" charset="0"/>
              </a:rPr>
              <a:t> for Knowledge Representation. In: De La </a:t>
            </a:r>
            <a:r>
              <a:rPr lang="en-US" sz="1600" dirty="0" err="1">
                <a:latin typeface="Century Gothic" panose="020B0502020202020204" pitchFamily="34" charset="0"/>
              </a:rPr>
              <a:t>Prieta</a:t>
            </a:r>
            <a:r>
              <a:rPr lang="en-US" sz="1600" dirty="0">
                <a:latin typeface="Century Gothic" panose="020B0502020202020204" pitchFamily="34" charset="0"/>
              </a:rPr>
              <a:t> F. et al. (</a:t>
            </a:r>
            <a:r>
              <a:rPr lang="en-US" sz="1600" dirty="0" err="1">
                <a:latin typeface="Century Gothic" panose="020B0502020202020204" pitchFamily="34" charset="0"/>
              </a:rPr>
              <a:t>eds</a:t>
            </a:r>
            <a:r>
              <a:rPr lang="en-US" sz="1600" dirty="0">
                <a:latin typeface="Century Gothic" panose="020B0502020202020204" pitchFamily="34" charset="0"/>
              </a:rPr>
              <a:t>) Highlights in Practical Applications of Agents, Multi-Agent Systems, and Trust-worthiness. The PAAMS Collection. PAAMS 2020. Communications in Computer and Information Science, </a:t>
            </a:r>
            <a:r>
              <a:rPr lang="en-US" sz="1600" dirty="0" err="1">
                <a:latin typeface="Century Gothic" panose="020B0502020202020204" pitchFamily="34" charset="0"/>
              </a:rPr>
              <a:t>vol</a:t>
            </a:r>
            <a:r>
              <a:rPr lang="en-US" sz="1600" dirty="0">
                <a:latin typeface="Century Gothic" panose="020B0502020202020204" pitchFamily="34" charset="0"/>
              </a:rPr>
              <a:t> 1233. Springer, Cham. </a:t>
            </a:r>
            <a:r>
              <a:rPr lang="en-US" sz="1600" dirty="0">
                <a:latin typeface="Century Gothic" panose="020B0502020202020204" pitchFamily="34" charset="0"/>
                <a:hlinkClick r:id="rId3"/>
              </a:rPr>
              <a:t>https://doi.org/10.1007/978-3-030-51999-5_19</a:t>
            </a:r>
            <a:endParaRPr lang="en-US" sz="1600" dirty="0">
              <a:latin typeface="Century Gothic" panose="020B0502020202020204" pitchFamily="34" charset="0"/>
            </a:endParaRPr>
          </a:p>
          <a:p>
            <a:pPr algn="just"/>
            <a:endParaRPr lang="en-US" sz="1600" dirty="0">
              <a:latin typeface="Century Gothic" panose="020B0502020202020204" pitchFamily="34" charset="0"/>
            </a:endParaRPr>
          </a:p>
          <a:p>
            <a:pPr algn="just"/>
            <a:r>
              <a:rPr lang="en-US" sz="1600" dirty="0">
                <a:solidFill>
                  <a:srgbClr val="0000FF"/>
                </a:solidFill>
                <a:latin typeface="Century Gothic" panose="020B0502020202020204" pitchFamily="34" charset="0"/>
              </a:rPr>
              <a:t>[13] </a:t>
            </a:r>
            <a:r>
              <a:rPr lang="en-US" sz="1600" dirty="0" err="1">
                <a:latin typeface="Century Gothic" panose="020B0502020202020204" pitchFamily="34" charset="0"/>
              </a:rPr>
              <a:t>Ugrul</a:t>
            </a:r>
            <a:r>
              <a:rPr lang="en-US" sz="1600" dirty="0">
                <a:latin typeface="Century Gothic" panose="020B0502020202020204" pitchFamily="34" charset="0"/>
              </a:rPr>
              <a:t> </a:t>
            </a:r>
            <a:r>
              <a:rPr lang="en-US" sz="1600" dirty="0" err="1">
                <a:latin typeface="Century Gothic" panose="020B0502020202020204" pitchFamily="34" charset="0"/>
              </a:rPr>
              <a:t>Daim</a:t>
            </a:r>
            <a:r>
              <a:rPr lang="en-US" sz="1600" dirty="0">
                <a:latin typeface="Century Gothic" panose="020B0502020202020204" pitchFamily="34" charset="0"/>
              </a:rPr>
              <a:t>, </a:t>
            </a:r>
            <a:r>
              <a:rPr lang="en-US" sz="1600" dirty="0" err="1">
                <a:latin typeface="Century Gothic" panose="020B0502020202020204" pitchFamily="34" charset="0"/>
              </a:rPr>
              <a:t>Kuei</a:t>
            </a:r>
            <a:r>
              <a:rPr lang="en-US" sz="1600" dirty="0">
                <a:latin typeface="Century Gothic" panose="020B0502020202020204" pitchFamily="34" charset="0"/>
              </a:rPr>
              <a:t> </a:t>
            </a:r>
            <a:r>
              <a:rPr lang="en-US" sz="1600" dirty="0" err="1">
                <a:latin typeface="Century Gothic" panose="020B0502020202020204" pitchFamily="34" charset="0"/>
              </a:rPr>
              <a:t>Kuei</a:t>
            </a:r>
            <a:r>
              <a:rPr lang="en-US" sz="1600" dirty="0">
                <a:latin typeface="Century Gothic" panose="020B0502020202020204" pitchFamily="34" charset="0"/>
              </a:rPr>
              <a:t> Lai, </a:t>
            </a:r>
            <a:r>
              <a:rPr lang="en-US" sz="1600" dirty="0" err="1">
                <a:latin typeface="Century Gothic" panose="020B0502020202020204" pitchFamily="34" charset="0"/>
              </a:rPr>
              <a:t>Haydar</a:t>
            </a:r>
            <a:r>
              <a:rPr lang="en-US" sz="1600" dirty="0">
                <a:latin typeface="Century Gothic" panose="020B0502020202020204" pitchFamily="34" charset="0"/>
              </a:rPr>
              <a:t> </a:t>
            </a:r>
            <a:r>
              <a:rPr lang="en-US" sz="1600" dirty="0" err="1">
                <a:latin typeface="Century Gothic" panose="020B0502020202020204" pitchFamily="34" charset="0"/>
              </a:rPr>
              <a:t>Yalcin</a:t>
            </a:r>
            <a:r>
              <a:rPr lang="en-US" sz="1600" dirty="0">
                <a:latin typeface="Century Gothic" panose="020B0502020202020204" pitchFamily="34" charset="0"/>
              </a:rPr>
              <a:t>, Fayez </a:t>
            </a:r>
            <a:r>
              <a:rPr lang="en-US" sz="1600" dirty="0" err="1">
                <a:latin typeface="Century Gothic" panose="020B0502020202020204" pitchFamily="34" charset="0"/>
              </a:rPr>
              <a:t>Alsoubie</a:t>
            </a:r>
            <a:r>
              <a:rPr lang="en-US" sz="1600" dirty="0">
                <a:latin typeface="Century Gothic" panose="020B0502020202020204" pitchFamily="34" charset="0"/>
              </a:rPr>
              <a:t>, </a:t>
            </a:r>
            <a:r>
              <a:rPr lang="en-US" sz="1600" dirty="0" err="1">
                <a:latin typeface="Century Gothic" panose="020B0502020202020204" pitchFamily="34" charset="0"/>
              </a:rPr>
              <a:t>Vimal</a:t>
            </a:r>
            <a:r>
              <a:rPr lang="en-US" sz="1600" dirty="0">
                <a:latin typeface="Century Gothic" panose="020B0502020202020204" pitchFamily="34" charset="0"/>
              </a:rPr>
              <a:t> Kumar, Forecasting technological positioning through technology knowledge redundancy: Patent citation analysis of </a:t>
            </a:r>
            <a:r>
              <a:rPr lang="en-US" sz="1600" dirty="0" err="1">
                <a:latin typeface="Century Gothic" panose="020B0502020202020204" pitchFamily="34" charset="0"/>
              </a:rPr>
              <a:t>IoT</a:t>
            </a:r>
            <a:r>
              <a:rPr lang="en-US" sz="1600" dirty="0">
                <a:latin typeface="Century Gothic" panose="020B0502020202020204" pitchFamily="34" charset="0"/>
              </a:rPr>
              <a:t>, cybersecurity, and </a:t>
            </a:r>
            <a:r>
              <a:rPr lang="en-US" sz="1600" dirty="0" err="1">
                <a:latin typeface="Century Gothic" panose="020B0502020202020204" pitchFamily="34" charset="0"/>
              </a:rPr>
              <a:t>Blockchain</a:t>
            </a:r>
            <a:r>
              <a:rPr lang="en-US" sz="1600" dirty="0">
                <a:latin typeface="Century Gothic" panose="020B0502020202020204" pitchFamily="34" charset="0"/>
              </a:rPr>
              <a:t>, Technological Forecasting and Social Change, Volume 161, 2020, https://doi.org/10.1016/j.techfore.2020.120329.</a:t>
            </a:r>
          </a:p>
        </p:txBody>
      </p:sp>
      <p:pic>
        <p:nvPicPr>
          <p:cNvPr id="6"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6" y="9022"/>
            <a:ext cx="580549" cy="581206"/>
          </a:xfrm>
          <a:prstGeom prst="rect">
            <a:avLst/>
          </a:prstGeom>
        </p:spPr>
      </p:pic>
      <p:pic>
        <p:nvPicPr>
          <p:cNvPr id="7" name="Picture 4" descr="https://www.iaria.org/images2/sponsors/l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424" y="13177"/>
            <a:ext cx="751138" cy="398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1088" t="36147" r="15135"/>
          <a:stretch/>
        </p:blipFill>
        <p:spPr bwMode="auto">
          <a:xfrm>
            <a:off x="3347864" y="13240"/>
            <a:ext cx="1368152" cy="609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9566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mtClean="0"/>
              <a:t>58</a:t>
            </a:fld>
            <a:endParaRPr lang="fr-FR"/>
          </a:p>
        </p:txBody>
      </p:sp>
      <p:sp>
        <p:nvSpPr>
          <p:cNvPr id="5" name="Rectangle 4"/>
          <p:cNvSpPr/>
          <p:nvPr/>
        </p:nvSpPr>
        <p:spPr>
          <a:xfrm>
            <a:off x="395536" y="974333"/>
            <a:ext cx="8208912" cy="5262979"/>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[14] </a:t>
            </a:r>
            <a:r>
              <a:rPr lang="fr-FR" sz="1600" dirty="0">
                <a:latin typeface="Century Gothic" panose="020B0502020202020204" pitchFamily="34" charset="0"/>
              </a:rPr>
              <a:t>G. Li, M. Dong, L. T. Yang, K. Ota, J. Wu and J. Li, "</a:t>
            </a:r>
            <a:r>
              <a:rPr lang="fr-FR" sz="1600" dirty="0" err="1">
                <a:latin typeface="Century Gothic" panose="020B0502020202020204" pitchFamily="34" charset="0"/>
              </a:rPr>
              <a:t>Preserving</a:t>
            </a:r>
            <a:r>
              <a:rPr lang="fr-FR" sz="1600" dirty="0">
                <a:latin typeface="Century Gothic" panose="020B0502020202020204" pitchFamily="34" charset="0"/>
              </a:rPr>
              <a:t> </a:t>
            </a:r>
            <a:r>
              <a:rPr lang="fr-FR" sz="1600" dirty="0" err="1">
                <a:latin typeface="Century Gothic" panose="020B0502020202020204" pitchFamily="34" charset="0"/>
              </a:rPr>
              <a:t>Edge</a:t>
            </a:r>
            <a:r>
              <a:rPr lang="fr-FR" sz="1600" dirty="0">
                <a:latin typeface="Century Gothic" panose="020B0502020202020204" pitchFamily="34" charset="0"/>
              </a:rPr>
              <a:t> </a:t>
            </a:r>
            <a:r>
              <a:rPr lang="fr-FR" sz="1600" dirty="0" err="1">
                <a:latin typeface="Century Gothic" panose="020B0502020202020204" pitchFamily="34" charset="0"/>
              </a:rPr>
              <a:t>Knowledge</a:t>
            </a:r>
            <a:r>
              <a:rPr lang="fr-FR" sz="1600" dirty="0">
                <a:latin typeface="Century Gothic" panose="020B0502020202020204" pitchFamily="34" charset="0"/>
              </a:rPr>
              <a:t> Sharing </a:t>
            </a:r>
            <a:r>
              <a:rPr lang="fr-FR" sz="1600" dirty="0" err="1">
                <a:latin typeface="Century Gothic" panose="020B0502020202020204" pitchFamily="34" charset="0"/>
              </a:rPr>
              <a:t>Among</a:t>
            </a:r>
            <a:r>
              <a:rPr lang="fr-FR" sz="1600" dirty="0">
                <a:latin typeface="Century Gothic" panose="020B0502020202020204" pitchFamily="34" charset="0"/>
              </a:rPr>
              <a:t> </a:t>
            </a:r>
            <a:r>
              <a:rPr lang="fr-FR" sz="1600" dirty="0" err="1">
                <a:latin typeface="Century Gothic" panose="020B0502020202020204" pitchFamily="34" charset="0"/>
              </a:rPr>
              <a:t>IoT</a:t>
            </a:r>
            <a:r>
              <a:rPr lang="fr-FR" sz="1600" dirty="0">
                <a:latin typeface="Century Gothic" panose="020B0502020202020204" pitchFamily="34" charset="0"/>
              </a:rPr>
              <a:t> Services: A </a:t>
            </a:r>
            <a:r>
              <a:rPr lang="fr-FR" sz="1600" dirty="0" err="1">
                <a:latin typeface="Century Gothic" panose="020B0502020202020204" pitchFamily="34" charset="0"/>
              </a:rPr>
              <a:t>Blockchain-Based</a:t>
            </a:r>
            <a:r>
              <a:rPr lang="fr-FR" sz="1600" dirty="0">
                <a:latin typeface="Century Gothic" panose="020B0502020202020204" pitchFamily="34" charset="0"/>
              </a:rPr>
              <a:t> </a:t>
            </a:r>
            <a:r>
              <a:rPr lang="fr-FR" sz="1600" dirty="0" err="1">
                <a:latin typeface="Century Gothic" panose="020B0502020202020204" pitchFamily="34" charset="0"/>
              </a:rPr>
              <a:t>Approach</a:t>
            </a:r>
            <a:r>
              <a:rPr lang="fr-FR" sz="1600" dirty="0">
                <a:latin typeface="Century Gothic" panose="020B0502020202020204" pitchFamily="34" charset="0"/>
              </a:rPr>
              <a:t>," in IEEE Transactions on </a:t>
            </a:r>
            <a:r>
              <a:rPr lang="fr-FR" sz="1600" dirty="0" err="1">
                <a:latin typeface="Century Gothic" panose="020B0502020202020204" pitchFamily="34" charset="0"/>
              </a:rPr>
              <a:t>Emerging</a:t>
            </a:r>
            <a:r>
              <a:rPr lang="fr-FR" sz="1600" dirty="0">
                <a:latin typeface="Century Gothic" panose="020B0502020202020204" pitchFamily="34" charset="0"/>
              </a:rPr>
              <a:t> Topics in </a:t>
            </a:r>
            <a:r>
              <a:rPr lang="fr-FR" sz="1600" dirty="0" err="1">
                <a:latin typeface="Century Gothic" panose="020B0502020202020204" pitchFamily="34" charset="0"/>
              </a:rPr>
              <a:t>Computational</a:t>
            </a:r>
            <a:r>
              <a:rPr lang="fr-FR" sz="1600" dirty="0">
                <a:latin typeface="Century Gothic" panose="020B0502020202020204" pitchFamily="34" charset="0"/>
              </a:rPr>
              <a:t> Intelligence, vol. 4, no. 5, pp. 653-665, Oct. 2020, </a:t>
            </a:r>
            <a:r>
              <a:rPr lang="fr-FR" sz="1600" dirty="0" err="1">
                <a:latin typeface="Century Gothic" panose="020B0502020202020204" pitchFamily="34" charset="0"/>
              </a:rPr>
              <a:t>doi</a:t>
            </a:r>
            <a:r>
              <a:rPr lang="fr-FR" sz="1600" dirty="0">
                <a:latin typeface="Century Gothic" panose="020B0502020202020204" pitchFamily="34" charset="0"/>
              </a:rPr>
              <a:t>: 10.1109/TETCI.2019.2952587.</a:t>
            </a:r>
          </a:p>
          <a:p>
            <a:pPr algn="just"/>
            <a:endParaRPr lang="fr-FR" sz="1600" dirty="0">
              <a:latin typeface="Century Gothic" panose="020B0502020202020204" pitchFamily="34" charset="0"/>
            </a:endParaRPr>
          </a:p>
          <a:p>
            <a:pPr algn="just"/>
            <a:r>
              <a:rPr lang="en-US" sz="1600" dirty="0">
                <a:solidFill>
                  <a:srgbClr val="0000FF"/>
                </a:solidFill>
                <a:latin typeface="Century Gothic" panose="020B0502020202020204" pitchFamily="34" charset="0"/>
              </a:rPr>
              <a:t>[15] </a:t>
            </a:r>
            <a:r>
              <a:rPr lang="fr-FR" sz="1600" dirty="0">
                <a:latin typeface="Century Gothic" panose="020B0502020202020204" pitchFamily="34" charset="0"/>
                <a:hlinkClick r:id="rId2" tooltip="Zhi Li"/>
              </a:rPr>
              <a:t>Li, Z.</a:t>
            </a:r>
            <a:r>
              <a:rPr lang="fr-FR" sz="1600" dirty="0">
                <a:latin typeface="Century Gothic" panose="020B0502020202020204" pitchFamily="34" charset="0"/>
              </a:rPr>
              <a:t>, </a:t>
            </a:r>
            <a:r>
              <a:rPr lang="fr-FR" sz="1600" dirty="0">
                <a:latin typeface="Century Gothic" panose="020B0502020202020204" pitchFamily="34" charset="0"/>
                <a:hlinkClick r:id="rId3" tooltip="W.M. Wang"/>
              </a:rPr>
              <a:t>Wang, W.M.</a:t>
            </a:r>
            <a:r>
              <a:rPr lang="fr-FR" sz="1600" dirty="0">
                <a:latin typeface="Century Gothic" panose="020B0502020202020204" pitchFamily="34" charset="0"/>
              </a:rPr>
              <a:t>, </a:t>
            </a:r>
            <a:r>
              <a:rPr lang="fr-FR" sz="1600" dirty="0">
                <a:latin typeface="Century Gothic" panose="020B0502020202020204" pitchFamily="34" charset="0"/>
                <a:hlinkClick r:id="rId4" tooltip="Guo Liu"/>
              </a:rPr>
              <a:t>Liu, G.</a:t>
            </a:r>
            <a:r>
              <a:rPr lang="fr-FR" sz="1600" dirty="0">
                <a:latin typeface="Century Gothic" panose="020B0502020202020204" pitchFamily="34" charset="0"/>
              </a:rPr>
              <a:t>, </a:t>
            </a:r>
            <a:r>
              <a:rPr lang="fr-FR" sz="1600" dirty="0">
                <a:latin typeface="Century Gothic" panose="020B0502020202020204" pitchFamily="34" charset="0"/>
                <a:hlinkClick r:id="rId5" tooltip="Layne Liu"/>
              </a:rPr>
              <a:t>Liu, L.</a:t>
            </a:r>
            <a:r>
              <a:rPr lang="fr-FR" sz="1600" dirty="0">
                <a:latin typeface="Century Gothic" panose="020B0502020202020204" pitchFamily="34" charset="0"/>
              </a:rPr>
              <a:t>, </a:t>
            </a:r>
            <a:r>
              <a:rPr lang="fr-FR" sz="1600" dirty="0">
                <a:latin typeface="Century Gothic" panose="020B0502020202020204" pitchFamily="34" charset="0"/>
                <a:hlinkClick r:id="rId6" tooltip="Jiadong He"/>
              </a:rPr>
              <a:t>He, J.</a:t>
            </a:r>
            <a:r>
              <a:rPr lang="fr-FR" sz="1600" dirty="0">
                <a:latin typeface="Century Gothic" panose="020B0502020202020204" pitchFamily="34" charset="0"/>
              </a:rPr>
              <a:t> and </a:t>
            </a:r>
            <a:r>
              <a:rPr lang="fr-FR" sz="1600" dirty="0">
                <a:latin typeface="Century Gothic" panose="020B0502020202020204" pitchFamily="34" charset="0"/>
                <a:hlinkClick r:id="rId7" tooltip="G.Q. Huang"/>
              </a:rPr>
              <a:t>Huang, G.Q.</a:t>
            </a:r>
            <a:r>
              <a:rPr lang="fr-FR" sz="1600" dirty="0">
                <a:latin typeface="Century Gothic" panose="020B0502020202020204" pitchFamily="34" charset="0"/>
              </a:rPr>
              <a:t> (2018), "</a:t>
            </a:r>
            <a:r>
              <a:rPr lang="fr-FR" sz="1600" dirty="0" err="1">
                <a:latin typeface="Century Gothic" panose="020B0502020202020204" pitchFamily="34" charset="0"/>
              </a:rPr>
              <a:t>Toward</a:t>
            </a:r>
            <a:r>
              <a:rPr lang="fr-FR" sz="1600" dirty="0">
                <a:latin typeface="Century Gothic" panose="020B0502020202020204" pitchFamily="34" charset="0"/>
              </a:rPr>
              <a:t> open </a:t>
            </a:r>
            <a:r>
              <a:rPr lang="fr-FR" sz="1600" dirty="0" err="1">
                <a:latin typeface="Century Gothic" panose="020B0502020202020204" pitchFamily="34" charset="0"/>
              </a:rPr>
              <a:t>manufacturing</a:t>
            </a:r>
            <a:r>
              <a:rPr lang="fr-FR" sz="1600" dirty="0">
                <a:latin typeface="Century Gothic" panose="020B0502020202020204" pitchFamily="34" charset="0"/>
              </a:rPr>
              <a:t>: A cross-</a:t>
            </a:r>
            <a:r>
              <a:rPr lang="fr-FR" sz="1600" dirty="0" err="1">
                <a:latin typeface="Century Gothic" panose="020B0502020202020204" pitchFamily="34" charset="0"/>
              </a:rPr>
              <a:t>enterprises</a:t>
            </a:r>
            <a:r>
              <a:rPr lang="fr-FR" sz="1600" dirty="0">
                <a:latin typeface="Century Gothic" panose="020B0502020202020204" pitchFamily="34" charset="0"/>
              </a:rPr>
              <a:t> </a:t>
            </a:r>
            <a:r>
              <a:rPr lang="fr-FR" sz="1600" dirty="0" err="1">
                <a:latin typeface="Century Gothic" panose="020B0502020202020204" pitchFamily="34" charset="0"/>
              </a:rPr>
              <a:t>knowledge</a:t>
            </a:r>
            <a:r>
              <a:rPr lang="fr-FR" sz="1600" dirty="0">
                <a:latin typeface="Century Gothic" panose="020B0502020202020204" pitchFamily="34" charset="0"/>
              </a:rPr>
              <a:t> and services exchange </a:t>
            </a:r>
            <a:r>
              <a:rPr lang="fr-FR" sz="1600" dirty="0" err="1">
                <a:latin typeface="Century Gothic" panose="020B0502020202020204" pitchFamily="34" charset="0"/>
              </a:rPr>
              <a:t>framework</a:t>
            </a:r>
            <a:r>
              <a:rPr lang="fr-FR" sz="1600" dirty="0">
                <a:latin typeface="Century Gothic" panose="020B0502020202020204" pitchFamily="34" charset="0"/>
              </a:rPr>
              <a:t> </a:t>
            </a:r>
            <a:r>
              <a:rPr lang="fr-FR" sz="1600" dirty="0" err="1">
                <a:latin typeface="Century Gothic" panose="020B0502020202020204" pitchFamily="34" charset="0"/>
              </a:rPr>
              <a:t>based</a:t>
            </a:r>
            <a:r>
              <a:rPr lang="fr-FR" sz="1600" dirty="0">
                <a:latin typeface="Century Gothic" panose="020B0502020202020204" pitchFamily="34" charset="0"/>
              </a:rPr>
              <a:t> on </a:t>
            </a:r>
            <a:r>
              <a:rPr lang="fr-FR" sz="1600" dirty="0" err="1">
                <a:latin typeface="Century Gothic" panose="020B0502020202020204" pitchFamily="34" charset="0"/>
              </a:rPr>
              <a:t>blockchain</a:t>
            </a:r>
            <a:r>
              <a:rPr lang="fr-FR" sz="1600" dirty="0">
                <a:latin typeface="Century Gothic" panose="020B0502020202020204" pitchFamily="34" charset="0"/>
              </a:rPr>
              <a:t> and </a:t>
            </a:r>
            <a:r>
              <a:rPr lang="fr-FR" sz="1600" dirty="0" err="1">
                <a:latin typeface="Century Gothic" panose="020B0502020202020204" pitchFamily="34" charset="0"/>
              </a:rPr>
              <a:t>edge</a:t>
            </a:r>
            <a:r>
              <a:rPr lang="fr-FR" sz="1600" dirty="0">
                <a:latin typeface="Century Gothic" panose="020B0502020202020204" pitchFamily="34" charset="0"/>
              </a:rPr>
              <a:t> </a:t>
            </a:r>
            <a:r>
              <a:rPr lang="fr-FR" sz="1600" dirty="0" err="1">
                <a:latin typeface="Century Gothic" panose="020B0502020202020204" pitchFamily="34" charset="0"/>
              </a:rPr>
              <a:t>computing</a:t>
            </a:r>
            <a:r>
              <a:rPr lang="fr-FR" sz="1600" dirty="0">
                <a:latin typeface="Century Gothic" panose="020B0502020202020204" pitchFamily="34" charset="0"/>
              </a:rPr>
              <a:t>", </a:t>
            </a:r>
            <a:r>
              <a:rPr lang="fr-FR" sz="1600" dirty="0" err="1">
                <a:latin typeface="Century Gothic" panose="020B0502020202020204" pitchFamily="34" charset="0"/>
                <a:hlinkClick r:id="rId8"/>
              </a:rPr>
              <a:t>Industrial</a:t>
            </a:r>
            <a:r>
              <a:rPr lang="fr-FR" sz="1600" dirty="0">
                <a:latin typeface="Century Gothic" panose="020B0502020202020204" pitchFamily="34" charset="0"/>
                <a:hlinkClick r:id="rId8"/>
              </a:rPr>
              <a:t> Management &amp; Data </a:t>
            </a:r>
            <a:r>
              <a:rPr lang="fr-FR" sz="1600" dirty="0" err="1">
                <a:latin typeface="Century Gothic" panose="020B0502020202020204" pitchFamily="34" charset="0"/>
                <a:hlinkClick r:id="rId8"/>
              </a:rPr>
              <a:t>Systems</a:t>
            </a:r>
            <a:r>
              <a:rPr lang="fr-FR" sz="1600" dirty="0">
                <a:latin typeface="Century Gothic" panose="020B0502020202020204" pitchFamily="34" charset="0"/>
              </a:rPr>
              <a:t>, Vol. 118 No. 1, pp. 303-320. </a:t>
            </a:r>
            <a:r>
              <a:rPr lang="fr-FR" sz="1600" dirty="0">
                <a:latin typeface="Century Gothic" panose="020B0502020202020204" pitchFamily="34" charset="0"/>
                <a:hlinkClick r:id="rId9" tooltip="DOI: https://doi.org/10.1108/IMDS-04-2017-0142"/>
              </a:rPr>
              <a:t>https://doi.org/10.1108/IMDS-04-2017-0142</a:t>
            </a:r>
            <a:endParaRPr lang="fr-FR" sz="1600" dirty="0">
              <a:latin typeface="Century Gothic" panose="020B0502020202020204" pitchFamily="34" charset="0"/>
            </a:endParaRPr>
          </a:p>
          <a:p>
            <a:pPr algn="just"/>
            <a:endParaRPr lang="fr-FR" sz="1600" dirty="0">
              <a:latin typeface="Century Gothic" panose="020B0502020202020204" pitchFamily="34" charset="0"/>
            </a:endParaRPr>
          </a:p>
          <a:p>
            <a:pPr algn="just"/>
            <a:r>
              <a:rPr lang="en-US" sz="1600" dirty="0">
                <a:solidFill>
                  <a:srgbClr val="0000FF"/>
                </a:solidFill>
                <a:latin typeface="Century Gothic" panose="020B0502020202020204" pitchFamily="34" charset="0"/>
              </a:rPr>
              <a:t>[16] </a:t>
            </a:r>
            <a:r>
              <a:rPr lang="fr-FR" sz="1600" dirty="0">
                <a:latin typeface="Century Gothic" panose="020B0502020202020204" pitchFamily="34" charset="0"/>
              </a:rPr>
              <a:t>Zhang H., Li S., Yan W., Jiang Z., Wei W. (2019) A </a:t>
            </a:r>
            <a:r>
              <a:rPr lang="fr-FR" sz="1600" dirty="0" err="1">
                <a:latin typeface="Century Gothic" panose="020B0502020202020204" pitchFamily="34" charset="0"/>
              </a:rPr>
              <a:t>Knowledge</a:t>
            </a:r>
            <a:r>
              <a:rPr lang="fr-FR" sz="1600" dirty="0">
                <a:latin typeface="Century Gothic" panose="020B0502020202020204" pitchFamily="34" charset="0"/>
              </a:rPr>
              <a:t> Sharing Framework for Green </a:t>
            </a:r>
            <a:r>
              <a:rPr lang="fr-FR" sz="1600" dirty="0" err="1">
                <a:latin typeface="Century Gothic" panose="020B0502020202020204" pitchFamily="34" charset="0"/>
              </a:rPr>
              <a:t>Supply</a:t>
            </a:r>
            <a:r>
              <a:rPr lang="fr-FR" sz="1600" dirty="0">
                <a:latin typeface="Century Gothic" panose="020B0502020202020204" pitchFamily="34" charset="0"/>
              </a:rPr>
              <a:t> Chain Management </a:t>
            </a:r>
            <a:r>
              <a:rPr lang="fr-FR" sz="1600" dirty="0" err="1">
                <a:latin typeface="Century Gothic" panose="020B0502020202020204" pitchFamily="34" charset="0"/>
              </a:rPr>
              <a:t>Based</a:t>
            </a:r>
            <a:r>
              <a:rPr lang="fr-FR" sz="1600" dirty="0">
                <a:latin typeface="Century Gothic" panose="020B0502020202020204" pitchFamily="34" charset="0"/>
              </a:rPr>
              <a:t> on </a:t>
            </a:r>
            <a:r>
              <a:rPr lang="fr-FR" sz="1600" dirty="0" err="1">
                <a:latin typeface="Century Gothic" panose="020B0502020202020204" pitchFamily="34" charset="0"/>
              </a:rPr>
              <a:t>Blockchain</a:t>
            </a:r>
            <a:r>
              <a:rPr lang="fr-FR" sz="1600" dirty="0">
                <a:latin typeface="Century Gothic" panose="020B0502020202020204" pitchFamily="34" charset="0"/>
              </a:rPr>
              <a:t> and </a:t>
            </a:r>
            <a:r>
              <a:rPr lang="fr-FR" sz="1600" dirty="0" err="1">
                <a:latin typeface="Century Gothic" panose="020B0502020202020204" pitchFamily="34" charset="0"/>
              </a:rPr>
              <a:t>Edge</a:t>
            </a:r>
            <a:r>
              <a:rPr lang="fr-FR" sz="1600" dirty="0">
                <a:latin typeface="Century Gothic" panose="020B0502020202020204" pitchFamily="34" charset="0"/>
              </a:rPr>
              <a:t> </a:t>
            </a:r>
            <a:r>
              <a:rPr lang="fr-FR" sz="1600" dirty="0" err="1">
                <a:latin typeface="Century Gothic" panose="020B0502020202020204" pitchFamily="34" charset="0"/>
              </a:rPr>
              <a:t>Computing</a:t>
            </a:r>
            <a:r>
              <a:rPr lang="fr-FR" sz="1600" dirty="0">
                <a:latin typeface="Century Gothic" panose="020B0502020202020204" pitchFamily="34" charset="0"/>
              </a:rPr>
              <a:t>. In: Ball P., </a:t>
            </a:r>
            <a:r>
              <a:rPr lang="fr-FR" sz="1600" dirty="0" err="1">
                <a:latin typeface="Century Gothic" panose="020B0502020202020204" pitchFamily="34" charset="0"/>
              </a:rPr>
              <a:t>Huaccho</a:t>
            </a:r>
            <a:r>
              <a:rPr lang="fr-FR" sz="1600" dirty="0">
                <a:latin typeface="Century Gothic" panose="020B0502020202020204" pitchFamily="34" charset="0"/>
              </a:rPr>
              <a:t> </a:t>
            </a:r>
            <a:r>
              <a:rPr lang="fr-FR" sz="1600" dirty="0" err="1">
                <a:latin typeface="Century Gothic" panose="020B0502020202020204" pitchFamily="34" charset="0"/>
              </a:rPr>
              <a:t>Huatuco</a:t>
            </a:r>
            <a:r>
              <a:rPr lang="fr-FR" sz="1600" dirty="0">
                <a:latin typeface="Century Gothic" panose="020B0502020202020204" pitchFamily="34" charset="0"/>
              </a:rPr>
              <a:t> L., </a:t>
            </a:r>
            <a:r>
              <a:rPr lang="fr-FR" sz="1600" dirty="0" err="1">
                <a:latin typeface="Century Gothic" panose="020B0502020202020204" pitchFamily="34" charset="0"/>
              </a:rPr>
              <a:t>Howlett</a:t>
            </a:r>
            <a:r>
              <a:rPr lang="fr-FR" sz="1600" dirty="0">
                <a:latin typeface="Century Gothic" panose="020B0502020202020204" pitchFamily="34" charset="0"/>
              </a:rPr>
              <a:t> R., </a:t>
            </a:r>
            <a:r>
              <a:rPr lang="fr-FR" sz="1600" dirty="0" err="1">
                <a:latin typeface="Century Gothic" panose="020B0502020202020204" pitchFamily="34" charset="0"/>
              </a:rPr>
              <a:t>Setchi</a:t>
            </a:r>
            <a:r>
              <a:rPr lang="fr-FR" sz="1600" dirty="0">
                <a:latin typeface="Century Gothic" panose="020B0502020202020204" pitchFamily="34" charset="0"/>
              </a:rPr>
              <a:t> R. (</a:t>
            </a:r>
            <a:r>
              <a:rPr lang="fr-FR" sz="1600" dirty="0" err="1">
                <a:latin typeface="Century Gothic" panose="020B0502020202020204" pitchFamily="34" charset="0"/>
              </a:rPr>
              <a:t>eds</a:t>
            </a:r>
            <a:r>
              <a:rPr lang="fr-FR" sz="1600" dirty="0">
                <a:latin typeface="Century Gothic" panose="020B0502020202020204" pitchFamily="34" charset="0"/>
              </a:rPr>
              <a:t>) </a:t>
            </a:r>
            <a:r>
              <a:rPr lang="fr-FR" sz="1600" dirty="0" err="1">
                <a:latin typeface="Century Gothic" panose="020B0502020202020204" pitchFamily="34" charset="0"/>
              </a:rPr>
              <a:t>Sustainable</a:t>
            </a:r>
            <a:r>
              <a:rPr lang="fr-FR" sz="1600" dirty="0">
                <a:latin typeface="Century Gothic" panose="020B0502020202020204" pitchFamily="34" charset="0"/>
              </a:rPr>
              <a:t> Design and </a:t>
            </a:r>
            <a:r>
              <a:rPr lang="fr-FR" sz="1600" dirty="0" err="1">
                <a:latin typeface="Century Gothic" panose="020B0502020202020204" pitchFamily="34" charset="0"/>
              </a:rPr>
              <a:t>Manufacturing</a:t>
            </a:r>
            <a:r>
              <a:rPr lang="fr-FR" sz="1600" dirty="0">
                <a:latin typeface="Century Gothic" panose="020B0502020202020204" pitchFamily="34" charset="0"/>
              </a:rPr>
              <a:t> 2019. KES-SDM 2019. Smart Innovation, </a:t>
            </a:r>
            <a:r>
              <a:rPr lang="fr-FR" sz="1600" dirty="0" err="1">
                <a:latin typeface="Century Gothic" panose="020B0502020202020204" pitchFamily="34" charset="0"/>
              </a:rPr>
              <a:t>Systems</a:t>
            </a:r>
            <a:r>
              <a:rPr lang="fr-FR" sz="1600" dirty="0">
                <a:latin typeface="Century Gothic" panose="020B0502020202020204" pitchFamily="34" charset="0"/>
              </a:rPr>
              <a:t> and Technologies, vol 155. Springer, Singapore. </a:t>
            </a:r>
            <a:r>
              <a:rPr lang="fr-FR" sz="1600" dirty="0">
                <a:latin typeface="Century Gothic" panose="020B0502020202020204" pitchFamily="34" charset="0"/>
                <a:hlinkClick r:id="rId10"/>
              </a:rPr>
              <a:t>https://doi.org/10.1007/978-981-13-9271-9_34</a:t>
            </a:r>
            <a:endParaRPr lang="fr-FR" sz="1600" dirty="0">
              <a:latin typeface="Century Gothic" panose="020B0502020202020204" pitchFamily="34" charset="0"/>
            </a:endParaRPr>
          </a:p>
          <a:p>
            <a:pPr algn="just"/>
            <a:endParaRPr lang="fr-FR" sz="1600" dirty="0">
              <a:latin typeface="Century Gothic" panose="020B0502020202020204" pitchFamily="34" charset="0"/>
            </a:endParaRPr>
          </a:p>
          <a:p>
            <a:pPr algn="just"/>
            <a:r>
              <a:rPr lang="en-US" sz="1600" dirty="0">
                <a:solidFill>
                  <a:srgbClr val="0000FF"/>
                </a:solidFill>
                <a:latin typeface="Century Gothic" panose="020B0502020202020204" pitchFamily="34" charset="0"/>
              </a:rPr>
              <a:t>[17] </a:t>
            </a:r>
            <a:r>
              <a:rPr lang="fr-FR" sz="1600" dirty="0" err="1">
                <a:latin typeface="Century Gothic" panose="020B0502020202020204" pitchFamily="34" charset="0"/>
              </a:rPr>
              <a:t>Zhi</a:t>
            </a:r>
            <a:r>
              <a:rPr lang="fr-FR" sz="1600" dirty="0">
                <a:latin typeface="Century Gothic" panose="020B0502020202020204" pitchFamily="34" charset="0"/>
              </a:rPr>
              <a:t> Li, </a:t>
            </a:r>
            <a:r>
              <a:rPr lang="fr-FR" sz="1600" dirty="0" err="1">
                <a:latin typeface="Century Gothic" panose="020B0502020202020204" pitchFamily="34" charset="0"/>
              </a:rPr>
              <a:t>Xinlai</a:t>
            </a:r>
            <a:r>
              <a:rPr lang="fr-FR" sz="1600" dirty="0">
                <a:latin typeface="Century Gothic" panose="020B0502020202020204" pitchFamily="34" charset="0"/>
              </a:rPr>
              <a:t> Liu, W. M. Wang, Ali </a:t>
            </a:r>
            <a:r>
              <a:rPr lang="fr-FR" sz="1600" dirty="0" err="1">
                <a:latin typeface="Century Gothic" panose="020B0502020202020204" pitchFamily="34" charset="0"/>
              </a:rPr>
              <a:t>Vatankhah</a:t>
            </a:r>
            <a:r>
              <a:rPr lang="fr-FR" sz="1600" dirty="0">
                <a:latin typeface="Century Gothic" panose="020B0502020202020204" pitchFamily="34" charset="0"/>
              </a:rPr>
              <a:t> </a:t>
            </a:r>
            <a:r>
              <a:rPr lang="fr-FR" sz="1600" dirty="0" err="1">
                <a:latin typeface="Century Gothic" panose="020B0502020202020204" pitchFamily="34" charset="0"/>
              </a:rPr>
              <a:t>Barenji</a:t>
            </a:r>
            <a:r>
              <a:rPr lang="fr-FR" sz="1600" dirty="0">
                <a:latin typeface="Century Gothic" panose="020B0502020202020204" pitchFamily="34" charset="0"/>
              </a:rPr>
              <a:t> &amp; George Q. Huang (2019) </a:t>
            </a:r>
            <a:r>
              <a:rPr lang="fr-FR" sz="1600" dirty="0" err="1">
                <a:latin typeface="Century Gothic" panose="020B0502020202020204" pitchFamily="34" charset="0"/>
              </a:rPr>
              <a:t>CKshare</a:t>
            </a:r>
            <a:r>
              <a:rPr lang="fr-FR" sz="1600" dirty="0">
                <a:latin typeface="Century Gothic" panose="020B0502020202020204" pitchFamily="34" charset="0"/>
              </a:rPr>
              <a:t>: </a:t>
            </a:r>
            <a:r>
              <a:rPr lang="fr-FR" sz="1600" dirty="0" err="1">
                <a:latin typeface="Century Gothic" panose="020B0502020202020204" pitchFamily="34" charset="0"/>
              </a:rPr>
              <a:t>secured</a:t>
            </a:r>
            <a:r>
              <a:rPr lang="fr-FR" sz="1600" dirty="0">
                <a:latin typeface="Century Gothic" panose="020B0502020202020204" pitchFamily="34" charset="0"/>
              </a:rPr>
              <a:t> cloud-</a:t>
            </a:r>
            <a:r>
              <a:rPr lang="fr-FR" sz="1600" dirty="0" err="1">
                <a:latin typeface="Century Gothic" panose="020B0502020202020204" pitchFamily="34" charset="0"/>
              </a:rPr>
              <a:t>based</a:t>
            </a:r>
            <a:r>
              <a:rPr lang="fr-FR" sz="1600" dirty="0">
                <a:latin typeface="Century Gothic" panose="020B0502020202020204" pitchFamily="34" charset="0"/>
              </a:rPr>
              <a:t> </a:t>
            </a:r>
            <a:r>
              <a:rPr lang="fr-FR" sz="1600" dirty="0" err="1">
                <a:latin typeface="Century Gothic" panose="020B0502020202020204" pitchFamily="34" charset="0"/>
              </a:rPr>
              <a:t>knowledge</a:t>
            </a:r>
            <a:r>
              <a:rPr lang="fr-FR" sz="1600" dirty="0">
                <a:latin typeface="Century Gothic" panose="020B0502020202020204" pitchFamily="34" charset="0"/>
              </a:rPr>
              <a:t>-sharing </a:t>
            </a:r>
            <a:r>
              <a:rPr lang="fr-FR" sz="1600" dirty="0" err="1">
                <a:latin typeface="Century Gothic" panose="020B0502020202020204" pitchFamily="34" charset="0"/>
              </a:rPr>
              <a:t>blockchain</a:t>
            </a:r>
            <a:r>
              <a:rPr lang="fr-FR" sz="1600" dirty="0">
                <a:latin typeface="Century Gothic" panose="020B0502020202020204" pitchFamily="34" charset="0"/>
              </a:rPr>
              <a:t> for injection </a:t>
            </a:r>
            <a:r>
              <a:rPr lang="fr-FR" sz="1600" dirty="0" err="1">
                <a:latin typeface="Century Gothic" panose="020B0502020202020204" pitchFamily="34" charset="0"/>
              </a:rPr>
              <a:t>mold</a:t>
            </a:r>
            <a:r>
              <a:rPr lang="fr-FR" sz="1600" dirty="0">
                <a:latin typeface="Century Gothic" panose="020B0502020202020204" pitchFamily="34" charset="0"/>
              </a:rPr>
              <a:t> </a:t>
            </a:r>
            <a:r>
              <a:rPr lang="fr-FR" sz="1600" dirty="0" err="1">
                <a:latin typeface="Century Gothic" panose="020B0502020202020204" pitchFamily="34" charset="0"/>
              </a:rPr>
              <a:t>redesign</a:t>
            </a:r>
            <a:r>
              <a:rPr lang="fr-FR" sz="1600" dirty="0">
                <a:latin typeface="Century Gothic" panose="020B0502020202020204" pitchFamily="34" charset="0"/>
              </a:rPr>
              <a:t>, Enterprise Information </a:t>
            </a:r>
            <a:r>
              <a:rPr lang="fr-FR" sz="1600" dirty="0" err="1">
                <a:latin typeface="Century Gothic" panose="020B0502020202020204" pitchFamily="34" charset="0"/>
              </a:rPr>
              <a:t>Systems</a:t>
            </a:r>
            <a:r>
              <a:rPr lang="fr-FR" sz="1600" dirty="0">
                <a:latin typeface="Century Gothic" panose="020B0502020202020204" pitchFamily="34" charset="0"/>
              </a:rPr>
              <a:t>, 13:1, 1-33, DOI: </a:t>
            </a:r>
            <a:r>
              <a:rPr lang="fr-FR" sz="1600" u="sng" dirty="0">
                <a:latin typeface="Century Gothic" panose="020B0502020202020204" pitchFamily="34" charset="0"/>
                <a:hlinkClick r:id="rId11"/>
              </a:rPr>
              <a:t>10.1080/17517575.2018.1539774</a:t>
            </a:r>
            <a:endParaRPr lang="fr-FR" sz="1600" dirty="0">
              <a:latin typeface="Century Gothic" panose="020B0502020202020204" pitchFamily="34" charset="0"/>
            </a:endParaRPr>
          </a:p>
        </p:txBody>
      </p:sp>
      <p:pic>
        <p:nvPicPr>
          <p:cNvPr id="6"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26" y="9022"/>
            <a:ext cx="580549" cy="581206"/>
          </a:xfrm>
          <a:prstGeom prst="rect">
            <a:avLst/>
          </a:prstGeom>
        </p:spPr>
      </p:pic>
      <p:pic>
        <p:nvPicPr>
          <p:cNvPr id="7" name="Picture 4" descr="https://www.iaria.org/images2/sponsors/lap.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88424" y="13177"/>
            <a:ext cx="751138" cy="398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rotWithShape="1">
          <a:blip r:embed="rId14">
            <a:extLst>
              <a:ext uri="{28A0092B-C50C-407E-A947-70E740481C1C}">
                <a14:useLocalDpi xmlns:a14="http://schemas.microsoft.com/office/drawing/2010/main" val="0"/>
              </a:ext>
            </a:extLst>
          </a:blip>
          <a:srcRect l="21088" t="36147" r="15135"/>
          <a:stretch/>
        </p:blipFill>
        <p:spPr bwMode="auto">
          <a:xfrm>
            <a:off x="3347864" y="13240"/>
            <a:ext cx="1368152" cy="609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3900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mtClean="0"/>
              <a:t>59</a:t>
            </a:fld>
            <a:endParaRPr lang="fr-FR"/>
          </a:p>
        </p:txBody>
      </p:sp>
      <p:sp>
        <p:nvSpPr>
          <p:cNvPr id="5" name="Rectangle 4"/>
          <p:cNvSpPr/>
          <p:nvPr/>
        </p:nvSpPr>
        <p:spPr>
          <a:xfrm>
            <a:off x="176242" y="739725"/>
            <a:ext cx="8860254" cy="6001643"/>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[18] </a:t>
            </a:r>
            <a:r>
              <a:rPr lang="fr-FR" sz="1600" dirty="0" err="1">
                <a:latin typeface="Century Gothic" panose="020B0502020202020204" pitchFamily="34" charset="0"/>
              </a:rPr>
              <a:t>Zhi</a:t>
            </a:r>
            <a:r>
              <a:rPr lang="fr-FR" sz="1600" dirty="0">
                <a:latin typeface="Century Gothic" panose="020B0502020202020204" pitchFamily="34" charset="0"/>
              </a:rPr>
              <a:t> Li, </a:t>
            </a:r>
            <a:r>
              <a:rPr lang="fr-FR" sz="1600" dirty="0" err="1">
                <a:latin typeface="Century Gothic" panose="020B0502020202020204" pitchFamily="34" charset="0"/>
              </a:rPr>
              <a:t>Layne</a:t>
            </a:r>
            <a:r>
              <a:rPr lang="fr-FR" sz="1600" dirty="0">
                <a:latin typeface="Century Gothic" panose="020B0502020202020204" pitchFamily="34" charset="0"/>
              </a:rPr>
              <a:t> Liu, Ali </a:t>
            </a:r>
            <a:r>
              <a:rPr lang="fr-FR" sz="1600" dirty="0" err="1">
                <a:latin typeface="Century Gothic" panose="020B0502020202020204" pitchFamily="34" charset="0"/>
              </a:rPr>
              <a:t>Vatankhah</a:t>
            </a:r>
            <a:r>
              <a:rPr lang="fr-FR" sz="1600" dirty="0">
                <a:latin typeface="Century Gothic" panose="020B0502020202020204" pitchFamily="34" charset="0"/>
              </a:rPr>
              <a:t> </a:t>
            </a:r>
            <a:r>
              <a:rPr lang="fr-FR" sz="1600" dirty="0" err="1">
                <a:latin typeface="Century Gothic" panose="020B0502020202020204" pitchFamily="34" charset="0"/>
              </a:rPr>
              <a:t>Barenji</a:t>
            </a:r>
            <a:r>
              <a:rPr lang="fr-FR" sz="1600" dirty="0">
                <a:latin typeface="Century Gothic" panose="020B0502020202020204" pitchFamily="34" charset="0"/>
              </a:rPr>
              <a:t>, </a:t>
            </a:r>
            <a:r>
              <a:rPr lang="fr-FR" sz="1600" dirty="0" err="1">
                <a:latin typeface="Century Gothic" panose="020B0502020202020204" pitchFamily="34" charset="0"/>
              </a:rPr>
              <a:t>Waiming</a:t>
            </a:r>
            <a:r>
              <a:rPr lang="fr-FR" sz="1600" dirty="0">
                <a:latin typeface="Century Gothic" panose="020B0502020202020204" pitchFamily="34" charset="0"/>
              </a:rPr>
              <a:t> Wang, Cloud-</a:t>
            </a:r>
            <a:r>
              <a:rPr lang="fr-FR" sz="1600" dirty="0" err="1">
                <a:latin typeface="Century Gothic" panose="020B0502020202020204" pitchFamily="34" charset="0"/>
              </a:rPr>
              <a:t>based</a:t>
            </a:r>
            <a:r>
              <a:rPr lang="fr-FR" sz="1600" dirty="0">
                <a:latin typeface="Century Gothic" panose="020B0502020202020204" pitchFamily="34" charset="0"/>
              </a:rPr>
              <a:t> </a:t>
            </a:r>
            <a:r>
              <a:rPr lang="fr-FR" sz="1600" dirty="0" err="1">
                <a:latin typeface="Century Gothic" panose="020B0502020202020204" pitchFamily="34" charset="0"/>
              </a:rPr>
              <a:t>Manufacturing</a:t>
            </a:r>
            <a:r>
              <a:rPr lang="fr-FR" sz="1600" dirty="0">
                <a:latin typeface="Century Gothic" panose="020B0502020202020204" pitchFamily="34" charset="0"/>
              </a:rPr>
              <a:t> </a:t>
            </a:r>
            <a:r>
              <a:rPr lang="fr-FR" sz="1600" dirty="0" err="1">
                <a:latin typeface="Century Gothic" panose="020B0502020202020204" pitchFamily="34" charset="0"/>
              </a:rPr>
              <a:t>Blockchain</a:t>
            </a:r>
            <a:r>
              <a:rPr lang="fr-FR" sz="1600" dirty="0">
                <a:latin typeface="Century Gothic" panose="020B0502020202020204" pitchFamily="34" charset="0"/>
              </a:rPr>
              <a:t>: Secure </a:t>
            </a:r>
            <a:r>
              <a:rPr lang="fr-FR" sz="1600" dirty="0" err="1">
                <a:latin typeface="Century Gothic" panose="020B0502020202020204" pitchFamily="34" charset="0"/>
              </a:rPr>
              <a:t>Knowledge</a:t>
            </a:r>
            <a:r>
              <a:rPr lang="fr-FR" sz="1600" dirty="0">
                <a:latin typeface="Century Gothic" panose="020B0502020202020204" pitchFamily="34" charset="0"/>
              </a:rPr>
              <a:t> Sharing for Injection </a:t>
            </a:r>
            <a:r>
              <a:rPr lang="fr-FR" sz="1600" dirty="0" err="1">
                <a:latin typeface="Century Gothic" panose="020B0502020202020204" pitchFamily="34" charset="0"/>
              </a:rPr>
              <a:t>Mould</a:t>
            </a:r>
            <a:r>
              <a:rPr lang="fr-FR" sz="1600" dirty="0">
                <a:latin typeface="Century Gothic" panose="020B0502020202020204" pitchFamily="34" charset="0"/>
              </a:rPr>
              <a:t> </a:t>
            </a:r>
            <a:r>
              <a:rPr lang="fr-FR" sz="1600" dirty="0" err="1">
                <a:latin typeface="Century Gothic" panose="020B0502020202020204" pitchFamily="34" charset="0"/>
              </a:rPr>
              <a:t>Redesign</a:t>
            </a:r>
            <a:r>
              <a:rPr lang="fr-FR" sz="1600" dirty="0">
                <a:latin typeface="Century Gothic" panose="020B0502020202020204" pitchFamily="34" charset="0"/>
              </a:rPr>
              <a:t>, </a:t>
            </a:r>
            <a:r>
              <a:rPr lang="fr-FR" sz="1600" dirty="0" err="1">
                <a:latin typeface="Century Gothic" panose="020B0502020202020204" pitchFamily="34" charset="0"/>
              </a:rPr>
              <a:t>Procedia</a:t>
            </a:r>
            <a:r>
              <a:rPr lang="fr-FR" sz="1600" dirty="0">
                <a:latin typeface="Century Gothic" panose="020B0502020202020204" pitchFamily="34" charset="0"/>
              </a:rPr>
              <a:t> CIRP, Volume 72, 2018, Pages 961-966, </a:t>
            </a:r>
            <a:r>
              <a:rPr lang="fr-FR" sz="1600" dirty="0">
                <a:latin typeface="Century Gothic" panose="020B0502020202020204" pitchFamily="34" charset="0"/>
                <a:hlinkClick r:id="rId2"/>
              </a:rPr>
              <a:t>https://doi.org/10.1016/j.procir.2018.03.004</a:t>
            </a:r>
            <a:r>
              <a:rPr lang="fr-FR" sz="1600" dirty="0">
                <a:latin typeface="Century Gothic" panose="020B0502020202020204" pitchFamily="34" charset="0"/>
              </a:rPr>
              <a:t>.</a:t>
            </a:r>
          </a:p>
          <a:p>
            <a:pPr algn="just"/>
            <a:endParaRPr lang="fr-FR" sz="1600" dirty="0">
              <a:latin typeface="Century Gothic" panose="020B0502020202020204" pitchFamily="34" charset="0"/>
            </a:endParaRPr>
          </a:p>
          <a:p>
            <a:pPr algn="just"/>
            <a:r>
              <a:rPr lang="en-US" sz="1600" dirty="0">
                <a:solidFill>
                  <a:srgbClr val="0000FF"/>
                </a:solidFill>
                <a:latin typeface="Century Gothic" panose="020B0502020202020204" pitchFamily="34" charset="0"/>
              </a:rPr>
              <a:t>[19] </a:t>
            </a:r>
            <a:r>
              <a:rPr lang="vi-VN" sz="1600" dirty="0">
                <a:latin typeface="Century Gothic" panose="020B0502020202020204" pitchFamily="34" charset="0"/>
              </a:rPr>
              <a:t>Suciu M.C., Năsulea C., Năsulea D. (2020) Knowledge Decentralization in the Age of Blockchain: Developing a Knowledge-Transfer System Using Digital Assets. In: Matos F., Vairinhos V., Salavisa I., Edvinsson L., Massaro M. (eds) Knowledge, People, and Digital Transformation. Contributions to Management Science. Springer, Cham. </a:t>
            </a:r>
            <a:r>
              <a:rPr lang="vi-VN" sz="1600" dirty="0">
                <a:latin typeface="Century Gothic" panose="020B0502020202020204" pitchFamily="34" charset="0"/>
                <a:hlinkClick r:id="rId3"/>
              </a:rPr>
              <a:t>https://doi.org/10.1007/978-3-030-40390-4_17</a:t>
            </a:r>
            <a:endParaRPr lang="fr-FR" sz="1600" dirty="0">
              <a:latin typeface="Century Gothic" panose="020B0502020202020204" pitchFamily="34" charset="0"/>
            </a:endParaRPr>
          </a:p>
          <a:p>
            <a:pPr algn="just"/>
            <a:endParaRPr lang="fr-FR" sz="1600" dirty="0">
              <a:latin typeface="Century Gothic" panose="020B0502020202020204" pitchFamily="34" charset="0"/>
            </a:endParaRPr>
          </a:p>
          <a:p>
            <a:pPr algn="just"/>
            <a:r>
              <a:rPr lang="en-US" sz="1600" dirty="0">
                <a:solidFill>
                  <a:srgbClr val="0000FF"/>
                </a:solidFill>
                <a:latin typeface="Century Gothic" panose="020B0502020202020204" pitchFamily="34" charset="0"/>
              </a:rPr>
              <a:t>[20]</a:t>
            </a:r>
            <a:r>
              <a:rPr lang="en-US" sz="1600" dirty="0"/>
              <a:t> </a:t>
            </a:r>
            <a:r>
              <a:rPr lang="fr-FR" sz="1600" dirty="0" err="1">
                <a:latin typeface="Century Gothic" panose="020B0502020202020204" pitchFamily="34" charset="0"/>
              </a:rPr>
              <a:t>Shuang</a:t>
            </a:r>
            <a:r>
              <a:rPr lang="fr-FR" sz="1600" dirty="0">
                <a:latin typeface="Century Gothic" panose="020B0502020202020204" pitchFamily="34" charset="0"/>
              </a:rPr>
              <a:t> Hu, Lin Hou, </a:t>
            </a:r>
            <a:r>
              <a:rPr lang="fr-FR" sz="1600" dirty="0" err="1">
                <a:latin typeface="Century Gothic" panose="020B0502020202020204" pitchFamily="34" charset="0"/>
              </a:rPr>
              <a:t>Gongliang</a:t>
            </a:r>
            <a:r>
              <a:rPr lang="fr-FR" sz="1600" dirty="0">
                <a:latin typeface="Century Gothic" panose="020B0502020202020204" pitchFamily="34" charset="0"/>
              </a:rPr>
              <a:t> Chen, </a:t>
            </a:r>
            <a:r>
              <a:rPr lang="fr-FR" sz="1600" dirty="0" err="1">
                <a:latin typeface="Century Gothic" panose="020B0502020202020204" pitchFamily="34" charset="0"/>
              </a:rPr>
              <a:t>Jian</a:t>
            </a:r>
            <a:r>
              <a:rPr lang="fr-FR" sz="1600" dirty="0">
                <a:latin typeface="Century Gothic" panose="020B0502020202020204" pitchFamily="34" charset="0"/>
              </a:rPr>
              <a:t> </a:t>
            </a:r>
            <a:r>
              <a:rPr lang="fr-FR" sz="1600" dirty="0" err="1">
                <a:latin typeface="Century Gothic" panose="020B0502020202020204" pitchFamily="34" charset="0"/>
              </a:rPr>
              <a:t>Weng</a:t>
            </a:r>
            <a:r>
              <a:rPr lang="fr-FR" sz="1600" dirty="0">
                <a:latin typeface="Century Gothic" panose="020B0502020202020204" pitchFamily="34" charset="0"/>
              </a:rPr>
              <a:t>, </a:t>
            </a:r>
            <a:r>
              <a:rPr lang="fr-FR" sz="1600" dirty="0" err="1">
                <a:latin typeface="Century Gothic" panose="020B0502020202020204" pitchFamily="34" charset="0"/>
              </a:rPr>
              <a:t>Jianhua</a:t>
            </a:r>
            <a:r>
              <a:rPr lang="fr-FR" sz="1600" dirty="0">
                <a:latin typeface="Century Gothic" panose="020B0502020202020204" pitchFamily="34" charset="0"/>
              </a:rPr>
              <a:t> Li, </a:t>
            </a:r>
            <a:r>
              <a:rPr lang="en-US" sz="1600" dirty="0" err="1">
                <a:latin typeface="Century Gothic" panose="020B0502020202020204" pitchFamily="34" charset="0"/>
                <a:hlinkClick r:id="rId4" tooltip="MobiQuitous '18: Proceedings of the 15th EAI International Conference on Mobile and Ubiquitous Systems: Computing, Networking and Services"/>
              </a:rPr>
              <a:t>MobiQuitous</a:t>
            </a:r>
            <a:r>
              <a:rPr lang="en-US" sz="1600" dirty="0">
                <a:latin typeface="Century Gothic" panose="020B0502020202020204" pitchFamily="34" charset="0"/>
                <a:hlinkClick r:id="rId4" tooltip="MobiQuitous '18: Proceedings of the 15th EAI International Conference on Mobile and Ubiquitous Systems: Computing, Networking and Services"/>
              </a:rPr>
              <a:t> '18: Proceedings of the 15th EAI International Conference on Mobile and Ubiquitous Systems: Computing, Networking and Services</a:t>
            </a:r>
            <a:r>
              <a:rPr lang="en-US" sz="1600" dirty="0">
                <a:latin typeface="Century Gothic" panose="020B0502020202020204" pitchFamily="34" charset="0"/>
              </a:rPr>
              <a:t>, 2018, pp. 476–481, </a:t>
            </a:r>
            <a:r>
              <a:rPr lang="en-US" sz="1600" dirty="0">
                <a:latin typeface="Century Gothic" panose="020B0502020202020204" pitchFamily="34" charset="0"/>
                <a:hlinkClick r:id="rId5"/>
              </a:rPr>
              <a:t>https://doi.org/10.1145/3286978.3286981</a:t>
            </a:r>
            <a:endParaRPr lang="en-US" sz="1600" dirty="0">
              <a:latin typeface="Century Gothic" panose="020B0502020202020204" pitchFamily="34" charset="0"/>
            </a:endParaRPr>
          </a:p>
          <a:p>
            <a:pPr algn="just"/>
            <a:endParaRPr lang="en-US" sz="1600" dirty="0">
              <a:solidFill>
                <a:srgbClr val="0000FF"/>
              </a:solidFill>
              <a:latin typeface="Century Gothic" panose="020B0502020202020204" pitchFamily="34" charset="0"/>
            </a:endParaRPr>
          </a:p>
          <a:p>
            <a:pPr algn="just"/>
            <a:r>
              <a:rPr lang="en-US" sz="1600" dirty="0">
                <a:solidFill>
                  <a:srgbClr val="0000FF"/>
                </a:solidFill>
                <a:latin typeface="Century Gothic" panose="020B0502020202020204" pitchFamily="34" charset="0"/>
              </a:rPr>
              <a:t>[21] </a:t>
            </a:r>
            <a:r>
              <a:rPr lang="fr-FR" sz="1600" dirty="0">
                <a:latin typeface="Century Gothic" panose="020B0502020202020204" pitchFamily="34" charset="0"/>
              </a:rPr>
              <a:t>U. Mittal, T. </a:t>
            </a:r>
            <a:r>
              <a:rPr lang="fr-FR" sz="1600" dirty="0" err="1">
                <a:latin typeface="Century Gothic" panose="020B0502020202020204" pitchFamily="34" charset="0"/>
              </a:rPr>
              <a:t>Gedeon</a:t>
            </a:r>
            <a:r>
              <a:rPr lang="fr-FR" sz="1600" dirty="0">
                <a:latin typeface="Century Gothic" panose="020B0502020202020204" pitchFamily="34" charset="0"/>
              </a:rPr>
              <a:t> and S. Caldwell, "</a:t>
            </a:r>
            <a:r>
              <a:rPr lang="fr-FR" sz="1600" dirty="0" err="1">
                <a:latin typeface="Century Gothic" panose="020B0502020202020204" pitchFamily="34" charset="0"/>
              </a:rPr>
              <a:t>Managing</a:t>
            </a:r>
            <a:r>
              <a:rPr lang="fr-FR" sz="1600" dirty="0">
                <a:latin typeface="Century Gothic" panose="020B0502020202020204" pitchFamily="34" charset="0"/>
              </a:rPr>
              <a:t> </a:t>
            </a:r>
            <a:r>
              <a:rPr lang="fr-FR" sz="1600" dirty="0" err="1">
                <a:latin typeface="Century Gothic" panose="020B0502020202020204" pitchFamily="34" charset="0"/>
              </a:rPr>
              <a:t>Knowledge</a:t>
            </a:r>
            <a:r>
              <a:rPr lang="fr-FR" sz="1600" dirty="0">
                <a:latin typeface="Century Gothic" panose="020B0502020202020204" pitchFamily="34" charset="0"/>
              </a:rPr>
              <a:t> Provenance </a:t>
            </a:r>
            <a:r>
              <a:rPr lang="fr-FR" sz="1600" dirty="0" err="1">
                <a:latin typeface="Century Gothic" panose="020B0502020202020204" pitchFamily="34" charset="0"/>
              </a:rPr>
              <a:t>using</a:t>
            </a:r>
            <a:r>
              <a:rPr lang="fr-FR" sz="1600" dirty="0">
                <a:latin typeface="Century Gothic" panose="020B0502020202020204" pitchFamily="34" charset="0"/>
              </a:rPr>
              <a:t> </a:t>
            </a:r>
            <a:r>
              <a:rPr lang="fr-FR" sz="1600" dirty="0" err="1">
                <a:latin typeface="Century Gothic" panose="020B0502020202020204" pitchFamily="34" charset="0"/>
              </a:rPr>
              <a:t>Blockchain</a:t>
            </a:r>
            <a:r>
              <a:rPr lang="fr-FR" sz="1600" dirty="0">
                <a:latin typeface="Century Gothic" panose="020B0502020202020204" pitchFamily="34" charset="0"/>
              </a:rPr>
              <a:t>," 2018 9th IEEE International </a:t>
            </a:r>
            <a:r>
              <a:rPr lang="fr-FR" sz="1600" dirty="0" err="1">
                <a:latin typeface="Century Gothic" panose="020B0502020202020204" pitchFamily="34" charset="0"/>
              </a:rPr>
              <a:t>Conference</a:t>
            </a:r>
            <a:r>
              <a:rPr lang="fr-FR" sz="1600" dirty="0">
                <a:latin typeface="Century Gothic" panose="020B0502020202020204" pitchFamily="34" charset="0"/>
              </a:rPr>
              <a:t> on Cognitive </a:t>
            </a:r>
            <a:r>
              <a:rPr lang="fr-FR" sz="1600" dirty="0" err="1">
                <a:latin typeface="Century Gothic" panose="020B0502020202020204" pitchFamily="34" charset="0"/>
              </a:rPr>
              <a:t>Infocommunications</a:t>
            </a:r>
            <a:r>
              <a:rPr lang="fr-FR" sz="1600" dirty="0">
                <a:latin typeface="Century Gothic" panose="020B0502020202020204" pitchFamily="34" charset="0"/>
              </a:rPr>
              <a:t> (</a:t>
            </a:r>
            <a:r>
              <a:rPr lang="fr-FR" sz="1600" dirty="0" err="1">
                <a:latin typeface="Century Gothic" panose="020B0502020202020204" pitchFamily="34" charset="0"/>
              </a:rPr>
              <a:t>CogInfoCom</a:t>
            </a:r>
            <a:r>
              <a:rPr lang="fr-FR" sz="1600" dirty="0">
                <a:latin typeface="Century Gothic" panose="020B0502020202020204" pitchFamily="34" charset="0"/>
              </a:rPr>
              <a:t>), 2018, pp. 000241-000246, </a:t>
            </a:r>
            <a:r>
              <a:rPr lang="fr-FR" sz="1600" dirty="0" err="1">
                <a:latin typeface="Century Gothic" panose="020B0502020202020204" pitchFamily="34" charset="0"/>
              </a:rPr>
              <a:t>doi</a:t>
            </a:r>
            <a:r>
              <a:rPr lang="fr-FR" sz="1600" dirty="0">
                <a:latin typeface="Century Gothic" panose="020B0502020202020204" pitchFamily="34" charset="0"/>
              </a:rPr>
              <a:t>: 10.1109/CogInfoCom.2018.8639889.</a:t>
            </a:r>
          </a:p>
          <a:p>
            <a:pPr algn="just"/>
            <a:endParaRPr lang="fr-FR" sz="1600" dirty="0">
              <a:latin typeface="Century Gothic" panose="020B0502020202020204" pitchFamily="34" charset="0"/>
            </a:endParaRPr>
          </a:p>
          <a:p>
            <a:pPr algn="just"/>
            <a:r>
              <a:rPr lang="en-US" sz="1600" dirty="0">
                <a:solidFill>
                  <a:srgbClr val="0000FF"/>
                </a:solidFill>
                <a:latin typeface="Century Gothic" panose="020B0502020202020204" pitchFamily="34" charset="0"/>
              </a:rPr>
              <a:t>[22] </a:t>
            </a:r>
            <a:r>
              <a:rPr lang="fr-FR" sz="1600" dirty="0" err="1">
                <a:latin typeface="Century Gothic" panose="020B0502020202020204" pitchFamily="34" charset="0"/>
              </a:rPr>
              <a:t>Yawar</a:t>
            </a:r>
            <a:r>
              <a:rPr lang="fr-FR" sz="1600" dirty="0">
                <a:latin typeface="Century Gothic" panose="020B0502020202020204" pitchFamily="34" charset="0"/>
              </a:rPr>
              <a:t> Abbas, Alberto </a:t>
            </a:r>
            <a:r>
              <a:rPr lang="fr-FR" sz="1600" dirty="0" err="1">
                <a:latin typeface="Century Gothic" panose="020B0502020202020204" pitchFamily="34" charset="0"/>
              </a:rPr>
              <a:t>Martinetti</a:t>
            </a:r>
            <a:r>
              <a:rPr lang="fr-FR" sz="1600" dirty="0">
                <a:latin typeface="Century Gothic" panose="020B0502020202020204" pitchFamily="34" charset="0"/>
              </a:rPr>
              <a:t>, Jan-</a:t>
            </a:r>
            <a:r>
              <a:rPr lang="fr-FR" sz="1600" dirty="0" err="1">
                <a:latin typeface="Century Gothic" panose="020B0502020202020204" pitchFamily="34" charset="0"/>
              </a:rPr>
              <a:t>Jaap</a:t>
            </a:r>
            <a:r>
              <a:rPr lang="fr-FR" sz="1600" dirty="0">
                <a:latin typeface="Century Gothic" panose="020B0502020202020204" pitchFamily="34" charset="0"/>
              </a:rPr>
              <a:t> </a:t>
            </a:r>
            <a:r>
              <a:rPr lang="fr-FR" sz="1600" dirty="0" err="1">
                <a:latin typeface="Century Gothic" panose="020B0502020202020204" pitchFamily="34" charset="0"/>
              </a:rPr>
              <a:t>Moerman</a:t>
            </a:r>
            <a:r>
              <a:rPr lang="fr-FR" sz="1600" dirty="0">
                <a:latin typeface="Century Gothic" panose="020B0502020202020204" pitchFamily="34" charset="0"/>
              </a:rPr>
              <a:t>, Ton </a:t>
            </a:r>
            <a:r>
              <a:rPr lang="fr-FR" sz="1600" dirty="0" err="1">
                <a:latin typeface="Century Gothic" panose="020B0502020202020204" pitchFamily="34" charset="0"/>
              </a:rPr>
              <a:t>Hamberg</a:t>
            </a:r>
            <a:r>
              <a:rPr lang="fr-FR" sz="1600" dirty="0">
                <a:latin typeface="Century Gothic" panose="020B0502020202020204" pitchFamily="34" charset="0"/>
              </a:rPr>
              <a:t>, Leo A.M. van </a:t>
            </a:r>
            <a:r>
              <a:rPr lang="fr-FR" sz="1600" dirty="0" err="1">
                <a:latin typeface="Century Gothic" panose="020B0502020202020204" pitchFamily="34" charset="0"/>
              </a:rPr>
              <a:t>Dongen,Do</a:t>
            </a:r>
            <a:r>
              <a:rPr lang="fr-FR" sz="1600" dirty="0">
                <a:latin typeface="Century Gothic" panose="020B0502020202020204" pitchFamily="34" charset="0"/>
              </a:rPr>
              <a:t> </a:t>
            </a:r>
            <a:r>
              <a:rPr lang="fr-FR" sz="1600" dirty="0" err="1">
                <a:latin typeface="Century Gothic" panose="020B0502020202020204" pitchFamily="34" charset="0"/>
              </a:rPr>
              <a:t>you</a:t>
            </a:r>
            <a:r>
              <a:rPr lang="fr-FR" sz="1600" dirty="0">
                <a:latin typeface="Century Gothic" panose="020B0502020202020204" pitchFamily="34" charset="0"/>
              </a:rPr>
              <a:t> have confidence in how </a:t>
            </a:r>
            <a:r>
              <a:rPr lang="fr-FR" sz="1600" dirty="0" err="1">
                <a:latin typeface="Century Gothic" panose="020B0502020202020204" pitchFamily="34" charset="0"/>
              </a:rPr>
              <a:t>your</a:t>
            </a:r>
            <a:r>
              <a:rPr lang="fr-FR" sz="1600" dirty="0">
                <a:latin typeface="Century Gothic" panose="020B0502020202020204" pitchFamily="34" charset="0"/>
              </a:rPr>
              <a:t> </a:t>
            </a:r>
            <a:r>
              <a:rPr lang="fr-FR" sz="1600" dirty="0" err="1">
                <a:latin typeface="Century Gothic" panose="020B0502020202020204" pitchFamily="34" charset="0"/>
              </a:rPr>
              <a:t>rolling</a:t>
            </a:r>
            <a:r>
              <a:rPr lang="fr-FR" sz="1600" dirty="0">
                <a:latin typeface="Century Gothic" panose="020B0502020202020204" pitchFamily="34" charset="0"/>
              </a:rPr>
              <a:t> stock has been </a:t>
            </a:r>
            <a:r>
              <a:rPr lang="fr-FR" sz="1600" dirty="0" err="1">
                <a:latin typeface="Century Gothic" panose="020B0502020202020204" pitchFamily="34" charset="0"/>
              </a:rPr>
              <a:t>maintained</a:t>
            </a:r>
            <a:r>
              <a:rPr lang="fr-FR" sz="1600" dirty="0">
                <a:latin typeface="Century Gothic" panose="020B0502020202020204" pitchFamily="34" charset="0"/>
              </a:rPr>
              <a:t>? A </a:t>
            </a:r>
            <a:r>
              <a:rPr lang="fr-FR" sz="1600" dirty="0" err="1">
                <a:latin typeface="Century Gothic" panose="020B0502020202020204" pitchFamily="34" charset="0"/>
              </a:rPr>
              <a:t>blockchain-led</a:t>
            </a:r>
            <a:r>
              <a:rPr lang="fr-FR" sz="1600" dirty="0">
                <a:latin typeface="Century Gothic" panose="020B0502020202020204" pitchFamily="34" charset="0"/>
              </a:rPr>
              <a:t> </a:t>
            </a:r>
            <a:r>
              <a:rPr lang="fr-FR" sz="1600" dirty="0" err="1">
                <a:latin typeface="Century Gothic" panose="020B0502020202020204" pitchFamily="34" charset="0"/>
              </a:rPr>
              <a:t>knowledge</a:t>
            </a:r>
            <a:r>
              <a:rPr lang="fr-FR" sz="1600" dirty="0">
                <a:latin typeface="Century Gothic" panose="020B0502020202020204" pitchFamily="34" charset="0"/>
              </a:rPr>
              <a:t>-sharing </a:t>
            </a:r>
            <a:r>
              <a:rPr lang="fr-FR" sz="1600" dirty="0" err="1">
                <a:latin typeface="Century Gothic" panose="020B0502020202020204" pitchFamily="34" charset="0"/>
              </a:rPr>
              <a:t>platform</a:t>
            </a:r>
            <a:r>
              <a:rPr lang="fr-FR" sz="1600" dirty="0">
                <a:latin typeface="Century Gothic" panose="020B0502020202020204" pitchFamily="34" charset="0"/>
              </a:rPr>
              <a:t> for building trust </a:t>
            </a:r>
            <a:r>
              <a:rPr lang="fr-FR" sz="1600" dirty="0" err="1">
                <a:latin typeface="Century Gothic" panose="020B0502020202020204" pitchFamily="34" charset="0"/>
              </a:rPr>
              <a:t>between</a:t>
            </a:r>
            <a:r>
              <a:rPr lang="fr-FR" sz="1600" dirty="0">
                <a:latin typeface="Century Gothic" panose="020B0502020202020204" pitchFamily="34" charset="0"/>
              </a:rPr>
              <a:t> </a:t>
            </a:r>
            <a:r>
              <a:rPr lang="fr-FR" sz="1600" dirty="0" err="1">
                <a:latin typeface="Century Gothic" panose="020B0502020202020204" pitchFamily="34" charset="0"/>
              </a:rPr>
              <a:t>stakeholders</a:t>
            </a:r>
            <a:r>
              <a:rPr lang="fr-FR" sz="1600" dirty="0">
                <a:latin typeface="Century Gothic" panose="020B0502020202020204" pitchFamily="34" charset="0"/>
              </a:rPr>
              <a:t>, International Journal of Information Management, Volume 55, 2020. </a:t>
            </a:r>
            <a:r>
              <a:rPr lang="fr-FR" sz="1600" dirty="0">
                <a:latin typeface="Century Gothic" panose="020B0502020202020204" pitchFamily="34" charset="0"/>
                <a:hlinkClick r:id="rId6"/>
              </a:rPr>
              <a:t>https://doi.org/10.1016/j.ijinfomgt.2020.102228</a:t>
            </a:r>
            <a:r>
              <a:rPr lang="fr-FR" sz="1600" dirty="0">
                <a:latin typeface="Century Gothic" panose="020B0502020202020204" pitchFamily="34" charset="0"/>
              </a:rPr>
              <a:t>.</a:t>
            </a:r>
          </a:p>
        </p:txBody>
      </p:sp>
      <p:pic>
        <p:nvPicPr>
          <p:cNvPr id="6"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26" y="9022"/>
            <a:ext cx="580549" cy="581206"/>
          </a:xfrm>
          <a:prstGeom prst="rect">
            <a:avLst/>
          </a:prstGeom>
        </p:spPr>
      </p:pic>
      <p:pic>
        <p:nvPicPr>
          <p:cNvPr id="7" name="Picture 4" descr="https://www.iaria.org/images2/sponsors/la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8424" y="13177"/>
            <a:ext cx="751138" cy="398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rotWithShape="1">
          <a:blip r:embed="rId9">
            <a:extLst>
              <a:ext uri="{28A0092B-C50C-407E-A947-70E740481C1C}">
                <a14:useLocalDpi xmlns:a14="http://schemas.microsoft.com/office/drawing/2010/main" val="0"/>
              </a:ext>
            </a:extLst>
          </a:blip>
          <a:srcRect l="21088" t="36147" r="15135"/>
          <a:stretch/>
        </p:blipFill>
        <p:spPr bwMode="auto">
          <a:xfrm>
            <a:off x="3347864" y="13240"/>
            <a:ext cx="1368152" cy="609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2985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1680" y="35913"/>
            <a:ext cx="4176464" cy="584775"/>
          </a:xfrm>
          <a:prstGeom prst="rect">
            <a:avLst/>
          </a:prstGeom>
          <a:solidFill>
            <a:schemeClr val="accent1"/>
          </a:solidFill>
        </p:spPr>
        <p:txBody>
          <a:bodyPr wrap="square" lIns="91440" tIns="45720" rIns="91440" bIns="45720">
            <a:spAutoFit/>
          </a:bodyPr>
          <a:lstStyle/>
          <a:p>
            <a:r>
              <a:rPr lang="en-US" sz="3200" b="1" cap="small" dirty="0">
                <a:ln w="17780" cmpd="sng">
                  <a:solidFill>
                    <a:srgbClr val="FFFFFF"/>
                  </a:solidFill>
                  <a:prstDash val="solid"/>
                  <a:miter lim="800000"/>
                </a:ln>
                <a:solidFill>
                  <a:schemeClr val="bg1"/>
                </a:solidFill>
                <a:effectLst>
                  <a:outerShdw blurRad="50800" algn="tl" rotWithShape="0">
                    <a:srgbClr val="000000"/>
                  </a:outerShdw>
                </a:effectLst>
              </a:rPr>
              <a:t>What Is the </a:t>
            </a:r>
            <a:r>
              <a:rPr lang="en-US" sz="3200" b="1" cap="small" dirty="0" err="1">
                <a:ln w="17780" cmpd="sng">
                  <a:solidFill>
                    <a:srgbClr val="FFFFFF"/>
                  </a:solidFill>
                  <a:prstDash val="solid"/>
                  <a:miter lim="800000"/>
                </a:ln>
                <a:solidFill>
                  <a:schemeClr val="bg1"/>
                </a:solidFill>
                <a:effectLst>
                  <a:outerShdw blurRad="50800" algn="tl" rotWithShape="0">
                    <a:srgbClr val="000000"/>
                  </a:outerShdw>
                </a:effectLst>
              </a:rPr>
              <a:t>Blockchain</a:t>
            </a:r>
            <a:r>
              <a:rPr lang="en-US" sz="3200" b="1" dirty="0">
                <a:ln w="17780" cmpd="sng">
                  <a:solidFill>
                    <a:srgbClr val="FFFFFF"/>
                  </a:solidFill>
                  <a:prstDash val="solid"/>
                  <a:miter lim="800000"/>
                </a:ln>
                <a:solidFill>
                  <a:schemeClr val="bg1"/>
                </a:solidFill>
                <a:effectLst>
                  <a:outerShdw blurRad="50800" algn="tl" rotWithShape="0">
                    <a:srgbClr val="000000"/>
                  </a:outerShdw>
                </a:effectLst>
              </a:rPr>
              <a:t>?</a:t>
            </a:r>
            <a:endParaRPr lang="fr-FR" sz="3200" b="1"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5122" name="Picture 2" descr="Introduction à la Blockchain : définition &amp;amp; cas d&amp;#39;usages en entreprise"/>
          <p:cNvPicPr>
            <a:picLocks noChangeAspect="1" noChangeArrowheads="1"/>
          </p:cNvPicPr>
          <p:nvPr/>
        </p:nvPicPr>
        <p:blipFill rotWithShape="1">
          <a:blip r:embed="rId5">
            <a:extLst>
              <a:ext uri="{28A0092B-C50C-407E-A947-70E740481C1C}">
                <a14:useLocalDpi xmlns:a14="http://schemas.microsoft.com/office/drawing/2010/main" val="0"/>
              </a:ext>
            </a:extLst>
          </a:blip>
          <a:srcRect l="1271" t="21484" r="40813" b="1"/>
          <a:stretch/>
        </p:blipFill>
        <p:spPr bwMode="auto">
          <a:xfrm>
            <a:off x="15102" y="701170"/>
            <a:ext cx="6878902" cy="325935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ntroduction à la Blockchain : définition &amp;amp; cas d&amp;#39;usages en entreprise"/>
          <p:cNvPicPr>
            <a:picLocks noChangeAspect="1" noChangeArrowheads="1"/>
          </p:cNvPicPr>
          <p:nvPr/>
        </p:nvPicPr>
        <p:blipFill rotWithShape="1">
          <a:blip r:embed="rId5">
            <a:extLst>
              <a:ext uri="{28A0092B-C50C-407E-A947-70E740481C1C}">
                <a14:useLocalDpi xmlns:a14="http://schemas.microsoft.com/office/drawing/2010/main" val="0"/>
              </a:ext>
            </a:extLst>
          </a:blip>
          <a:srcRect l="62274" t="22253" r="957"/>
          <a:stretch/>
        </p:blipFill>
        <p:spPr bwMode="auto">
          <a:xfrm>
            <a:off x="4427984" y="3532908"/>
            <a:ext cx="4716016" cy="32990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26" y="9022"/>
            <a:ext cx="651342" cy="652079"/>
          </a:xfrm>
          <a:prstGeom prst="rect">
            <a:avLst/>
          </a:prstGeom>
        </p:spPr>
      </p:pic>
      <p:pic>
        <p:nvPicPr>
          <p:cNvPr id="8" name="Picture 4" descr="https://www.iaria.org/images2/sponsors/la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8584" y="13178"/>
            <a:ext cx="840978" cy="446370"/>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vert="horz" lIns="91440" tIns="45720" rIns="91440" bIns="45720" rtlCol="0" anchor="ctr"/>
          <a:lstStyle/>
          <a:p>
            <a:fld id="{ECF08AB7-979E-4F1A-AE5B-3A78B4F7F702}" type="slidenum">
              <a:rPr lang="fr-FR" sz="2400" b="1">
                <a:solidFill>
                  <a:srgbClr val="FF0000"/>
                </a:solidFill>
              </a:rPr>
              <a:pPr/>
              <a:t>6</a:t>
            </a:fld>
            <a:endParaRPr lang="fr-FR" sz="2400" b="1" dirty="0">
              <a:solidFill>
                <a:srgbClr val="FF0000"/>
              </a:solidFill>
            </a:endParaRPr>
          </a:p>
        </p:txBody>
      </p:sp>
      <p:pic>
        <p:nvPicPr>
          <p:cNvPr id="10" name="Picture 6" descr="Blockchain : définition, fonctionnement, et utilisations sur le marché |  WeLiveSecurit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0232" y="-1537"/>
            <a:ext cx="1198427" cy="65642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367644" y="4077072"/>
            <a:ext cx="648072" cy="369332"/>
          </a:xfrm>
          <a:prstGeom prst="rect">
            <a:avLst/>
          </a:prstGeom>
          <a:noFill/>
        </p:spPr>
        <p:txBody>
          <a:bodyPr wrap="square" rtlCol="0">
            <a:spAutoFit/>
          </a:bodyPr>
          <a:lstStyle/>
          <a:p>
            <a:r>
              <a:rPr lang="fr-FR" b="1" dirty="0">
                <a:solidFill>
                  <a:srgbClr val="FF0000"/>
                </a:solidFill>
              </a:rPr>
              <a:t>[33]</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17275" y="1082490"/>
            <a:ext cx="609600" cy="609600"/>
          </a:xfrm>
          <a:prstGeom prst="rect">
            <a:avLst/>
          </a:prstGeom>
        </p:spPr>
      </p:pic>
    </p:spTree>
    <p:extLst>
      <p:ext uri="{BB962C8B-B14F-4D97-AF65-F5344CB8AC3E}">
        <p14:creationId xmlns:p14="http://schemas.microsoft.com/office/powerpoint/2010/main" val="16723444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mtClean="0"/>
              <a:t>60</a:t>
            </a:fld>
            <a:endParaRPr lang="fr-FR"/>
          </a:p>
        </p:txBody>
      </p:sp>
      <p:sp>
        <p:nvSpPr>
          <p:cNvPr id="5" name="Rectangle 4"/>
          <p:cNvSpPr/>
          <p:nvPr/>
        </p:nvSpPr>
        <p:spPr>
          <a:xfrm>
            <a:off x="179512" y="980728"/>
            <a:ext cx="8784976" cy="5262979"/>
          </a:xfrm>
          <a:prstGeom prst="rect">
            <a:avLst/>
          </a:prstGeom>
        </p:spPr>
        <p:txBody>
          <a:bodyPr wrap="square">
            <a:spAutoFit/>
          </a:bodyPr>
          <a:lstStyle/>
          <a:p>
            <a:pPr algn="just"/>
            <a:r>
              <a:rPr lang="en-US" sz="1600" dirty="0">
                <a:solidFill>
                  <a:srgbClr val="0000FF"/>
                </a:solidFill>
                <a:latin typeface="Century Gothic" panose="020B0502020202020204" pitchFamily="34" charset="0"/>
              </a:rPr>
              <a:t>[23] </a:t>
            </a:r>
            <a:r>
              <a:rPr lang="fr-FR" sz="1600" dirty="0">
                <a:latin typeface="Century Gothic" panose="020B0502020202020204" pitchFamily="34" charset="0"/>
              </a:rPr>
              <a:t>U. Mittal, T. </a:t>
            </a:r>
            <a:r>
              <a:rPr lang="fr-FR" sz="1600" dirty="0" err="1">
                <a:latin typeface="Century Gothic" panose="020B0502020202020204" pitchFamily="34" charset="0"/>
              </a:rPr>
              <a:t>Gedeon</a:t>
            </a:r>
            <a:r>
              <a:rPr lang="fr-FR" sz="1600" dirty="0">
                <a:latin typeface="Century Gothic" panose="020B0502020202020204" pitchFamily="34" charset="0"/>
              </a:rPr>
              <a:t> and S. Caldwell, "</a:t>
            </a:r>
            <a:r>
              <a:rPr lang="fr-FR" sz="1600" dirty="0" err="1">
                <a:latin typeface="Century Gothic" panose="020B0502020202020204" pitchFamily="34" charset="0"/>
              </a:rPr>
              <a:t>Managing</a:t>
            </a:r>
            <a:r>
              <a:rPr lang="fr-FR" sz="1600" dirty="0">
                <a:latin typeface="Century Gothic" panose="020B0502020202020204" pitchFamily="34" charset="0"/>
              </a:rPr>
              <a:t> </a:t>
            </a:r>
            <a:r>
              <a:rPr lang="fr-FR" sz="1600" dirty="0" err="1">
                <a:latin typeface="Century Gothic" panose="020B0502020202020204" pitchFamily="34" charset="0"/>
              </a:rPr>
              <a:t>Knowledge</a:t>
            </a:r>
            <a:r>
              <a:rPr lang="fr-FR" sz="1600" dirty="0">
                <a:latin typeface="Century Gothic" panose="020B0502020202020204" pitchFamily="34" charset="0"/>
              </a:rPr>
              <a:t> Provenance </a:t>
            </a:r>
            <a:r>
              <a:rPr lang="fr-FR" sz="1600" dirty="0" err="1">
                <a:latin typeface="Century Gothic" panose="020B0502020202020204" pitchFamily="34" charset="0"/>
              </a:rPr>
              <a:t>using</a:t>
            </a:r>
            <a:r>
              <a:rPr lang="fr-FR" sz="1600" dirty="0">
                <a:latin typeface="Century Gothic" panose="020B0502020202020204" pitchFamily="34" charset="0"/>
              </a:rPr>
              <a:t> </a:t>
            </a:r>
            <a:r>
              <a:rPr lang="fr-FR" sz="1600" dirty="0" err="1">
                <a:latin typeface="Century Gothic" panose="020B0502020202020204" pitchFamily="34" charset="0"/>
              </a:rPr>
              <a:t>Blockchain</a:t>
            </a:r>
            <a:r>
              <a:rPr lang="fr-FR" sz="1600" dirty="0">
                <a:latin typeface="Century Gothic" panose="020B0502020202020204" pitchFamily="34" charset="0"/>
              </a:rPr>
              <a:t>," 2018 9th IEEE International </a:t>
            </a:r>
            <a:r>
              <a:rPr lang="fr-FR" sz="1600" dirty="0" err="1">
                <a:latin typeface="Century Gothic" panose="020B0502020202020204" pitchFamily="34" charset="0"/>
              </a:rPr>
              <a:t>Conference</a:t>
            </a:r>
            <a:r>
              <a:rPr lang="fr-FR" sz="1600" dirty="0">
                <a:latin typeface="Century Gothic" panose="020B0502020202020204" pitchFamily="34" charset="0"/>
              </a:rPr>
              <a:t> on Cognitive </a:t>
            </a:r>
            <a:r>
              <a:rPr lang="fr-FR" sz="1600" dirty="0" err="1">
                <a:latin typeface="Century Gothic" panose="020B0502020202020204" pitchFamily="34" charset="0"/>
              </a:rPr>
              <a:t>Infocommunications</a:t>
            </a:r>
            <a:r>
              <a:rPr lang="fr-FR" sz="1600" dirty="0">
                <a:latin typeface="Century Gothic" panose="020B0502020202020204" pitchFamily="34" charset="0"/>
              </a:rPr>
              <a:t> (</a:t>
            </a:r>
            <a:r>
              <a:rPr lang="fr-FR" sz="1600" dirty="0" err="1">
                <a:latin typeface="Century Gothic" panose="020B0502020202020204" pitchFamily="34" charset="0"/>
              </a:rPr>
              <a:t>CogInfoCom</a:t>
            </a:r>
            <a:r>
              <a:rPr lang="fr-FR" sz="1600" dirty="0">
                <a:latin typeface="Century Gothic" panose="020B0502020202020204" pitchFamily="34" charset="0"/>
              </a:rPr>
              <a:t>), 2018, pp. 000241-000246, </a:t>
            </a:r>
            <a:r>
              <a:rPr lang="fr-FR" sz="1600" dirty="0" err="1">
                <a:latin typeface="Century Gothic" panose="020B0502020202020204" pitchFamily="34" charset="0"/>
              </a:rPr>
              <a:t>doi</a:t>
            </a:r>
            <a:r>
              <a:rPr lang="fr-FR" sz="1600" dirty="0">
                <a:latin typeface="Century Gothic" panose="020B0502020202020204" pitchFamily="34" charset="0"/>
              </a:rPr>
              <a:t>: 10.1109/CogInfoCom.2018.8639889.</a:t>
            </a:r>
          </a:p>
          <a:p>
            <a:pPr algn="just"/>
            <a:endParaRPr lang="fr-FR" sz="1600" dirty="0">
              <a:latin typeface="Century Gothic" panose="020B0502020202020204" pitchFamily="34" charset="0"/>
            </a:endParaRPr>
          </a:p>
          <a:p>
            <a:pPr algn="just"/>
            <a:r>
              <a:rPr lang="en-US" sz="1600" dirty="0">
                <a:solidFill>
                  <a:srgbClr val="0000FF"/>
                </a:solidFill>
                <a:latin typeface="Century Gothic" panose="020B0502020202020204" pitchFamily="34" charset="0"/>
              </a:rPr>
              <a:t>[24] </a:t>
            </a:r>
            <a:r>
              <a:rPr lang="en-US" sz="1600" dirty="0">
                <a:latin typeface="Century Gothic" panose="020B0502020202020204" pitchFamily="34" charset="0"/>
              </a:rPr>
              <a:t>S. Kim, S. Yoon, N. </a:t>
            </a:r>
            <a:r>
              <a:rPr lang="en-US" sz="1600" dirty="0" err="1">
                <a:latin typeface="Century Gothic" panose="020B0502020202020204" pitchFamily="34" charset="0"/>
              </a:rPr>
              <a:t>Raghavan</a:t>
            </a:r>
            <a:r>
              <a:rPr lang="en-US" sz="1600" dirty="0">
                <a:latin typeface="Century Gothic" panose="020B0502020202020204" pitchFamily="34" charset="0"/>
              </a:rPr>
              <a:t>, N. -T. Le and H. Park, "Developmental Trajectories in </a:t>
            </a:r>
            <a:r>
              <a:rPr lang="en-US" sz="1600" dirty="0" err="1">
                <a:latin typeface="Century Gothic" panose="020B0502020202020204" pitchFamily="34" charset="0"/>
              </a:rPr>
              <a:t>Blockchain</a:t>
            </a:r>
            <a:r>
              <a:rPr lang="en-US" sz="1600" dirty="0">
                <a:latin typeface="Century Gothic" panose="020B0502020202020204" pitchFamily="34" charset="0"/>
              </a:rPr>
              <a:t> Technology Using Patent-Based Knowledge Network Analysis," in IEEE Access, vol. 9, pp. 44704-44717, 2021, </a:t>
            </a:r>
            <a:r>
              <a:rPr lang="en-US" sz="1600" dirty="0" err="1">
                <a:latin typeface="Century Gothic" panose="020B0502020202020204" pitchFamily="34" charset="0"/>
              </a:rPr>
              <a:t>doi</a:t>
            </a:r>
            <a:r>
              <a:rPr lang="en-US" sz="1600" dirty="0">
                <a:latin typeface="Century Gothic" panose="020B0502020202020204" pitchFamily="34" charset="0"/>
              </a:rPr>
              <a:t>: 10.1109/ACCESS.2021.3066573.</a:t>
            </a:r>
          </a:p>
          <a:p>
            <a:pPr algn="just"/>
            <a:endParaRPr lang="en-US" sz="1600" dirty="0">
              <a:latin typeface="Century Gothic" panose="020B0502020202020204" pitchFamily="34" charset="0"/>
            </a:endParaRPr>
          </a:p>
          <a:p>
            <a:pPr algn="just"/>
            <a:r>
              <a:rPr lang="en-US" sz="1600" dirty="0">
                <a:solidFill>
                  <a:srgbClr val="0000FF"/>
                </a:solidFill>
                <a:latin typeface="Century Gothic" panose="020B0502020202020204" pitchFamily="34" charset="0"/>
              </a:rPr>
              <a:t>[25] </a:t>
            </a:r>
            <a:r>
              <a:rPr lang="en-US" sz="1600" dirty="0">
                <a:latin typeface="Century Gothic" panose="020B0502020202020204" pitchFamily="34" charset="0"/>
              </a:rPr>
              <a:t>Yu, D., Sheng, L. Knowledge diffusion paths of </a:t>
            </a:r>
            <a:r>
              <a:rPr lang="en-US" sz="1600" dirty="0" err="1">
                <a:latin typeface="Century Gothic" panose="020B0502020202020204" pitchFamily="34" charset="0"/>
              </a:rPr>
              <a:t>blockchain</a:t>
            </a:r>
            <a:r>
              <a:rPr lang="en-US" sz="1600" dirty="0">
                <a:latin typeface="Century Gothic" panose="020B0502020202020204" pitchFamily="34" charset="0"/>
              </a:rPr>
              <a:t> domain: the main path analysis. </a:t>
            </a:r>
            <a:r>
              <a:rPr lang="en-US" sz="1600" dirty="0" err="1">
                <a:latin typeface="Century Gothic" panose="020B0502020202020204" pitchFamily="34" charset="0"/>
              </a:rPr>
              <a:t>Scientometrics</a:t>
            </a:r>
            <a:r>
              <a:rPr lang="en-US" sz="1600" dirty="0">
                <a:latin typeface="Century Gothic" panose="020B0502020202020204" pitchFamily="34" charset="0"/>
              </a:rPr>
              <a:t> 125, 471–497 (2020). https://doi.org/10.1007/s11192-020-03650-y</a:t>
            </a:r>
            <a:endParaRPr lang="fr-FR" sz="1600" dirty="0">
              <a:latin typeface="Century Gothic" panose="020B0502020202020204" pitchFamily="34" charset="0"/>
            </a:endParaRPr>
          </a:p>
          <a:p>
            <a:pPr algn="just"/>
            <a:endParaRPr lang="fr-FR" sz="1600" dirty="0">
              <a:latin typeface="Century Gothic" panose="020B0502020202020204" pitchFamily="34" charset="0"/>
            </a:endParaRPr>
          </a:p>
          <a:p>
            <a:pPr algn="just"/>
            <a:r>
              <a:rPr lang="en-US" sz="1600" dirty="0">
                <a:latin typeface="Century Gothic" panose="020B0502020202020204" pitchFamily="34" charset="0"/>
              </a:rPr>
              <a:t>[26]</a:t>
            </a:r>
            <a:r>
              <a:rPr lang="en-US" sz="1600" dirty="0">
                <a:solidFill>
                  <a:srgbClr val="0000FF"/>
                </a:solidFill>
                <a:latin typeface="Century Gothic" panose="020B0502020202020204" pitchFamily="34" charset="0"/>
              </a:rPr>
              <a:t> </a:t>
            </a:r>
            <a:r>
              <a:rPr lang="fr-FR" sz="1600" dirty="0">
                <a:latin typeface="Century Gothic" panose="020B0502020202020204" pitchFamily="34" charset="0"/>
                <a:hlinkClick r:id="rId2"/>
              </a:rPr>
              <a:t>https://www.mysearchglobalrewards.com/service/Block-Chain-Development-Technology</a:t>
            </a:r>
            <a:endParaRPr lang="fr-FR" sz="1600" dirty="0">
              <a:latin typeface="Century Gothic" panose="020B0502020202020204" pitchFamily="34" charset="0"/>
            </a:endParaRPr>
          </a:p>
          <a:p>
            <a:pPr algn="just"/>
            <a:endParaRPr lang="fr-FR" sz="1600" dirty="0">
              <a:latin typeface="Century Gothic" panose="020B0502020202020204" pitchFamily="34" charset="0"/>
            </a:endParaRPr>
          </a:p>
          <a:p>
            <a:pPr algn="just"/>
            <a:r>
              <a:rPr lang="en-US" sz="1600" dirty="0">
                <a:latin typeface="Century Gothic" panose="020B0502020202020204" pitchFamily="34" charset="0"/>
              </a:rPr>
              <a:t>[27] </a:t>
            </a:r>
            <a:r>
              <a:rPr lang="fr-FR" sz="1600" dirty="0">
                <a:latin typeface="Century Gothic" panose="020B0502020202020204" pitchFamily="34" charset="0"/>
                <a:hlinkClick r:id="rId3"/>
              </a:rPr>
              <a:t>https://www.lafabriquedunet.fr/blog/definition-blockchain</a:t>
            </a:r>
            <a:endParaRPr lang="fr-FR" sz="1600" dirty="0">
              <a:latin typeface="Century Gothic" panose="020B0502020202020204" pitchFamily="34" charset="0"/>
            </a:endParaRPr>
          </a:p>
          <a:p>
            <a:pPr algn="just"/>
            <a:endParaRPr lang="fr-FR" sz="1600" dirty="0">
              <a:latin typeface="Century Gothic" panose="020B0502020202020204" pitchFamily="34" charset="0"/>
            </a:endParaRPr>
          </a:p>
          <a:p>
            <a:pPr algn="just"/>
            <a:r>
              <a:rPr lang="en-US" sz="1600" dirty="0">
                <a:latin typeface="Century Gothic" panose="020B0502020202020204" pitchFamily="34" charset="0"/>
              </a:rPr>
              <a:t>[28] </a:t>
            </a:r>
            <a:r>
              <a:rPr lang="fr-FR" sz="1600" dirty="0">
                <a:latin typeface="Century Gothic" panose="020B0502020202020204" pitchFamily="34" charset="0"/>
                <a:hlinkClick r:id="rId4"/>
              </a:rPr>
              <a:t>https://aicanime.com/cat-commentaires/base-de-donnees-relationnelle-blockchain-vs-quelle/</a:t>
            </a:r>
            <a:endParaRPr lang="fr-FR" sz="1600" dirty="0">
              <a:latin typeface="Century Gothic" panose="020B0502020202020204" pitchFamily="34" charset="0"/>
            </a:endParaRPr>
          </a:p>
          <a:p>
            <a:pPr algn="just"/>
            <a:endParaRPr lang="fr-FR" sz="1600" dirty="0">
              <a:latin typeface="Century Gothic" panose="020B0502020202020204" pitchFamily="34" charset="0"/>
            </a:endParaRPr>
          </a:p>
          <a:p>
            <a:pPr algn="just"/>
            <a:r>
              <a:rPr lang="en-US" sz="1600" dirty="0">
                <a:latin typeface="Century Gothic" panose="020B0502020202020204" pitchFamily="34" charset="0"/>
              </a:rPr>
              <a:t>[29] </a:t>
            </a:r>
            <a:r>
              <a:rPr lang="fr-FR" sz="1600" dirty="0">
                <a:latin typeface="Century Gothic" panose="020B0502020202020204" pitchFamily="34" charset="0"/>
                <a:hlinkClick r:id="rId5"/>
              </a:rPr>
              <a:t>https://forum.huawei.com/enterprise/fr/edge-computing-une-technologie-de-pointe/thread/744473-100379</a:t>
            </a:r>
            <a:endParaRPr lang="fr-FR" sz="1600" dirty="0">
              <a:latin typeface="Century Gothic" panose="020B0502020202020204" pitchFamily="34" charset="0"/>
            </a:endParaRPr>
          </a:p>
        </p:txBody>
      </p:sp>
      <p:pic>
        <p:nvPicPr>
          <p:cNvPr id="7"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26" y="9022"/>
            <a:ext cx="580549" cy="581206"/>
          </a:xfrm>
          <a:prstGeom prst="rect">
            <a:avLst/>
          </a:prstGeom>
        </p:spPr>
      </p:pic>
      <p:pic>
        <p:nvPicPr>
          <p:cNvPr id="8" name="Picture 4" descr="https://www.iaria.org/images2/sponsors/la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8424" y="13177"/>
            <a:ext cx="751138" cy="398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21088" t="36147" r="15135"/>
          <a:stretch/>
        </p:blipFill>
        <p:spPr bwMode="auto">
          <a:xfrm>
            <a:off x="3347864" y="13240"/>
            <a:ext cx="1368152" cy="609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25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mtClean="0"/>
              <a:t>61</a:t>
            </a:fld>
            <a:endParaRPr lang="fr-FR"/>
          </a:p>
        </p:txBody>
      </p:sp>
      <p:sp>
        <p:nvSpPr>
          <p:cNvPr id="5" name="Rectangle 4"/>
          <p:cNvSpPr/>
          <p:nvPr/>
        </p:nvSpPr>
        <p:spPr>
          <a:xfrm>
            <a:off x="279308" y="692696"/>
            <a:ext cx="8685180" cy="6001643"/>
          </a:xfrm>
          <a:prstGeom prst="rect">
            <a:avLst/>
          </a:prstGeom>
        </p:spPr>
        <p:txBody>
          <a:bodyPr wrap="square">
            <a:spAutoFit/>
          </a:bodyPr>
          <a:lstStyle/>
          <a:p>
            <a:pPr algn="just"/>
            <a:r>
              <a:rPr lang="en-US" sz="1600" dirty="0">
                <a:latin typeface="Century Gothic" panose="020B0502020202020204" pitchFamily="34" charset="0"/>
              </a:rPr>
              <a:t>[30] </a:t>
            </a:r>
            <a:r>
              <a:rPr lang="fr-FR" sz="1600" dirty="0">
                <a:hlinkClick r:id="rId2"/>
              </a:rPr>
              <a:t>https://www.automate.org/editorials/industry-4-0-key-design-principles</a:t>
            </a:r>
            <a:endParaRPr lang="fr-FR" sz="1600" dirty="0"/>
          </a:p>
          <a:p>
            <a:pPr algn="just"/>
            <a:endParaRPr lang="fr-FR" sz="1600" dirty="0">
              <a:hlinkClick r:id="rId3"/>
            </a:endParaRPr>
          </a:p>
          <a:p>
            <a:pPr algn="just"/>
            <a:r>
              <a:rPr lang="en-US" sz="1600" dirty="0">
                <a:latin typeface="Century Gothic" panose="020B0502020202020204" pitchFamily="34" charset="0"/>
              </a:rPr>
              <a:t>[31] </a:t>
            </a:r>
            <a:r>
              <a:rPr lang="fr-FR" sz="1600" dirty="0">
                <a:hlinkClick r:id="rId3"/>
              </a:rPr>
              <a:t>https://www.netaawy.com/2018/11/Cloud-computing.html</a:t>
            </a:r>
            <a:endParaRPr lang="fr-FR" sz="1600" dirty="0"/>
          </a:p>
          <a:p>
            <a:pPr algn="just"/>
            <a:endParaRPr lang="fr-FR" sz="1600" dirty="0">
              <a:hlinkClick r:id="rId4"/>
            </a:endParaRPr>
          </a:p>
          <a:p>
            <a:pPr algn="just"/>
            <a:r>
              <a:rPr lang="en-US" sz="1600" dirty="0">
                <a:latin typeface="Century Gothic" panose="020B0502020202020204" pitchFamily="34" charset="0"/>
              </a:rPr>
              <a:t>[32] </a:t>
            </a:r>
            <a:r>
              <a:rPr lang="fr-FR" sz="1600" dirty="0">
                <a:hlinkClick r:id="rId4"/>
              </a:rPr>
              <a:t>https://streamshare.com.au/semantic-web/</a:t>
            </a:r>
            <a:endParaRPr lang="fr-FR" sz="1600" dirty="0"/>
          </a:p>
          <a:p>
            <a:pPr algn="just"/>
            <a:endParaRPr lang="fr-FR" sz="1600" dirty="0"/>
          </a:p>
          <a:p>
            <a:pPr algn="just"/>
            <a:r>
              <a:rPr lang="en-US" sz="1600" dirty="0">
                <a:latin typeface="Century Gothic" panose="020B0502020202020204" pitchFamily="34" charset="0"/>
              </a:rPr>
              <a:t>[33] </a:t>
            </a:r>
            <a:r>
              <a:rPr lang="fr-FR" sz="1600" dirty="0">
                <a:hlinkClick r:id="rId5"/>
              </a:rPr>
              <a:t>https://www.process.st/introduction-to-blockchain/</a:t>
            </a:r>
            <a:endParaRPr lang="fr-FR" sz="1600" dirty="0"/>
          </a:p>
          <a:p>
            <a:pPr algn="just"/>
            <a:endParaRPr lang="fr-FR" sz="1600" dirty="0"/>
          </a:p>
          <a:p>
            <a:pPr algn="just"/>
            <a:r>
              <a:rPr lang="en-US" sz="1600" dirty="0">
                <a:latin typeface="Century Gothic" panose="020B0502020202020204" pitchFamily="34" charset="0"/>
              </a:rPr>
              <a:t>[34] </a:t>
            </a:r>
            <a:r>
              <a:rPr lang="fr-FR" sz="1600" dirty="0">
                <a:hlinkClick r:id="rId6"/>
              </a:rPr>
              <a:t>https://www.welivesecurity.com/fr/2018/10/09/blockchain-definition-fonctionnement-utilisations/</a:t>
            </a:r>
            <a:endParaRPr lang="fr-FR" sz="1600" dirty="0"/>
          </a:p>
          <a:p>
            <a:pPr algn="just"/>
            <a:endParaRPr lang="fr-FR" sz="1600" dirty="0"/>
          </a:p>
          <a:p>
            <a:pPr algn="just"/>
            <a:r>
              <a:rPr lang="en-US" sz="1600" dirty="0">
                <a:latin typeface="Century Gothic" panose="020B0502020202020204" pitchFamily="34" charset="0"/>
              </a:rPr>
              <a:t>[35] </a:t>
            </a:r>
            <a:r>
              <a:rPr lang="fr-FR" sz="1600" dirty="0">
                <a:hlinkClick r:id="rId7"/>
              </a:rPr>
              <a:t>https://forum.huawei.com/enterprise/fr/edge-computing-une-technologie-de-pointe/thread/744473-100379</a:t>
            </a:r>
            <a:endParaRPr lang="fr-FR" sz="1600" dirty="0"/>
          </a:p>
          <a:p>
            <a:pPr algn="just"/>
            <a:endParaRPr lang="fr-FR" sz="1600" dirty="0"/>
          </a:p>
          <a:p>
            <a:pPr algn="just"/>
            <a:r>
              <a:rPr lang="en-US" sz="1600" dirty="0">
                <a:latin typeface="Century Gothic" panose="020B0502020202020204" pitchFamily="34" charset="0"/>
              </a:rPr>
              <a:t>[36] </a:t>
            </a:r>
            <a:r>
              <a:rPr lang="fr-FR" sz="1600" dirty="0">
                <a:hlinkClick r:id="rId8"/>
              </a:rPr>
              <a:t>https://waytolearnx.com/2018/09/difference-entre-big-data-et-cloud-computing.html</a:t>
            </a:r>
            <a:endParaRPr lang="fr-FR" sz="1600" dirty="0"/>
          </a:p>
          <a:p>
            <a:pPr algn="just"/>
            <a:endParaRPr lang="fr-FR" sz="1600" dirty="0"/>
          </a:p>
          <a:p>
            <a:pPr algn="just"/>
            <a:r>
              <a:rPr lang="en-US" sz="1600" dirty="0">
                <a:latin typeface="Century Gothic" panose="020B0502020202020204" pitchFamily="34" charset="0"/>
              </a:rPr>
              <a:t>[37] </a:t>
            </a:r>
            <a:r>
              <a:rPr lang="fr-FR" sz="1600" dirty="0">
                <a:hlinkClick r:id="rId9"/>
              </a:rPr>
              <a:t>https://www.ontotext.com/blog/meaning-ontology/</a:t>
            </a:r>
            <a:endParaRPr lang="fr-FR" sz="1600" dirty="0"/>
          </a:p>
          <a:p>
            <a:pPr algn="just"/>
            <a:endParaRPr lang="fr-FR" sz="1600" dirty="0"/>
          </a:p>
          <a:p>
            <a:pPr algn="just"/>
            <a:r>
              <a:rPr lang="en-US" sz="1600" dirty="0">
                <a:latin typeface="Century Gothic" panose="020B0502020202020204" pitchFamily="34" charset="0"/>
              </a:rPr>
              <a:t>[38] </a:t>
            </a:r>
            <a:r>
              <a:rPr lang="fr-FR" sz="1600" dirty="0">
                <a:hlinkClick r:id="rId10"/>
              </a:rPr>
              <a:t>https://www.edureka.co/blog/what-is-cryptography/</a:t>
            </a:r>
            <a:endParaRPr lang="fr-FR" sz="1600" dirty="0"/>
          </a:p>
          <a:p>
            <a:pPr algn="just"/>
            <a:endParaRPr lang="fr-FR" sz="1600" dirty="0"/>
          </a:p>
          <a:p>
            <a:pPr algn="just"/>
            <a:r>
              <a:rPr lang="en-US" sz="1600" dirty="0">
                <a:latin typeface="Century Gothic" panose="020B0502020202020204" pitchFamily="34" charset="0"/>
              </a:rPr>
              <a:t>[39] </a:t>
            </a:r>
            <a:r>
              <a:rPr lang="fr-FR" sz="1600" dirty="0">
                <a:hlinkClick r:id="rId11"/>
              </a:rPr>
              <a:t>https://medium.com/hackernoon/how-blockchain-and-big-data-complement-each-other-92a1b9f8b38d</a:t>
            </a:r>
            <a:endParaRPr lang="fr-FR" sz="1600" dirty="0"/>
          </a:p>
          <a:p>
            <a:pPr algn="just"/>
            <a:endParaRPr lang="fr-FR" sz="1600" dirty="0"/>
          </a:p>
          <a:p>
            <a:pPr algn="just"/>
            <a:endParaRPr lang="fr-FR" sz="1600" dirty="0"/>
          </a:p>
        </p:txBody>
      </p:sp>
      <p:pic>
        <p:nvPicPr>
          <p:cNvPr id="6" name="Picture 6"/>
          <p:cNvPicPr>
            <a:picLocks noChangeAspect="1" noChangeArrowheads="1"/>
          </p:cNvPicPr>
          <p:nvPr/>
        </p:nvPicPr>
        <p:blipFill rotWithShape="1">
          <a:blip r:embed="rId12">
            <a:extLst>
              <a:ext uri="{28A0092B-C50C-407E-A947-70E740481C1C}">
                <a14:useLocalDpi xmlns:a14="http://schemas.microsoft.com/office/drawing/2010/main" val="0"/>
              </a:ext>
            </a:extLst>
          </a:blip>
          <a:srcRect l="21088" t="36147" r="15135"/>
          <a:stretch/>
        </p:blipFill>
        <p:spPr bwMode="auto">
          <a:xfrm>
            <a:off x="3563888" y="13240"/>
            <a:ext cx="1656184" cy="64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226" y="9022"/>
            <a:ext cx="682901" cy="683674"/>
          </a:xfrm>
          <a:prstGeom prst="rect">
            <a:avLst/>
          </a:prstGeom>
        </p:spPr>
      </p:pic>
      <p:pic>
        <p:nvPicPr>
          <p:cNvPr id="9" name="Picture 4" descr="https://www.iaria.org/images2/sponsors/lap.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8424" y="13177"/>
            <a:ext cx="751138" cy="398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863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mtClean="0"/>
              <a:t>62</a:t>
            </a:fld>
            <a:endParaRPr lang="fr-FR"/>
          </a:p>
        </p:txBody>
      </p:sp>
      <p:sp>
        <p:nvSpPr>
          <p:cNvPr id="5" name="Rectangle 4"/>
          <p:cNvSpPr/>
          <p:nvPr/>
        </p:nvSpPr>
        <p:spPr>
          <a:xfrm>
            <a:off x="279308" y="1124744"/>
            <a:ext cx="8685180" cy="923330"/>
          </a:xfrm>
          <a:prstGeom prst="rect">
            <a:avLst/>
          </a:prstGeom>
        </p:spPr>
        <p:txBody>
          <a:bodyPr wrap="square">
            <a:spAutoFit/>
          </a:bodyPr>
          <a:lstStyle/>
          <a:p>
            <a:endParaRPr lang="fr-FR" dirty="0"/>
          </a:p>
          <a:p>
            <a:endParaRPr lang="fr-FR" dirty="0"/>
          </a:p>
          <a:p>
            <a:endParaRPr lang="fr-FR" dirty="0"/>
          </a:p>
        </p:txBody>
      </p:sp>
      <p:pic>
        <p:nvPicPr>
          <p:cNvPr id="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21088" t="36147" r="15135"/>
          <a:stretch/>
        </p:blipFill>
        <p:spPr bwMode="auto">
          <a:xfrm>
            <a:off x="3707904" y="13240"/>
            <a:ext cx="1440160" cy="64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26" y="9022"/>
            <a:ext cx="709381" cy="710184"/>
          </a:xfrm>
          <a:prstGeom prst="rect">
            <a:avLst/>
          </a:prstGeom>
        </p:spPr>
      </p:pic>
      <p:pic>
        <p:nvPicPr>
          <p:cNvPr id="9" name="Picture 4" descr="https://www.iaria.org/images2/sponsors/l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4408" y="13177"/>
            <a:ext cx="895154" cy="4751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9308" y="836712"/>
            <a:ext cx="8521407" cy="6001643"/>
          </a:xfrm>
          <a:prstGeom prst="rect">
            <a:avLst/>
          </a:prstGeom>
        </p:spPr>
        <p:txBody>
          <a:bodyPr wrap="square">
            <a:spAutoFit/>
          </a:bodyPr>
          <a:lstStyle/>
          <a:p>
            <a:pPr algn="just"/>
            <a:r>
              <a:rPr lang="en-US" sz="1600" dirty="0">
                <a:latin typeface="Century Gothic" panose="020B0502020202020204" pitchFamily="34" charset="0"/>
              </a:rPr>
              <a:t>[40]</a:t>
            </a:r>
            <a:r>
              <a:rPr lang="fr-FR" sz="1600" dirty="0">
                <a:hlinkClick r:id="rId5"/>
              </a:rPr>
              <a:t>https://www.google.dz/search?q=iot&amp;sxsrf=ALeKk03K2Ro5nlbyTqAfNIVnHKWeitkcHQ:1624804338052&amp;source=lnms&amp;tbm=isch&amp;sa=X&amp;ved=2ahUKEwiQopjrg7jxAhUScBQKHcy0CnUQ_AUoAXoECAIQAw&amp;biw=1366&amp;bih=569#imgrc=WB9hI529meg8aM</a:t>
            </a:r>
            <a:endParaRPr lang="fr-FR" sz="1600" dirty="0"/>
          </a:p>
          <a:p>
            <a:pPr algn="just"/>
            <a:endParaRPr lang="fr-FR" sz="1600" dirty="0"/>
          </a:p>
          <a:p>
            <a:pPr algn="just"/>
            <a:r>
              <a:rPr lang="en-US" sz="1600" dirty="0">
                <a:latin typeface="Century Gothic" panose="020B0502020202020204" pitchFamily="34" charset="0"/>
              </a:rPr>
              <a:t>[41] </a:t>
            </a:r>
            <a:r>
              <a:rPr lang="fr-FR" sz="1600" dirty="0">
                <a:hlinkClick r:id="rId6"/>
              </a:rPr>
              <a:t>https://www.breezyscroll.com/money/how-to-make-your-own-cryptocurrency/</a:t>
            </a:r>
            <a:endParaRPr lang="fr-FR" sz="1600" dirty="0"/>
          </a:p>
          <a:p>
            <a:pPr algn="just"/>
            <a:endParaRPr lang="fr-FR" sz="1600" dirty="0"/>
          </a:p>
          <a:p>
            <a:pPr algn="just"/>
            <a:r>
              <a:rPr lang="en-US" sz="1600" dirty="0">
                <a:latin typeface="Century Gothic" panose="020B0502020202020204" pitchFamily="34" charset="0"/>
              </a:rPr>
              <a:t>[42] </a:t>
            </a:r>
            <a:r>
              <a:rPr lang="fr-FR" sz="1600" dirty="0">
                <a:hlinkClick r:id="rId7"/>
              </a:rPr>
              <a:t>https://taxguru.in/income-tax/taxation-digital-transaction-equalisation-levy.html</a:t>
            </a:r>
            <a:endParaRPr lang="fr-FR" sz="1600" dirty="0"/>
          </a:p>
          <a:p>
            <a:pPr algn="just"/>
            <a:endParaRPr lang="fr-FR" sz="1600" dirty="0"/>
          </a:p>
          <a:p>
            <a:r>
              <a:rPr lang="en-US" sz="1600" dirty="0">
                <a:latin typeface="Century Gothic" panose="020B0502020202020204" pitchFamily="34" charset="0"/>
              </a:rPr>
              <a:t>[43] </a:t>
            </a:r>
            <a:r>
              <a:rPr lang="fr-FR" sz="1600" dirty="0">
                <a:hlinkClick r:id="rId8"/>
              </a:rPr>
              <a:t>https://about.swip.world/en/crowdsourcing-value-organizations/</a:t>
            </a:r>
            <a:endParaRPr lang="fr-FR" sz="1600" dirty="0"/>
          </a:p>
          <a:p>
            <a:endParaRPr lang="fr-FR" sz="1600" dirty="0"/>
          </a:p>
          <a:p>
            <a:r>
              <a:rPr lang="en-US" sz="1600" dirty="0">
                <a:latin typeface="Century Gothic" panose="020B0502020202020204" pitchFamily="34" charset="0"/>
              </a:rPr>
              <a:t>[44] </a:t>
            </a:r>
            <a:r>
              <a:rPr lang="fr-FR" sz="1600" dirty="0">
                <a:hlinkClick r:id="rId9"/>
              </a:rPr>
              <a:t>https://www.themantic-education.com/ibpsych/2017/08/15/lesson-idea-thinking-critically-about-correlations/</a:t>
            </a:r>
            <a:endParaRPr lang="fr-FR" sz="1600" dirty="0"/>
          </a:p>
          <a:p>
            <a:endParaRPr lang="fr-FR" sz="1600" dirty="0"/>
          </a:p>
          <a:p>
            <a:r>
              <a:rPr lang="en-US" sz="1600" dirty="0">
                <a:latin typeface="Century Gothic" panose="020B0502020202020204" pitchFamily="34" charset="0"/>
              </a:rPr>
              <a:t>[45] </a:t>
            </a:r>
            <a:r>
              <a:rPr lang="fr-FR" sz="1600" dirty="0">
                <a:hlinkClick r:id="rId10"/>
              </a:rPr>
              <a:t>https://maxwebmarketing.com/principaux-conseils-pour-batir-une-reputation-en-ligne/</a:t>
            </a:r>
            <a:endParaRPr lang="fr-FR" sz="1600" dirty="0"/>
          </a:p>
          <a:p>
            <a:endParaRPr lang="fr-FR" sz="1600" dirty="0"/>
          </a:p>
          <a:p>
            <a:r>
              <a:rPr lang="en-US" sz="1600" dirty="0">
                <a:latin typeface="Century Gothic" panose="020B0502020202020204" pitchFamily="34" charset="0"/>
              </a:rPr>
              <a:t>[46] </a:t>
            </a:r>
            <a:r>
              <a:rPr lang="fr-FR" sz="1600" dirty="0">
                <a:hlinkClick r:id="rId11"/>
              </a:rPr>
              <a:t>https://4dhealth.ca/do-you-trust-me/</a:t>
            </a:r>
            <a:endParaRPr lang="fr-FR" sz="1600" dirty="0"/>
          </a:p>
          <a:p>
            <a:endParaRPr lang="fr-FR" sz="1600" dirty="0"/>
          </a:p>
          <a:p>
            <a:r>
              <a:rPr lang="en-US" sz="1600" dirty="0">
                <a:latin typeface="Century Gothic" panose="020B0502020202020204" pitchFamily="34" charset="0"/>
              </a:rPr>
              <a:t>[47] </a:t>
            </a:r>
            <a:r>
              <a:rPr lang="fr-FR" sz="1600" dirty="0">
                <a:hlinkClick r:id="rId12"/>
              </a:rPr>
              <a:t>https://www.shoutmeloud.com/blogging-credibility.html</a:t>
            </a:r>
            <a:endParaRPr lang="fr-FR" sz="1600" dirty="0"/>
          </a:p>
          <a:p>
            <a:endParaRPr lang="fr-FR" sz="1600" dirty="0"/>
          </a:p>
          <a:p>
            <a:r>
              <a:rPr lang="fr-FR" sz="1600" dirty="0"/>
              <a:t>[48]  </a:t>
            </a:r>
            <a:r>
              <a:rPr lang="fr-FR" sz="1600" dirty="0">
                <a:hlinkClick r:id="rId13"/>
              </a:rPr>
              <a:t>https://www.elearnagency.com/knowledge-management-et-plateforme-e-learning/</a:t>
            </a:r>
            <a:endParaRPr lang="fr-FR" sz="1600" dirty="0"/>
          </a:p>
          <a:p>
            <a:endParaRPr lang="fr-FR" sz="1600" dirty="0"/>
          </a:p>
          <a:p>
            <a:r>
              <a:rPr lang="fr-FR" sz="1600" dirty="0"/>
              <a:t>[49]</a:t>
            </a:r>
            <a:r>
              <a:rPr lang="fr-FR" sz="1600" dirty="0">
                <a:hlinkClick r:id="rId14"/>
              </a:rPr>
              <a:t>https://www.researchgate.net/publication/280802892_A_Managerial_model_for_knowledge_management_in_Algerian_Organizations/figures?lo=1&amp;utm_source=google&amp;utm_medium=organic</a:t>
            </a:r>
            <a:endParaRPr lang="fr-FR" sz="1600" dirty="0"/>
          </a:p>
          <a:p>
            <a:endParaRPr lang="fr-FR" sz="1600" dirty="0"/>
          </a:p>
        </p:txBody>
      </p:sp>
    </p:spTree>
    <p:extLst>
      <p:ext uri="{BB962C8B-B14F-4D97-AF65-F5344CB8AC3E}">
        <p14:creationId xmlns:p14="http://schemas.microsoft.com/office/powerpoint/2010/main" val="35507880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CF08AB7-979E-4F1A-AE5B-3A78B4F7F702}" type="slidenum">
              <a:rPr lang="fr-FR" smtClean="0"/>
              <a:t>63</a:t>
            </a:fld>
            <a:endParaRPr lang="fr-FR"/>
          </a:p>
        </p:txBody>
      </p:sp>
      <p:sp>
        <p:nvSpPr>
          <p:cNvPr id="5" name="Rectangle 4"/>
          <p:cNvSpPr/>
          <p:nvPr/>
        </p:nvSpPr>
        <p:spPr>
          <a:xfrm>
            <a:off x="323528" y="1124744"/>
            <a:ext cx="8496944" cy="6463308"/>
          </a:xfrm>
          <a:prstGeom prst="rect">
            <a:avLst/>
          </a:prstGeom>
        </p:spPr>
        <p:txBody>
          <a:bodyPr wrap="square">
            <a:spAutoFit/>
          </a:bodyPr>
          <a:lstStyle/>
          <a:p>
            <a:r>
              <a:rPr lang="fr-FR" dirty="0"/>
              <a:t>[50] </a:t>
            </a:r>
            <a:r>
              <a:rPr lang="fr-FR" dirty="0">
                <a:hlinkClick r:id="rId2"/>
              </a:rPr>
              <a:t>https://www.quora.com/What-is-data-mining</a:t>
            </a:r>
            <a:endParaRPr lang="fr-FR" dirty="0"/>
          </a:p>
          <a:p>
            <a:endParaRPr lang="fr-FR" dirty="0"/>
          </a:p>
          <a:p>
            <a:r>
              <a:rPr lang="fr-FR" dirty="0"/>
              <a:t>[51] </a:t>
            </a:r>
            <a:r>
              <a:rPr lang="fr-FR" dirty="0">
                <a:hlinkClick r:id="rId3"/>
              </a:rPr>
              <a:t>https://www.bernardmarr.com/default.asp?contentID=1786</a:t>
            </a:r>
            <a:endParaRPr lang="fr-FR" dirty="0"/>
          </a:p>
          <a:p>
            <a:endParaRPr lang="fr-FR" dirty="0"/>
          </a:p>
          <a:p>
            <a:r>
              <a:rPr lang="fr-FR" dirty="0"/>
              <a:t>[52] </a:t>
            </a:r>
            <a:r>
              <a:rPr lang="fr-FR" dirty="0">
                <a:hlinkClick r:id="rId4"/>
              </a:rPr>
              <a:t>https://www.mysearchglobalrewards.com/service/Block-Chain-Development-Technology</a:t>
            </a:r>
            <a:endParaRPr lang="fr-FR" dirty="0"/>
          </a:p>
          <a:p>
            <a:endParaRPr lang="fr-FR" dirty="0"/>
          </a:p>
          <a:p>
            <a:r>
              <a:rPr lang="fr-FR" dirty="0"/>
              <a:t>[53] </a:t>
            </a:r>
            <a:r>
              <a:rPr lang="fr-FR" dirty="0">
                <a:hlinkClick r:id="rId5"/>
              </a:rPr>
              <a:t>https://riffyn.com/blog/the-importance-of-controlled-ontology</a:t>
            </a:r>
            <a:endParaRPr lang="fr-FR" dirty="0"/>
          </a:p>
          <a:p>
            <a:endParaRPr lang="fr-FR" dirty="0"/>
          </a:p>
          <a:p>
            <a:r>
              <a:rPr lang="fr-FR" dirty="0"/>
              <a:t>[54] </a:t>
            </a:r>
            <a:r>
              <a:rPr lang="fr-FR" dirty="0">
                <a:hlinkClick r:id="rId6"/>
              </a:rPr>
              <a:t>https://vanseodesign.com/web-design/semantic-html/</a:t>
            </a:r>
            <a:endParaRPr lang="fr-FR" dirty="0"/>
          </a:p>
          <a:p>
            <a:endParaRPr lang="fr-FR" dirty="0"/>
          </a:p>
          <a:p>
            <a:r>
              <a:rPr lang="fr-FR" dirty="0"/>
              <a:t>[55] Samia </a:t>
            </a:r>
            <a:r>
              <a:rPr lang="fr-FR" dirty="0" err="1"/>
              <a:t>Aitouche</a:t>
            </a:r>
            <a:r>
              <a:rPr lang="fr-FR" dirty="0"/>
              <a:t>, </a:t>
            </a:r>
            <a:r>
              <a:rPr lang="fr-FR" dirty="0" err="1"/>
              <a:t>Developpement</a:t>
            </a:r>
            <a:r>
              <a:rPr lang="fr-FR" dirty="0"/>
              <a:t> of an application for  e-</a:t>
            </a:r>
            <a:r>
              <a:rPr lang="fr-FR" dirty="0" err="1"/>
              <a:t>knowledge</a:t>
            </a:r>
            <a:r>
              <a:rPr lang="fr-FR" dirty="0"/>
              <a:t> management to </a:t>
            </a:r>
            <a:r>
              <a:rPr lang="fr-FR" dirty="0" err="1"/>
              <a:t>improve</a:t>
            </a:r>
            <a:r>
              <a:rPr lang="fr-FR" dirty="0"/>
              <a:t> the performance of a production system, </a:t>
            </a:r>
            <a:r>
              <a:rPr lang="fr-FR" dirty="0" err="1"/>
              <a:t>Ph.D</a:t>
            </a:r>
            <a:r>
              <a:rPr lang="fr-FR" dirty="0"/>
              <a:t> </a:t>
            </a:r>
            <a:r>
              <a:rPr lang="fr-FR" dirty="0" err="1"/>
              <a:t>thesis</a:t>
            </a:r>
            <a:r>
              <a:rPr lang="fr-FR" dirty="0"/>
              <a:t> , </a:t>
            </a:r>
            <a:r>
              <a:rPr lang="fr-FR" dirty="0" err="1"/>
              <a:t>defended</a:t>
            </a:r>
            <a:r>
              <a:rPr lang="fr-FR" dirty="0"/>
              <a:t> in </a:t>
            </a:r>
            <a:r>
              <a:rPr lang="fr-FR" dirty="0" err="1"/>
              <a:t>industrial</a:t>
            </a:r>
            <a:r>
              <a:rPr lang="fr-FR" dirty="0"/>
              <a:t> engineering </a:t>
            </a:r>
            <a:r>
              <a:rPr lang="fr-FR" dirty="0" err="1"/>
              <a:t>department</a:t>
            </a:r>
            <a:r>
              <a:rPr lang="fr-FR" dirty="0"/>
              <a:t>, </a:t>
            </a:r>
            <a:r>
              <a:rPr lang="fr-FR" dirty="0" err="1"/>
              <a:t>university</a:t>
            </a:r>
            <a:r>
              <a:rPr lang="fr-FR" dirty="0"/>
              <a:t> Batna 2, (2013) </a:t>
            </a:r>
          </a:p>
          <a:p>
            <a:endParaRPr lang="fr-FR" dirty="0"/>
          </a:p>
          <a:p>
            <a:r>
              <a:rPr lang="fr-FR" dirty="0"/>
              <a:t>[56] </a:t>
            </a:r>
            <a:r>
              <a:rPr lang="fr-FR" dirty="0">
                <a:hlinkClick r:id="rId7"/>
              </a:rPr>
              <a:t>https://medium.com/@redouanechafi/data-science-0-0-quest-ce-que-le-machine-learning-fde2b3c5f19f</a:t>
            </a:r>
            <a:endParaRPr lang="fr-FR" dirty="0"/>
          </a:p>
          <a:p>
            <a:endParaRPr lang="fr-FR" dirty="0"/>
          </a:p>
          <a:p>
            <a:endParaRPr lang="fr-FR" dirty="0"/>
          </a:p>
          <a:p>
            <a:endParaRPr lang="fr-FR" dirty="0"/>
          </a:p>
          <a:p>
            <a:endParaRPr lang="fr-FR" dirty="0"/>
          </a:p>
          <a:p>
            <a:endParaRPr lang="fr-FR" dirty="0"/>
          </a:p>
          <a:p>
            <a:endParaRPr lang="fr-FR" dirty="0"/>
          </a:p>
        </p:txBody>
      </p:sp>
      <p:pic>
        <p:nvPicPr>
          <p:cNvPr id="6"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21088" t="36147" r="15135"/>
          <a:stretch/>
        </p:blipFill>
        <p:spPr bwMode="auto">
          <a:xfrm>
            <a:off x="3707904" y="13240"/>
            <a:ext cx="1440160" cy="64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226" y="9022"/>
            <a:ext cx="709381" cy="710184"/>
          </a:xfrm>
          <a:prstGeom prst="rect">
            <a:avLst/>
          </a:prstGeom>
        </p:spPr>
      </p:pic>
      <p:pic>
        <p:nvPicPr>
          <p:cNvPr id="8" name="Picture 4" descr="https://www.iaria.org/images2/sponsors/lap.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4408" y="13177"/>
            <a:ext cx="895154" cy="47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483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92" y="54840"/>
            <a:ext cx="7241249" cy="523220"/>
          </a:xfrm>
          <a:prstGeom prst="rect">
            <a:avLst/>
          </a:prstGeom>
          <a:solidFill>
            <a:schemeClr val="accent1"/>
          </a:solidFill>
        </p:spPr>
        <p:txBody>
          <a:bodyPr wrap="square" lIns="91440" tIns="45720" rIns="91440" bIns="45720">
            <a:spAutoFit/>
          </a:bodyPr>
          <a:lstStyle/>
          <a:p>
            <a:pPr algn="ctr"/>
            <a:r>
              <a:rPr lang="en-US" sz="2800" b="1" cap="small" dirty="0">
                <a:ln w="17780" cmpd="sng">
                  <a:solidFill>
                    <a:srgbClr val="FFFFFF"/>
                  </a:solidFill>
                  <a:prstDash val="solid"/>
                  <a:miter lim="800000"/>
                </a:ln>
                <a:solidFill>
                  <a:schemeClr val="bg1"/>
                </a:solidFill>
                <a:effectLst>
                  <a:outerShdw blurRad="50800" algn="tl" rotWithShape="0">
                    <a:srgbClr val="000000"/>
                  </a:outerShdw>
                </a:effectLst>
              </a:rPr>
              <a:t>Difference Between a </a:t>
            </a:r>
            <a:r>
              <a:rPr lang="en-US" sz="2800" b="1" cap="small" dirty="0" err="1">
                <a:ln w="17780" cmpd="sng">
                  <a:solidFill>
                    <a:srgbClr val="FFFFFF"/>
                  </a:solidFill>
                  <a:prstDash val="solid"/>
                  <a:miter lim="800000"/>
                </a:ln>
                <a:solidFill>
                  <a:schemeClr val="bg1"/>
                </a:solidFill>
                <a:effectLst>
                  <a:outerShdw blurRad="50800" algn="tl" rotWithShape="0">
                    <a:srgbClr val="000000"/>
                  </a:outerShdw>
                </a:effectLst>
              </a:rPr>
              <a:t>Blockchain</a:t>
            </a:r>
            <a:r>
              <a:rPr lang="en-US" sz="2800" b="1" cap="small" dirty="0">
                <a:ln w="17780" cmpd="sng">
                  <a:solidFill>
                    <a:srgbClr val="FFFFFF"/>
                  </a:solidFill>
                  <a:prstDash val="solid"/>
                  <a:miter lim="800000"/>
                </a:ln>
                <a:solidFill>
                  <a:schemeClr val="bg1"/>
                </a:solidFill>
                <a:effectLst>
                  <a:outerShdw blurRad="50800" algn="tl" rotWithShape="0">
                    <a:srgbClr val="000000"/>
                  </a:outerShdw>
                </a:effectLst>
              </a:rPr>
              <a:t> and a Database</a:t>
            </a:r>
            <a:endParaRPr lang="fr-FR" sz="2800" b="1" cap="small" dirty="0">
              <a:ln w="17780" cmpd="sng">
                <a:solidFill>
                  <a:srgbClr val="FFFFFF"/>
                </a:solidFill>
                <a:prstDash val="solid"/>
                <a:miter lim="800000"/>
              </a:ln>
              <a:solidFill>
                <a:schemeClr val="bg1"/>
              </a:solidFill>
              <a:effectLst>
                <a:outerShdw blurRad="50800" algn="tl" rotWithShape="0">
                  <a:srgbClr val="000000"/>
                </a:outerShdw>
              </a:effectLst>
            </a:endParaRPr>
          </a:p>
        </p:txBody>
      </p:sp>
      <p:graphicFrame>
        <p:nvGraphicFramePr>
          <p:cNvPr id="2" name="Tableau 1"/>
          <p:cNvGraphicFramePr>
            <a:graphicFrameLocks noGrp="1"/>
          </p:cNvGraphicFramePr>
          <p:nvPr>
            <p:extLst>
              <p:ext uri="{D42A27DB-BD31-4B8C-83A1-F6EECF244321}">
                <p14:modId xmlns:p14="http://schemas.microsoft.com/office/powerpoint/2010/main" val="1674838498"/>
              </p:ext>
            </p:extLst>
          </p:nvPr>
        </p:nvGraphicFramePr>
        <p:xfrm>
          <a:off x="463185" y="1988840"/>
          <a:ext cx="8119158" cy="4286239"/>
        </p:xfrm>
        <a:graphic>
          <a:graphicData uri="http://schemas.openxmlformats.org/drawingml/2006/table">
            <a:tbl>
              <a:tblPr firstRow="1" firstCol="1" bandRow="1">
                <a:tableStyleId>{5C22544A-7EE6-4342-B048-85BDC9FD1C3A}</a:tableStyleId>
              </a:tblPr>
              <a:tblGrid>
                <a:gridCol w="1948575">
                  <a:extLst>
                    <a:ext uri="{9D8B030D-6E8A-4147-A177-3AD203B41FA5}">
                      <a16:colId xmlns:a16="http://schemas.microsoft.com/office/drawing/2014/main" xmlns="" val="20000"/>
                    </a:ext>
                  </a:extLst>
                </a:gridCol>
                <a:gridCol w="3096344">
                  <a:extLst>
                    <a:ext uri="{9D8B030D-6E8A-4147-A177-3AD203B41FA5}">
                      <a16:colId xmlns:a16="http://schemas.microsoft.com/office/drawing/2014/main" xmlns="" val="20001"/>
                    </a:ext>
                  </a:extLst>
                </a:gridCol>
                <a:gridCol w="3074239">
                  <a:extLst>
                    <a:ext uri="{9D8B030D-6E8A-4147-A177-3AD203B41FA5}">
                      <a16:colId xmlns:a16="http://schemas.microsoft.com/office/drawing/2014/main" xmlns="" val="20002"/>
                    </a:ext>
                  </a:extLst>
                </a:gridCol>
              </a:tblGrid>
              <a:tr h="425587">
                <a:tc>
                  <a:txBody>
                    <a:bodyPr/>
                    <a:lstStyle/>
                    <a:p>
                      <a:pPr algn="ctr">
                        <a:lnSpc>
                          <a:spcPct val="120000"/>
                        </a:lnSpc>
                        <a:spcAft>
                          <a:spcPts val="600"/>
                        </a:spcAft>
                      </a:pPr>
                      <a:r>
                        <a:rPr lang="fr-FR" sz="2200" dirty="0" err="1">
                          <a:effectLst/>
                        </a:rPr>
                        <a:t>Criterion</a:t>
                      </a:r>
                      <a:endParaRPr lang="fr-FR" sz="2200" dirty="0">
                        <a:effectLst/>
                        <a:latin typeface="Calibri"/>
                        <a:ea typeface="Calibri"/>
                        <a:cs typeface="Arial"/>
                      </a:endParaRPr>
                    </a:p>
                  </a:txBody>
                  <a:tcPr marL="0" marR="0" marT="0" marB="0" anchor="ctr"/>
                </a:tc>
                <a:tc>
                  <a:txBody>
                    <a:bodyPr/>
                    <a:lstStyle/>
                    <a:p>
                      <a:pPr algn="ctr">
                        <a:lnSpc>
                          <a:spcPct val="120000"/>
                        </a:lnSpc>
                        <a:spcAft>
                          <a:spcPts val="600"/>
                        </a:spcAft>
                      </a:pPr>
                      <a:r>
                        <a:rPr lang="fr-FR" sz="2200" dirty="0" err="1">
                          <a:effectLst/>
                        </a:rPr>
                        <a:t>Blockchain</a:t>
                      </a:r>
                      <a:endParaRPr lang="fr-FR" sz="2200" dirty="0">
                        <a:effectLst/>
                        <a:latin typeface="Calibri"/>
                        <a:ea typeface="Calibri"/>
                        <a:cs typeface="Arial"/>
                      </a:endParaRPr>
                    </a:p>
                  </a:txBody>
                  <a:tcPr marL="0" marR="0" marT="0" marB="0" anchor="ctr"/>
                </a:tc>
                <a:tc>
                  <a:txBody>
                    <a:bodyPr/>
                    <a:lstStyle/>
                    <a:p>
                      <a:pPr algn="ctr">
                        <a:lnSpc>
                          <a:spcPct val="120000"/>
                        </a:lnSpc>
                        <a:spcAft>
                          <a:spcPts val="600"/>
                        </a:spcAft>
                      </a:pPr>
                      <a:r>
                        <a:rPr lang="fr-FR" sz="2200" dirty="0" err="1">
                          <a:effectLst/>
                          <a:latin typeface="+mn-lt"/>
                          <a:ea typeface="+mn-ea"/>
                          <a:cs typeface="+mn-cs"/>
                        </a:rPr>
                        <a:t>Database</a:t>
                      </a:r>
                      <a:endParaRPr lang="fr-FR" sz="2200" dirty="0">
                        <a:effectLst/>
                        <a:latin typeface="Calibri"/>
                        <a:ea typeface="Calibri"/>
                        <a:cs typeface="Arial"/>
                      </a:endParaRPr>
                    </a:p>
                  </a:txBody>
                  <a:tcPr marL="0" marR="0" marT="0" marB="0" anchor="ctr"/>
                </a:tc>
                <a:extLst>
                  <a:ext uri="{0D108BD9-81ED-4DB2-BD59-A6C34878D82A}">
                    <a16:rowId xmlns:a16="http://schemas.microsoft.com/office/drawing/2014/main" xmlns="" val="10000"/>
                  </a:ext>
                </a:extLst>
              </a:tr>
              <a:tr h="425587">
                <a:tc>
                  <a:txBody>
                    <a:bodyPr/>
                    <a:lstStyle/>
                    <a:p>
                      <a:pPr algn="ctr">
                        <a:lnSpc>
                          <a:spcPct val="120000"/>
                        </a:lnSpc>
                        <a:spcAft>
                          <a:spcPts val="600"/>
                        </a:spcAft>
                      </a:pPr>
                      <a:r>
                        <a:rPr lang="fr-FR" sz="2200" b="1" dirty="0" err="1">
                          <a:solidFill>
                            <a:srgbClr val="FF9900"/>
                          </a:solidFill>
                          <a:effectLst/>
                        </a:rPr>
                        <a:t>Authority</a:t>
                      </a:r>
                      <a:endParaRPr lang="fr-FR" sz="2200" b="1" dirty="0">
                        <a:solidFill>
                          <a:srgbClr val="FF9900"/>
                        </a:solidFill>
                        <a:effectLst/>
                        <a:latin typeface="Calibri"/>
                        <a:ea typeface="Calibri"/>
                        <a:cs typeface="Arial"/>
                      </a:endParaRPr>
                    </a:p>
                  </a:txBody>
                  <a:tcPr marL="0" marR="0" marT="0" marB="0" anchor="ctr"/>
                </a:tc>
                <a:tc>
                  <a:txBody>
                    <a:bodyPr/>
                    <a:lstStyle/>
                    <a:p>
                      <a:pPr algn="ctr">
                        <a:lnSpc>
                          <a:spcPct val="120000"/>
                        </a:lnSpc>
                        <a:spcAft>
                          <a:spcPts val="600"/>
                        </a:spcAft>
                      </a:pPr>
                      <a:r>
                        <a:rPr lang="fr-FR" sz="2200" b="1" dirty="0" err="1">
                          <a:solidFill>
                            <a:srgbClr val="FF9900"/>
                          </a:solidFill>
                          <a:effectLst/>
                        </a:rPr>
                        <a:t>Decentralized</a:t>
                      </a:r>
                      <a:endParaRPr lang="fr-FR" sz="2200" b="1" dirty="0">
                        <a:solidFill>
                          <a:srgbClr val="FF9900"/>
                        </a:solidFill>
                        <a:effectLst/>
                        <a:latin typeface="Calibri"/>
                        <a:ea typeface="Calibri"/>
                        <a:cs typeface="Arial"/>
                      </a:endParaRPr>
                    </a:p>
                  </a:txBody>
                  <a:tcPr marL="0" marR="0" marT="0" marB="0" anchor="ctr"/>
                </a:tc>
                <a:tc>
                  <a:txBody>
                    <a:bodyPr/>
                    <a:lstStyle/>
                    <a:p>
                      <a:pPr algn="ctr">
                        <a:lnSpc>
                          <a:spcPct val="120000"/>
                        </a:lnSpc>
                        <a:spcAft>
                          <a:spcPts val="600"/>
                        </a:spcAft>
                      </a:pPr>
                      <a:r>
                        <a:rPr lang="fr-FR" sz="2200" b="1" dirty="0" err="1">
                          <a:solidFill>
                            <a:srgbClr val="FF9900"/>
                          </a:solidFill>
                          <a:effectLst/>
                        </a:rPr>
                        <a:t>Centralized</a:t>
                      </a:r>
                      <a:endParaRPr lang="fr-FR" sz="2200" b="1" dirty="0">
                        <a:solidFill>
                          <a:srgbClr val="FF9900"/>
                        </a:solidFill>
                        <a:effectLst/>
                        <a:latin typeface="Calibri"/>
                        <a:ea typeface="Calibri"/>
                        <a:cs typeface="Arial"/>
                      </a:endParaRPr>
                    </a:p>
                  </a:txBody>
                  <a:tcPr marL="0" marR="0" marT="0" marB="0" anchor="ctr"/>
                </a:tc>
                <a:extLst>
                  <a:ext uri="{0D108BD9-81ED-4DB2-BD59-A6C34878D82A}">
                    <a16:rowId xmlns:a16="http://schemas.microsoft.com/office/drawing/2014/main" xmlns="" val="10001"/>
                  </a:ext>
                </a:extLst>
              </a:tr>
              <a:tr h="425587">
                <a:tc>
                  <a:txBody>
                    <a:bodyPr/>
                    <a:lstStyle/>
                    <a:p>
                      <a:pPr algn="ctr">
                        <a:lnSpc>
                          <a:spcPct val="120000"/>
                        </a:lnSpc>
                        <a:spcAft>
                          <a:spcPts val="600"/>
                        </a:spcAft>
                      </a:pPr>
                      <a:r>
                        <a:rPr lang="fr-FR" sz="2200" dirty="0">
                          <a:solidFill>
                            <a:srgbClr val="FF9900"/>
                          </a:solidFill>
                          <a:effectLst/>
                        </a:rPr>
                        <a:t>Architecture</a:t>
                      </a:r>
                      <a:endParaRPr lang="fr-FR" sz="2200" dirty="0">
                        <a:solidFill>
                          <a:srgbClr val="FF9900"/>
                        </a:solidFill>
                        <a:effectLst/>
                        <a:latin typeface="Calibri"/>
                        <a:ea typeface="Calibri"/>
                        <a:cs typeface="Arial"/>
                      </a:endParaRPr>
                    </a:p>
                  </a:txBody>
                  <a:tcPr marL="0" marR="0" marT="0" marB="0" anchor="ctr"/>
                </a:tc>
                <a:tc>
                  <a:txBody>
                    <a:bodyPr/>
                    <a:lstStyle/>
                    <a:p>
                      <a:pPr algn="ctr">
                        <a:lnSpc>
                          <a:spcPct val="120000"/>
                        </a:lnSpc>
                        <a:spcAft>
                          <a:spcPts val="600"/>
                        </a:spcAft>
                      </a:pPr>
                      <a:r>
                        <a:rPr lang="fr-FR" sz="2200" b="1" dirty="0">
                          <a:solidFill>
                            <a:srgbClr val="FF9900"/>
                          </a:solidFill>
                          <a:effectLst/>
                        </a:rPr>
                        <a:t>Peer-to-</a:t>
                      </a:r>
                      <a:r>
                        <a:rPr lang="fr-FR" sz="2200" b="1" dirty="0" err="1">
                          <a:solidFill>
                            <a:srgbClr val="FF9900"/>
                          </a:solidFill>
                          <a:effectLst/>
                        </a:rPr>
                        <a:t>peer</a:t>
                      </a:r>
                      <a:r>
                        <a:rPr lang="fr-FR" sz="2200" b="1" dirty="0">
                          <a:solidFill>
                            <a:srgbClr val="FF9900"/>
                          </a:solidFill>
                          <a:effectLst/>
                        </a:rPr>
                        <a:t> model</a:t>
                      </a:r>
                      <a:endParaRPr lang="fr-FR" sz="2200" b="1" dirty="0">
                        <a:solidFill>
                          <a:srgbClr val="FF9900"/>
                        </a:solidFill>
                        <a:effectLst/>
                        <a:latin typeface="Calibri"/>
                        <a:ea typeface="Calibri"/>
                        <a:cs typeface="Arial"/>
                      </a:endParaRPr>
                    </a:p>
                  </a:txBody>
                  <a:tcPr marL="0" marR="0" marT="0" marB="0" anchor="ctr"/>
                </a:tc>
                <a:tc>
                  <a:txBody>
                    <a:bodyPr/>
                    <a:lstStyle/>
                    <a:p>
                      <a:pPr algn="ctr">
                        <a:lnSpc>
                          <a:spcPct val="120000"/>
                        </a:lnSpc>
                        <a:spcAft>
                          <a:spcPts val="600"/>
                        </a:spcAft>
                      </a:pPr>
                      <a:r>
                        <a:rPr lang="fr-FR" sz="2200" b="1" dirty="0" err="1">
                          <a:solidFill>
                            <a:srgbClr val="FF9900"/>
                          </a:solidFill>
                          <a:effectLst/>
                        </a:rPr>
                        <a:t>Client-server</a:t>
                      </a:r>
                      <a:r>
                        <a:rPr lang="fr-FR" sz="2200" b="1" dirty="0">
                          <a:solidFill>
                            <a:srgbClr val="FF9900"/>
                          </a:solidFill>
                          <a:effectLst/>
                        </a:rPr>
                        <a:t> model</a:t>
                      </a:r>
                      <a:endParaRPr lang="fr-FR" sz="2200" b="1" dirty="0">
                        <a:solidFill>
                          <a:srgbClr val="FF9900"/>
                        </a:solidFill>
                        <a:effectLst/>
                        <a:latin typeface="Calibri"/>
                        <a:ea typeface="Calibri"/>
                        <a:cs typeface="Arial"/>
                      </a:endParaRPr>
                    </a:p>
                  </a:txBody>
                  <a:tcPr marL="0" marR="0" marT="0" marB="0" anchor="ctr"/>
                </a:tc>
                <a:extLst>
                  <a:ext uri="{0D108BD9-81ED-4DB2-BD59-A6C34878D82A}">
                    <a16:rowId xmlns:a16="http://schemas.microsoft.com/office/drawing/2014/main" xmlns="" val="10002"/>
                  </a:ext>
                </a:extLst>
              </a:tr>
              <a:tr h="425587">
                <a:tc>
                  <a:txBody>
                    <a:bodyPr/>
                    <a:lstStyle/>
                    <a:p>
                      <a:pPr algn="ctr">
                        <a:lnSpc>
                          <a:spcPct val="120000"/>
                        </a:lnSpc>
                        <a:spcAft>
                          <a:spcPts val="600"/>
                        </a:spcAft>
                      </a:pPr>
                      <a:r>
                        <a:rPr lang="fr-FR" sz="2200">
                          <a:effectLst/>
                        </a:rPr>
                        <a:t>Performance</a:t>
                      </a:r>
                      <a:endParaRPr lang="fr-FR" sz="2200">
                        <a:effectLst/>
                        <a:latin typeface="Calibri"/>
                        <a:ea typeface="Calibri"/>
                        <a:cs typeface="Arial"/>
                      </a:endParaRPr>
                    </a:p>
                  </a:txBody>
                  <a:tcPr marL="0" marR="0" marT="0" marB="0" anchor="ctr"/>
                </a:tc>
                <a:tc>
                  <a:txBody>
                    <a:bodyPr/>
                    <a:lstStyle/>
                    <a:p>
                      <a:pPr algn="ctr">
                        <a:lnSpc>
                          <a:spcPct val="120000"/>
                        </a:lnSpc>
                        <a:spcAft>
                          <a:spcPts val="600"/>
                        </a:spcAft>
                      </a:pPr>
                      <a:r>
                        <a:rPr lang="fr-FR" sz="2200" dirty="0" err="1">
                          <a:effectLst/>
                        </a:rPr>
                        <a:t>Relatively</a:t>
                      </a:r>
                      <a:r>
                        <a:rPr lang="fr-FR" sz="2200" dirty="0">
                          <a:effectLst/>
                        </a:rPr>
                        <a:t> </a:t>
                      </a:r>
                      <a:r>
                        <a:rPr lang="fr-FR" sz="2200" dirty="0" err="1">
                          <a:effectLst/>
                        </a:rPr>
                        <a:t>slower</a:t>
                      </a:r>
                      <a:r>
                        <a:rPr lang="fr-FR" sz="2200" dirty="0">
                          <a:effectLst/>
                        </a:rPr>
                        <a:t> (crypto)</a:t>
                      </a:r>
                      <a:endParaRPr lang="fr-FR" sz="2200" dirty="0">
                        <a:effectLst/>
                        <a:latin typeface="Calibri"/>
                        <a:ea typeface="Calibri"/>
                        <a:cs typeface="Arial"/>
                      </a:endParaRPr>
                    </a:p>
                  </a:txBody>
                  <a:tcPr marL="0" marR="0" marT="0" marB="0" anchor="ctr"/>
                </a:tc>
                <a:tc>
                  <a:txBody>
                    <a:bodyPr/>
                    <a:lstStyle/>
                    <a:p>
                      <a:pPr algn="ctr">
                        <a:lnSpc>
                          <a:spcPct val="120000"/>
                        </a:lnSpc>
                        <a:spcAft>
                          <a:spcPts val="600"/>
                        </a:spcAft>
                      </a:pPr>
                      <a:r>
                        <a:rPr lang="fr-FR" sz="2200" dirty="0">
                          <a:effectLst/>
                        </a:rPr>
                        <a:t>Quick</a:t>
                      </a:r>
                      <a:endParaRPr lang="fr-FR" sz="2200" dirty="0">
                        <a:effectLst/>
                        <a:latin typeface="Calibri"/>
                        <a:ea typeface="Calibri"/>
                        <a:cs typeface="Arial"/>
                      </a:endParaRPr>
                    </a:p>
                  </a:txBody>
                  <a:tcPr marL="0" marR="0" marT="0" marB="0" anchor="ctr"/>
                </a:tc>
                <a:extLst>
                  <a:ext uri="{0D108BD9-81ED-4DB2-BD59-A6C34878D82A}">
                    <a16:rowId xmlns:a16="http://schemas.microsoft.com/office/drawing/2014/main" xmlns="" val="10003"/>
                  </a:ext>
                </a:extLst>
              </a:tr>
              <a:tr h="425587">
                <a:tc>
                  <a:txBody>
                    <a:bodyPr/>
                    <a:lstStyle/>
                    <a:p>
                      <a:pPr algn="ctr">
                        <a:lnSpc>
                          <a:spcPct val="120000"/>
                        </a:lnSpc>
                        <a:spcAft>
                          <a:spcPts val="600"/>
                        </a:spcAft>
                      </a:pPr>
                      <a:r>
                        <a:rPr lang="fr-FR" sz="2200" b="1" dirty="0" err="1">
                          <a:solidFill>
                            <a:srgbClr val="FF9900"/>
                          </a:solidFill>
                          <a:effectLst/>
                        </a:rPr>
                        <a:t>Cost</a:t>
                      </a:r>
                      <a:endParaRPr lang="fr-FR" sz="2200" b="1" dirty="0">
                        <a:solidFill>
                          <a:srgbClr val="FF9900"/>
                        </a:solidFill>
                        <a:effectLst/>
                        <a:latin typeface="Calibri"/>
                        <a:ea typeface="Calibri"/>
                        <a:cs typeface="Arial"/>
                      </a:endParaRPr>
                    </a:p>
                  </a:txBody>
                  <a:tcPr marL="0" marR="0" marT="0" marB="0" anchor="ctr"/>
                </a:tc>
                <a:tc>
                  <a:txBody>
                    <a:bodyPr/>
                    <a:lstStyle/>
                    <a:p>
                      <a:pPr algn="ctr">
                        <a:lnSpc>
                          <a:spcPct val="120000"/>
                        </a:lnSpc>
                        <a:spcAft>
                          <a:spcPts val="600"/>
                        </a:spcAft>
                      </a:pPr>
                      <a:r>
                        <a:rPr lang="fr-FR" sz="2200" b="1" dirty="0" err="1">
                          <a:solidFill>
                            <a:srgbClr val="FF9900"/>
                          </a:solidFill>
                          <a:effectLst/>
                        </a:rPr>
                        <a:t>Expensive</a:t>
                      </a:r>
                      <a:endParaRPr lang="fr-FR" sz="2200" b="1" dirty="0">
                        <a:solidFill>
                          <a:srgbClr val="FF9900"/>
                        </a:solidFill>
                        <a:effectLst/>
                        <a:latin typeface="Calibri"/>
                        <a:ea typeface="Calibri"/>
                        <a:cs typeface="Arial"/>
                      </a:endParaRPr>
                    </a:p>
                  </a:txBody>
                  <a:tcPr marL="0" marR="0" marT="0" marB="0" anchor="ctr"/>
                </a:tc>
                <a:tc>
                  <a:txBody>
                    <a:bodyPr/>
                    <a:lstStyle/>
                    <a:p>
                      <a:pPr algn="ctr">
                        <a:lnSpc>
                          <a:spcPct val="120000"/>
                        </a:lnSpc>
                        <a:spcAft>
                          <a:spcPts val="600"/>
                        </a:spcAft>
                      </a:pPr>
                      <a:r>
                        <a:rPr lang="fr-FR" sz="2200" b="1" dirty="0">
                          <a:solidFill>
                            <a:srgbClr val="FF9900"/>
                          </a:solidFill>
                          <a:effectLst/>
                        </a:rPr>
                        <a:t>Not </a:t>
                      </a:r>
                      <a:r>
                        <a:rPr lang="fr-FR" sz="2200" b="1" dirty="0" err="1">
                          <a:solidFill>
                            <a:srgbClr val="FF9900"/>
                          </a:solidFill>
                          <a:effectLst/>
                        </a:rPr>
                        <a:t>Expensive</a:t>
                      </a:r>
                      <a:endParaRPr lang="fr-FR" sz="2200" b="1" dirty="0">
                        <a:solidFill>
                          <a:srgbClr val="FF9900"/>
                        </a:solidFill>
                        <a:effectLst/>
                        <a:latin typeface="Calibri"/>
                        <a:ea typeface="Calibri"/>
                        <a:cs typeface="Arial"/>
                      </a:endParaRPr>
                    </a:p>
                  </a:txBody>
                  <a:tcPr marL="0" marR="0" marT="0" marB="0" anchor="ctr"/>
                </a:tc>
                <a:extLst>
                  <a:ext uri="{0D108BD9-81ED-4DB2-BD59-A6C34878D82A}">
                    <a16:rowId xmlns:a16="http://schemas.microsoft.com/office/drawing/2014/main" xmlns="" val="10004"/>
                  </a:ext>
                </a:extLst>
              </a:tr>
              <a:tr h="881543">
                <a:tc>
                  <a:txBody>
                    <a:bodyPr/>
                    <a:lstStyle/>
                    <a:p>
                      <a:pPr algn="ctr">
                        <a:lnSpc>
                          <a:spcPct val="120000"/>
                        </a:lnSpc>
                        <a:spcAft>
                          <a:spcPts val="600"/>
                        </a:spcAft>
                      </a:pPr>
                      <a:r>
                        <a:rPr lang="fr-FR" sz="2200" dirty="0">
                          <a:effectLst/>
                        </a:rPr>
                        <a:t>Data </a:t>
                      </a:r>
                      <a:r>
                        <a:rPr lang="fr-FR" sz="2200" dirty="0" err="1">
                          <a:effectLst/>
                        </a:rPr>
                        <a:t>processing</a:t>
                      </a:r>
                      <a:endParaRPr lang="fr-FR" sz="2200" dirty="0">
                        <a:effectLst/>
                        <a:latin typeface="Calibri"/>
                        <a:ea typeface="Calibri"/>
                        <a:cs typeface="Arial"/>
                      </a:endParaRPr>
                    </a:p>
                  </a:txBody>
                  <a:tcPr marL="0" marR="0" marT="0" marB="0" anchor="ctr"/>
                </a:tc>
                <a:tc>
                  <a:txBody>
                    <a:bodyPr/>
                    <a:lstStyle/>
                    <a:p>
                      <a:pPr algn="ctr">
                        <a:lnSpc>
                          <a:spcPct val="120000"/>
                        </a:lnSpc>
                        <a:spcAft>
                          <a:spcPts val="600"/>
                        </a:spcAft>
                      </a:pPr>
                      <a:r>
                        <a:rPr lang="fr-FR" sz="2200" dirty="0" err="1">
                          <a:effectLst/>
                        </a:rPr>
                        <a:t>Only</a:t>
                      </a:r>
                      <a:r>
                        <a:rPr lang="fr-FR" sz="2200" dirty="0">
                          <a:effectLst/>
                        </a:rPr>
                        <a:t> </a:t>
                      </a:r>
                      <a:r>
                        <a:rPr lang="fr-FR" sz="2200" dirty="0" err="1">
                          <a:effectLst/>
                        </a:rPr>
                        <a:t>read</a:t>
                      </a:r>
                      <a:r>
                        <a:rPr lang="fr-FR" sz="2200" dirty="0">
                          <a:effectLst/>
                        </a:rPr>
                        <a:t> and </a:t>
                      </a:r>
                      <a:r>
                        <a:rPr lang="fr-FR" sz="2200" dirty="0" err="1">
                          <a:effectLst/>
                        </a:rPr>
                        <a:t>write</a:t>
                      </a:r>
                      <a:endParaRPr lang="fr-FR" sz="2200" dirty="0">
                        <a:effectLst/>
                        <a:latin typeface="Calibri"/>
                        <a:ea typeface="Calibri"/>
                        <a:cs typeface="Arial"/>
                      </a:endParaRPr>
                    </a:p>
                  </a:txBody>
                  <a:tcPr marL="0" marR="0" marT="0" marB="0" anchor="ctr"/>
                </a:tc>
                <a:tc>
                  <a:txBody>
                    <a:bodyPr/>
                    <a:lstStyle/>
                    <a:p>
                      <a:pPr algn="ctr">
                        <a:lnSpc>
                          <a:spcPct val="120000"/>
                        </a:lnSpc>
                        <a:spcAft>
                          <a:spcPts val="600"/>
                        </a:spcAft>
                      </a:pPr>
                      <a:r>
                        <a:rPr lang="fr-FR" sz="2200" dirty="0" err="1">
                          <a:effectLst/>
                        </a:rPr>
                        <a:t>Create</a:t>
                      </a:r>
                      <a:r>
                        <a:rPr lang="fr-FR" sz="2200" dirty="0">
                          <a:effectLst/>
                        </a:rPr>
                        <a:t>, </a:t>
                      </a:r>
                      <a:r>
                        <a:rPr lang="fr-FR" sz="2200" dirty="0" err="1">
                          <a:effectLst/>
                        </a:rPr>
                        <a:t>read</a:t>
                      </a:r>
                      <a:r>
                        <a:rPr lang="fr-FR" sz="2200" dirty="0">
                          <a:effectLst/>
                        </a:rPr>
                        <a:t>, update, </a:t>
                      </a:r>
                      <a:r>
                        <a:rPr lang="fr-FR" sz="2200" dirty="0" err="1">
                          <a:effectLst/>
                        </a:rPr>
                        <a:t>delete</a:t>
                      </a:r>
                      <a:endParaRPr lang="fr-FR" sz="2200" dirty="0">
                        <a:effectLst/>
                        <a:latin typeface="Calibri"/>
                        <a:ea typeface="Calibri"/>
                        <a:cs typeface="Arial"/>
                      </a:endParaRPr>
                    </a:p>
                  </a:txBody>
                  <a:tcPr marL="0" marR="0" marT="0" marB="0" anchor="ctr"/>
                </a:tc>
                <a:extLst>
                  <a:ext uri="{0D108BD9-81ED-4DB2-BD59-A6C34878D82A}">
                    <a16:rowId xmlns:a16="http://schemas.microsoft.com/office/drawing/2014/main" xmlns="" val="10005"/>
                  </a:ext>
                </a:extLst>
              </a:tr>
              <a:tr h="425587">
                <a:tc>
                  <a:txBody>
                    <a:bodyPr/>
                    <a:lstStyle/>
                    <a:p>
                      <a:pPr algn="ctr">
                        <a:lnSpc>
                          <a:spcPct val="120000"/>
                        </a:lnSpc>
                        <a:spcAft>
                          <a:spcPts val="600"/>
                        </a:spcAft>
                      </a:pPr>
                      <a:r>
                        <a:rPr lang="fr-FR" sz="2200" dirty="0">
                          <a:effectLst/>
                        </a:rPr>
                        <a:t>Data </a:t>
                      </a:r>
                      <a:r>
                        <a:rPr lang="fr-FR" sz="2200" dirty="0" err="1">
                          <a:effectLst/>
                        </a:rPr>
                        <a:t>integrity</a:t>
                      </a:r>
                      <a:endParaRPr lang="fr-FR" sz="2200" dirty="0">
                        <a:effectLst/>
                        <a:latin typeface="Calibri"/>
                        <a:ea typeface="Calibri"/>
                        <a:cs typeface="Arial"/>
                      </a:endParaRPr>
                    </a:p>
                  </a:txBody>
                  <a:tcPr marL="0" marR="0" marT="0" marB="0" anchor="ctr"/>
                </a:tc>
                <a:tc>
                  <a:txBody>
                    <a:bodyPr/>
                    <a:lstStyle/>
                    <a:p>
                      <a:pPr algn="ctr">
                        <a:lnSpc>
                          <a:spcPct val="120000"/>
                        </a:lnSpc>
                        <a:spcAft>
                          <a:spcPts val="600"/>
                        </a:spcAft>
                      </a:pPr>
                      <a:r>
                        <a:rPr lang="fr-FR" sz="2200" dirty="0">
                          <a:effectLst/>
                        </a:rPr>
                        <a:t>Data </a:t>
                      </a:r>
                      <a:r>
                        <a:rPr lang="fr-FR" sz="2200" dirty="0" err="1">
                          <a:effectLst/>
                        </a:rPr>
                        <a:t>integrity</a:t>
                      </a:r>
                      <a:endParaRPr lang="fr-FR" sz="2200" dirty="0">
                        <a:effectLst/>
                        <a:latin typeface="Calibri"/>
                        <a:ea typeface="Calibri"/>
                        <a:cs typeface="Arial"/>
                      </a:endParaRPr>
                    </a:p>
                  </a:txBody>
                  <a:tcPr marL="0" marR="0" marT="0" marB="0" anchor="ctr"/>
                </a:tc>
                <a:tc>
                  <a:txBody>
                    <a:bodyPr/>
                    <a:lstStyle/>
                    <a:p>
                      <a:pPr algn="ctr">
                        <a:lnSpc>
                          <a:spcPct val="120000"/>
                        </a:lnSpc>
                        <a:spcAft>
                          <a:spcPts val="600"/>
                        </a:spcAft>
                      </a:pPr>
                      <a:r>
                        <a:rPr lang="fr-FR" sz="2200" dirty="0">
                          <a:effectLst/>
                        </a:rPr>
                        <a:t>Has no data </a:t>
                      </a:r>
                      <a:r>
                        <a:rPr lang="fr-FR" sz="2200" dirty="0" err="1">
                          <a:effectLst/>
                        </a:rPr>
                        <a:t>integrity</a:t>
                      </a:r>
                      <a:endParaRPr lang="fr-FR" sz="2200" dirty="0">
                        <a:effectLst/>
                        <a:latin typeface="Calibri"/>
                        <a:ea typeface="Calibri"/>
                        <a:cs typeface="Arial"/>
                      </a:endParaRPr>
                    </a:p>
                  </a:txBody>
                  <a:tcPr marL="0" marR="0" marT="0" marB="0" anchor="ctr"/>
                </a:tc>
                <a:extLst>
                  <a:ext uri="{0D108BD9-81ED-4DB2-BD59-A6C34878D82A}">
                    <a16:rowId xmlns:a16="http://schemas.microsoft.com/office/drawing/2014/main" xmlns="" val="10006"/>
                  </a:ext>
                </a:extLst>
              </a:tr>
              <a:tr h="425587">
                <a:tc>
                  <a:txBody>
                    <a:bodyPr/>
                    <a:lstStyle/>
                    <a:p>
                      <a:pPr algn="ctr">
                        <a:lnSpc>
                          <a:spcPct val="120000"/>
                        </a:lnSpc>
                        <a:spcAft>
                          <a:spcPts val="600"/>
                        </a:spcAft>
                      </a:pPr>
                      <a:r>
                        <a:rPr lang="fr-FR" sz="2200" b="1" dirty="0" err="1">
                          <a:solidFill>
                            <a:srgbClr val="FF9900"/>
                          </a:solidFill>
                          <a:effectLst/>
                        </a:rPr>
                        <a:t>Transparency</a:t>
                      </a:r>
                      <a:endParaRPr lang="fr-FR" sz="2200" b="1" dirty="0">
                        <a:solidFill>
                          <a:srgbClr val="FF9900"/>
                        </a:solidFill>
                        <a:effectLst/>
                        <a:latin typeface="Calibri"/>
                        <a:ea typeface="Calibri"/>
                        <a:cs typeface="Arial"/>
                      </a:endParaRPr>
                    </a:p>
                  </a:txBody>
                  <a:tcPr marL="0" marR="0" marT="0" marB="0" anchor="ctr"/>
                </a:tc>
                <a:tc>
                  <a:txBody>
                    <a:bodyPr/>
                    <a:lstStyle/>
                    <a:p>
                      <a:pPr algn="ctr">
                        <a:lnSpc>
                          <a:spcPct val="120000"/>
                        </a:lnSpc>
                        <a:spcAft>
                          <a:spcPts val="600"/>
                        </a:spcAft>
                      </a:pPr>
                      <a:r>
                        <a:rPr lang="fr-FR" sz="2200" b="1" dirty="0">
                          <a:solidFill>
                            <a:srgbClr val="FF9900"/>
                          </a:solidFill>
                          <a:effectLst/>
                        </a:rPr>
                        <a:t>Transparent</a:t>
                      </a:r>
                      <a:endParaRPr lang="fr-FR" sz="2200" b="1" dirty="0">
                        <a:solidFill>
                          <a:srgbClr val="FF9900"/>
                        </a:solidFill>
                        <a:effectLst/>
                        <a:latin typeface="Calibri"/>
                        <a:ea typeface="Calibri"/>
                        <a:cs typeface="Arial"/>
                      </a:endParaRPr>
                    </a:p>
                  </a:txBody>
                  <a:tcPr marL="0" marR="0" marT="0" marB="0" anchor="ctr"/>
                </a:tc>
                <a:tc>
                  <a:txBody>
                    <a:bodyPr/>
                    <a:lstStyle/>
                    <a:p>
                      <a:pPr algn="ctr">
                        <a:lnSpc>
                          <a:spcPct val="120000"/>
                        </a:lnSpc>
                        <a:spcAft>
                          <a:spcPts val="600"/>
                        </a:spcAft>
                      </a:pPr>
                      <a:r>
                        <a:rPr lang="fr-FR" sz="2200" b="1" dirty="0">
                          <a:solidFill>
                            <a:srgbClr val="FF9900"/>
                          </a:solidFill>
                          <a:effectLst/>
                        </a:rPr>
                        <a:t>Not transparent</a:t>
                      </a:r>
                      <a:endParaRPr lang="fr-FR" sz="2200" b="1" dirty="0">
                        <a:solidFill>
                          <a:srgbClr val="FF9900"/>
                        </a:solidFill>
                        <a:effectLst/>
                        <a:latin typeface="Calibri"/>
                        <a:ea typeface="Calibri"/>
                        <a:cs typeface="Arial"/>
                      </a:endParaRPr>
                    </a:p>
                  </a:txBody>
                  <a:tcPr marL="0" marR="0" marT="0" marB="0" anchor="ctr"/>
                </a:tc>
                <a:extLst>
                  <a:ext uri="{0D108BD9-81ED-4DB2-BD59-A6C34878D82A}">
                    <a16:rowId xmlns:a16="http://schemas.microsoft.com/office/drawing/2014/main" xmlns="" val="10007"/>
                  </a:ext>
                </a:extLst>
              </a:tr>
              <a:tr h="425587">
                <a:tc>
                  <a:txBody>
                    <a:bodyPr/>
                    <a:lstStyle/>
                    <a:p>
                      <a:pPr algn="ctr">
                        <a:lnSpc>
                          <a:spcPct val="120000"/>
                        </a:lnSpc>
                        <a:spcAft>
                          <a:spcPts val="600"/>
                        </a:spcAft>
                      </a:pPr>
                      <a:r>
                        <a:rPr lang="fr-FR" sz="2200" b="1" dirty="0" err="1">
                          <a:solidFill>
                            <a:srgbClr val="FF9900"/>
                          </a:solidFill>
                          <a:effectLst/>
                        </a:rPr>
                        <a:t>Cryptography</a:t>
                      </a:r>
                      <a:endParaRPr lang="fr-FR" sz="2200" b="1" dirty="0">
                        <a:solidFill>
                          <a:srgbClr val="FF9900"/>
                        </a:solidFill>
                        <a:effectLst/>
                        <a:latin typeface="Calibri"/>
                        <a:ea typeface="Calibri"/>
                        <a:cs typeface="Arial"/>
                      </a:endParaRPr>
                    </a:p>
                  </a:txBody>
                  <a:tcPr marL="0" marR="0" marT="0" marB="0" anchor="ctr"/>
                </a:tc>
                <a:tc>
                  <a:txBody>
                    <a:bodyPr/>
                    <a:lstStyle/>
                    <a:p>
                      <a:pPr algn="ctr">
                        <a:lnSpc>
                          <a:spcPct val="120000"/>
                        </a:lnSpc>
                        <a:spcAft>
                          <a:spcPts val="600"/>
                        </a:spcAft>
                      </a:pPr>
                      <a:r>
                        <a:rPr lang="fr-FR" sz="2200" b="1" dirty="0">
                          <a:solidFill>
                            <a:srgbClr val="FF9900"/>
                          </a:solidFill>
                          <a:effectLst/>
                        </a:rPr>
                        <a:t>✓</a:t>
                      </a:r>
                      <a:endParaRPr lang="fr-FR" sz="2200" b="1" dirty="0">
                        <a:solidFill>
                          <a:srgbClr val="FF9900"/>
                        </a:solidFill>
                        <a:effectLst/>
                        <a:latin typeface="Calibri"/>
                        <a:ea typeface="Calibri"/>
                        <a:cs typeface="Arial"/>
                      </a:endParaRPr>
                    </a:p>
                  </a:txBody>
                  <a:tcPr marL="0" marR="0" marT="0" marB="0" anchor="ctr"/>
                </a:tc>
                <a:tc>
                  <a:txBody>
                    <a:bodyPr/>
                    <a:lstStyle/>
                    <a:p>
                      <a:pPr algn="ctr">
                        <a:lnSpc>
                          <a:spcPct val="120000"/>
                        </a:lnSpc>
                        <a:spcAft>
                          <a:spcPts val="600"/>
                        </a:spcAft>
                      </a:pPr>
                      <a:r>
                        <a:rPr lang="fr-FR" sz="2200" b="1" dirty="0">
                          <a:solidFill>
                            <a:srgbClr val="FF9900"/>
                          </a:solidFill>
                          <a:effectLst/>
                        </a:rPr>
                        <a:t>×</a:t>
                      </a:r>
                      <a:endParaRPr lang="fr-FR" sz="2200" b="1" dirty="0">
                        <a:solidFill>
                          <a:srgbClr val="FF9900"/>
                        </a:solidFill>
                        <a:effectLst/>
                        <a:latin typeface="Calibri"/>
                        <a:ea typeface="Calibri"/>
                        <a:cs typeface="Arial"/>
                      </a:endParaRPr>
                    </a:p>
                  </a:txBody>
                  <a:tcPr marL="0" marR="0" marT="0" marB="0" anchor="ctr"/>
                </a:tc>
                <a:extLst>
                  <a:ext uri="{0D108BD9-81ED-4DB2-BD59-A6C34878D82A}">
                    <a16:rowId xmlns:a16="http://schemas.microsoft.com/office/drawing/2014/main" xmlns="" val="10008"/>
                  </a:ext>
                </a:extLst>
              </a:tr>
            </a:tbl>
          </a:graphicData>
        </a:graphic>
      </p:graphicFrame>
      <p:pic>
        <p:nvPicPr>
          <p:cNvPr id="5"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682901" cy="683674"/>
          </a:xfrm>
          <a:prstGeom prst="rect">
            <a:avLst/>
          </a:prstGeom>
        </p:spPr>
      </p:pic>
      <p:pic>
        <p:nvPicPr>
          <p:cNvPr id="6"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6416" y="13177"/>
            <a:ext cx="823146" cy="535503"/>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vert="horz" lIns="91440" tIns="45720" rIns="91440" bIns="45720" rtlCol="0" anchor="ctr"/>
          <a:lstStyle/>
          <a:p>
            <a:fld id="{ECF08AB7-979E-4F1A-AE5B-3A78B4F7F702}" type="slidenum">
              <a:rPr lang="fr-FR" sz="2400" b="1">
                <a:solidFill>
                  <a:srgbClr val="FF0000"/>
                </a:solidFill>
              </a:rPr>
              <a:pPr/>
              <a:t>7</a:t>
            </a:fld>
            <a:endParaRPr lang="fr-FR" sz="2400" b="1">
              <a:solidFill>
                <a:srgbClr val="FF0000"/>
              </a:solidFill>
            </a:endParaRPr>
          </a:p>
        </p:txBody>
      </p:sp>
      <p:pic>
        <p:nvPicPr>
          <p:cNvPr id="7" name="Picture 6" descr="Blockchain : définition, fonctionnement, et utilisations sur le marché |  WeLiveSecurit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9596" y="980728"/>
            <a:ext cx="1571711" cy="86088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ight Common Database Design Bad Practices | Topta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260" t="16579" r="31737" b="12033"/>
          <a:stretch/>
        </p:blipFill>
        <p:spPr bwMode="auto">
          <a:xfrm>
            <a:off x="6660232" y="805281"/>
            <a:ext cx="1091078" cy="1131994"/>
          </a:xfrm>
          <a:prstGeom prst="rect">
            <a:avLst/>
          </a:prstGeom>
          <a:noFill/>
          <a:extLst>
            <a:ext uri="{909E8E84-426E-40DD-AFC4-6F175D3DCCD1}">
              <a14:hiddenFill xmlns:a14="http://schemas.microsoft.com/office/drawing/2010/main">
                <a:solidFill>
                  <a:srgbClr val="FFFFFF"/>
                </a:solidFill>
              </a14:hiddenFill>
            </a:ext>
          </a:extLst>
        </p:spPr>
      </p:pic>
      <p:pic>
        <p:nvPicPr>
          <p:cNvPr id="8"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8389" y="980728"/>
            <a:ext cx="609600" cy="609600"/>
          </a:xfrm>
          <a:prstGeom prst="rect">
            <a:avLst/>
          </a:prstGeom>
        </p:spPr>
      </p:pic>
    </p:spTree>
    <p:extLst>
      <p:ext uri="{BB962C8B-B14F-4D97-AF65-F5344CB8AC3E}">
        <p14:creationId xmlns:p14="http://schemas.microsoft.com/office/powerpoint/2010/main" val="1057246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5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6553200" y="6453336"/>
            <a:ext cx="2133600" cy="365125"/>
          </a:xfrm>
        </p:spPr>
        <p:txBody>
          <a:bodyPr/>
          <a:lstStyle/>
          <a:p>
            <a:fld id="{ECF08AB7-979E-4F1A-AE5B-3A78B4F7F702}" type="slidenum">
              <a:rPr lang="fr-FR" sz="2400" b="1" smtClean="0">
                <a:solidFill>
                  <a:srgbClr val="FF0000"/>
                </a:solidFill>
              </a:rPr>
              <a:t>8</a:t>
            </a:fld>
            <a:endParaRPr lang="fr-FR" sz="2400" b="1" dirty="0">
              <a:solidFill>
                <a:srgbClr val="FF0000"/>
              </a:solidFill>
            </a:endParaRPr>
          </a:p>
        </p:txBody>
      </p:sp>
      <p:sp>
        <p:nvSpPr>
          <p:cNvPr id="5" name="AutoShape 2" descr="eLearnAgency – Blog- convergence Knowledge Management et e-Lear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32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7272" r="16925"/>
          <a:stretch/>
        </p:blipFill>
        <p:spPr bwMode="auto">
          <a:xfrm>
            <a:off x="56638" y="32887"/>
            <a:ext cx="9087361" cy="520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451719" y="5445224"/>
            <a:ext cx="6432649" cy="830997"/>
          </a:xfrm>
          <a:prstGeom prst="rect">
            <a:avLst/>
          </a:prstGeom>
          <a:solidFill>
            <a:schemeClr val="accent1"/>
          </a:solidFill>
        </p:spPr>
        <p:txBody>
          <a:bodyPr wrap="square">
            <a:spAutoFit/>
          </a:bodyPr>
          <a:lstStyle/>
          <a:p>
            <a:pPr algn="ctr"/>
            <a:r>
              <a:rPr lang="fr-FR" sz="4800" b="0" cap="small" spc="0" dirty="0" err="1">
                <a:ln w="18415" cmpd="sng">
                  <a:solidFill>
                    <a:srgbClr val="FFFFFF"/>
                  </a:solidFill>
                  <a:prstDash val="solid"/>
                </a:ln>
                <a:solidFill>
                  <a:schemeClr val="bg1"/>
                </a:solidFill>
                <a:effectLst>
                  <a:outerShdw blurRad="63500" dir="3600000" algn="tl" rotWithShape="0">
                    <a:srgbClr val="000000">
                      <a:alpha val="70000"/>
                    </a:srgbClr>
                  </a:outerShdw>
                </a:effectLst>
              </a:rPr>
              <a:t>Knowledge</a:t>
            </a:r>
            <a:r>
              <a:rPr lang="fr-FR" sz="4800" b="0" cap="small" spc="0" dirty="0">
                <a:ln w="18415" cmpd="sng">
                  <a:solidFill>
                    <a:srgbClr val="FFFFFF"/>
                  </a:solidFill>
                  <a:prstDash val="solid"/>
                </a:ln>
                <a:solidFill>
                  <a:schemeClr val="bg1"/>
                </a:solidFill>
                <a:effectLst>
                  <a:outerShdw blurRad="63500" dir="3600000" algn="tl" rotWithShape="0">
                    <a:srgbClr val="000000">
                      <a:alpha val="70000"/>
                    </a:srgbClr>
                  </a:outerShdw>
                </a:effectLst>
              </a:rPr>
              <a:t> Management</a:t>
            </a:r>
          </a:p>
        </p:txBody>
      </p:sp>
      <p:sp>
        <p:nvSpPr>
          <p:cNvPr id="2" name="Rectangle 1"/>
          <p:cNvSpPr/>
          <p:nvPr/>
        </p:nvSpPr>
        <p:spPr>
          <a:xfrm>
            <a:off x="318371" y="5211769"/>
            <a:ext cx="569387" cy="369332"/>
          </a:xfrm>
          <a:prstGeom prst="rect">
            <a:avLst/>
          </a:prstGeom>
        </p:spPr>
        <p:txBody>
          <a:bodyPr wrap="none">
            <a:spAutoFit/>
          </a:bodyPr>
          <a:lstStyle/>
          <a:p>
            <a:r>
              <a:rPr lang="fr-FR" b="1" dirty="0">
                <a:solidFill>
                  <a:srgbClr val="FF0000"/>
                </a:solidFill>
              </a:rPr>
              <a:t>[48]</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3243" y="3124200"/>
            <a:ext cx="609600" cy="609600"/>
          </a:xfrm>
          <a:prstGeom prst="rect">
            <a:avLst/>
          </a:prstGeom>
        </p:spPr>
      </p:pic>
    </p:spTree>
    <p:extLst>
      <p:ext uri="{BB962C8B-B14F-4D97-AF65-F5344CB8AC3E}">
        <p14:creationId xmlns:p14="http://schemas.microsoft.com/office/powerpoint/2010/main" val="2738976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Espace réservé du numéro de diapositive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5366EB-173E-4EC4-A273-72C1F38F1C92}" type="slidenum">
              <a:rPr lang="fr-FR" sz="2400" b="1">
                <a:solidFill>
                  <a:srgbClr val="FF0000"/>
                </a:solidFill>
              </a:rPr>
              <a:pPr fontAlgn="base">
                <a:spcBef>
                  <a:spcPct val="0"/>
                </a:spcBef>
                <a:spcAft>
                  <a:spcPct val="0"/>
                </a:spcAft>
              </a:pPr>
              <a:t>9</a:t>
            </a:fld>
            <a:endParaRPr lang="fr-FR" sz="2400" b="1">
              <a:solidFill>
                <a:srgbClr val="FF0000"/>
              </a:solidFill>
            </a:endParaRPr>
          </a:p>
        </p:txBody>
      </p:sp>
      <p:sp>
        <p:nvSpPr>
          <p:cNvPr id="5" name="Rectangle 4"/>
          <p:cNvSpPr/>
          <p:nvPr/>
        </p:nvSpPr>
        <p:spPr>
          <a:xfrm>
            <a:off x="1799805" y="133181"/>
            <a:ext cx="5888151" cy="707886"/>
          </a:xfrm>
          <a:prstGeom prst="rect">
            <a:avLst/>
          </a:prstGeom>
          <a:noFill/>
        </p:spPr>
        <p:txBody>
          <a:bodyPr wrap="none">
            <a:spAutoFit/>
          </a:bodyPr>
          <a:lstStyle/>
          <a:p>
            <a:pPr algn="ctr" fontAlgn="auto">
              <a:spcBef>
                <a:spcPts val="0"/>
              </a:spcBef>
              <a:spcAft>
                <a:spcPts val="0"/>
              </a:spcAft>
              <a:defRPr/>
            </a:pPr>
            <a:r>
              <a:rPr lang="fr-FR" sz="4000" b="1" cap="small"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entury Gothic" panose="020B0502020202020204" pitchFamily="34" charset="0"/>
              </a:rPr>
              <a:t>Knowledge</a:t>
            </a:r>
            <a:r>
              <a:rPr lang="fr-FR" sz="4000" b="1" cap="smal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entury Gothic" panose="020B0502020202020204" pitchFamily="34" charset="0"/>
              </a:rPr>
              <a:t> Management</a:t>
            </a:r>
          </a:p>
        </p:txBody>
      </p:sp>
      <p:sp>
        <p:nvSpPr>
          <p:cNvPr id="33797" name="Rectangle 3"/>
          <p:cNvSpPr txBox="1">
            <a:spLocks noChangeArrowheads="1"/>
          </p:cNvSpPr>
          <p:nvPr/>
        </p:nvSpPr>
        <p:spPr bwMode="auto">
          <a:xfrm>
            <a:off x="406931" y="1268760"/>
            <a:ext cx="6109285" cy="2277983"/>
          </a:xfrm>
          <a:prstGeom prst="rect">
            <a:avLst/>
          </a:prstGeom>
          <a:noFill/>
          <a:ln w="9525">
            <a:noFill/>
            <a:miter lim="800000"/>
            <a:headEnd/>
            <a:tailEnd/>
          </a:ln>
        </p:spPr>
        <p:txBody>
          <a:bodyPr/>
          <a:lstStyle/>
          <a:p>
            <a:pPr algn="just"/>
            <a:r>
              <a:rPr lang="fr-FR" sz="2400" dirty="0">
                <a:solidFill>
                  <a:srgbClr val="0000FF"/>
                </a:solidFill>
                <a:latin typeface="Century Gothic" panose="020B0502020202020204" pitchFamily="34" charset="0"/>
              </a:rPr>
              <a:t>«</a:t>
            </a:r>
            <a:r>
              <a:rPr lang="en-US" sz="2400" b="1" dirty="0">
                <a:solidFill>
                  <a:srgbClr val="C00000"/>
                </a:solidFill>
                <a:latin typeface="Century Gothic" panose="020B0502020202020204" pitchFamily="34" charset="0"/>
              </a:rPr>
              <a:t>Knowledge</a:t>
            </a:r>
            <a:r>
              <a:rPr lang="en-US" sz="2400" dirty="0">
                <a:solidFill>
                  <a:srgbClr val="0000FF"/>
                </a:solidFill>
                <a:latin typeface="Century Gothic" panose="020B0502020202020204" pitchFamily="34" charset="0"/>
              </a:rPr>
              <a:t> is embodied in an individual .. It is the foundation his skills. It represents </a:t>
            </a:r>
            <a:r>
              <a:rPr lang="en-US" sz="2400" b="1" dirty="0">
                <a:solidFill>
                  <a:srgbClr val="C00000"/>
                </a:solidFill>
                <a:latin typeface="Century Gothic" panose="020B0502020202020204" pitchFamily="34" charset="0"/>
              </a:rPr>
              <a:t>80%</a:t>
            </a:r>
            <a:r>
              <a:rPr lang="en-US" sz="2400" dirty="0">
                <a:solidFill>
                  <a:srgbClr val="C00000"/>
                </a:solidFill>
                <a:latin typeface="Century Gothic" panose="020B0502020202020204" pitchFamily="34" charset="0"/>
              </a:rPr>
              <a:t> </a:t>
            </a:r>
            <a:r>
              <a:rPr lang="en-US" sz="2400" dirty="0">
                <a:solidFill>
                  <a:srgbClr val="0000FF"/>
                </a:solidFill>
                <a:latin typeface="Century Gothic" panose="020B0502020202020204" pitchFamily="34" charset="0"/>
              </a:rPr>
              <a:t>of the capital of the company.</a:t>
            </a:r>
          </a:p>
        </p:txBody>
      </p:sp>
      <p:pic>
        <p:nvPicPr>
          <p:cNvPr id="8" name="Picture 6" descr="A close up of a sign&#10;&#10;Description automatically generated">
            <a:extLst>
              <a:ext uri="{FF2B5EF4-FFF2-40B4-BE49-F238E27FC236}">
                <a16:creationId xmlns:a16="http://schemas.microsoft.com/office/drawing/2014/main" xmlns="" id="{F1BC24A7-4578-4B19-967B-36AC97ED4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6" y="9022"/>
            <a:ext cx="795358" cy="796258"/>
          </a:xfrm>
          <a:prstGeom prst="rect">
            <a:avLst/>
          </a:prstGeom>
        </p:spPr>
      </p:pic>
      <p:pic>
        <p:nvPicPr>
          <p:cNvPr id="11" name="Picture 4" descr="https://www.iaria.org/images2/sponsors/la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654" y="13177"/>
            <a:ext cx="1008908" cy="5355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7272" r="16925"/>
          <a:stretch/>
        </p:blipFill>
        <p:spPr bwMode="auto">
          <a:xfrm>
            <a:off x="6752358" y="1511057"/>
            <a:ext cx="1851065" cy="1060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5"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5199" y="3361990"/>
            <a:ext cx="3033129" cy="2463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0445" y="3070318"/>
            <a:ext cx="5336897" cy="3046988"/>
          </a:xfrm>
          <a:prstGeom prst="rect">
            <a:avLst/>
          </a:prstGeom>
        </p:spPr>
        <p:txBody>
          <a:bodyPr wrap="square">
            <a:spAutoFit/>
          </a:bodyPr>
          <a:lstStyle/>
          <a:p>
            <a:pPr algn="just"/>
            <a:r>
              <a:rPr lang="en-US" sz="2400" b="1" dirty="0">
                <a:solidFill>
                  <a:srgbClr val="C00000"/>
                </a:solidFill>
                <a:latin typeface="Century Gothic" panose="020B0502020202020204" pitchFamily="34" charset="0"/>
              </a:rPr>
              <a:t>Knowledge  management </a:t>
            </a:r>
            <a:r>
              <a:rPr lang="en-US" sz="2400" dirty="0">
                <a:solidFill>
                  <a:srgbClr val="0000FF"/>
                </a:solidFill>
                <a:latin typeface="Century Gothic" panose="020B0502020202020204" pitchFamily="34" charset="0"/>
              </a:rPr>
              <a:t>is an organizational process for creation, storage, sharing, application and evaluation of knowledge of individuals across the organization to provide assistance to work and </a:t>
            </a:r>
            <a:r>
              <a:rPr lang="fr-FR" sz="2400" dirty="0" err="1">
                <a:solidFill>
                  <a:srgbClr val="0000FF"/>
                </a:solidFill>
                <a:latin typeface="Century Gothic" panose="020B0502020202020204" pitchFamily="34" charset="0"/>
              </a:rPr>
              <a:t>increase</a:t>
            </a:r>
            <a:r>
              <a:rPr lang="fr-FR" sz="2400" dirty="0">
                <a:solidFill>
                  <a:srgbClr val="0000FF"/>
                </a:solidFill>
                <a:latin typeface="Century Gothic" panose="020B0502020202020204" pitchFamily="34" charset="0"/>
              </a:rPr>
              <a:t> </a:t>
            </a:r>
            <a:r>
              <a:rPr lang="fr-FR" sz="2400" dirty="0" err="1">
                <a:solidFill>
                  <a:srgbClr val="0000FF"/>
                </a:solidFill>
                <a:latin typeface="Century Gothic" panose="020B0502020202020204" pitchFamily="34" charset="0"/>
              </a:rPr>
              <a:t>organisational</a:t>
            </a:r>
            <a:r>
              <a:rPr lang="fr-FR" sz="2400" dirty="0">
                <a:solidFill>
                  <a:srgbClr val="0000FF"/>
                </a:solidFill>
                <a:latin typeface="Century Gothic" panose="020B0502020202020204" pitchFamily="34" charset="0"/>
              </a:rPr>
              <a:t> </a:t>
            </a:r>
            <a:r>
              <a:rPr lang="fr-FR" sz="2400" dirty="0" err="1">
                <a:solidFill>
                  <a:srgbClr val="0000FF"/>
                </a:solidFill>
                <a:latin typeface="Century Gothic" panose="020B0502020202020204" pitchFamily="34" charset="0"/>
              </a:rPr>
              <a:t>effectiveness</a:t>
            </a:r>
            <a:r>
              <a:rPr lang="fr-FR" sz="2400" dirty="0">
                <a:solidFill>
                  <a:srgbClr val="0000FF"/>
                </a:solidFill>
                <a:latin typeface="Century Gothic" panose="020B0502020202020204" pitchFamily="34" charset="0"/>
              </a:rPr>
              <a:t>.</a:t>
            </a:r>
            <a:endParaRPr lang="en-US" sz="2400" dirty="0">
              <a:solidFill>
                <a:srgbClr val="0000FF"/>
              </a:solidFill>
              <a:latin typeface="Century Gothic" panose="020B0502020202020204" pitchFamily="34" charset="0"/>
            </a:endParaRPr>
          </a:p>
        </p:txBody>
      </p:sp>
      <p:sp>
        <p:nvSpPr>
          <p:cNvPr id="2" name="Rectangle 1"/>
          <p:cNvSpPr/>
          <p:nvPr/>
        </p:nvSpPr>
        <p:spPr>
          <a:xfrm>
            <a:off x="7236296" y="5932640"/>
            <a:ext cx="622286" cy="369332"/>
          </a:xfrm>
          <a:prstGeom prst="rect">
            <a:avLst/>
          </a:prstGeom>
        </p:spPr>
        <p:txBody>
          <a:bodyPr wrap="none">
            <a:spAutoFit/>
          </a:bodyPr>
          <a:lstStyle/>
          <a:p>
            <a:r>
              <a:rPr lang="fr-FR" b="1" dirty="0">
                <a:solidFill>
                  <a:srgbClr val="FF0000"/>
                </a:solidFill>
              </a:rPr>
              <a:t>[49] </a:t>
            </a: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61087" y="659160"/>
            <a:ext cx="609600" cy="609600"/>
          </a:xfrm>
          <a:prstGeom prst="rect">
            <a:avLst/>
          </a:prstGeom>
        </p:spPr>
      </p:pic>
    </p:spTree>
    <p:extLst>
      <p:ext uri="{BB962C8B-B14F-4D97-AF65-F5344CB8AC3E}">
        <p14:creationId xmlns:p14="http://schemas.microsoft.com/office/powerpoint/2010/main" val="2101370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26100</TotalTime>
  <Words>6670</Words>
  <Application>Microsoft Office PowerPoint</Application>
  <PresentationFormat>On-screen Show (4:3)</PresentationFormat>
  <Paragraphs>652</Paragraphs>
  <Slides>63</Slides>
  <Notes>49</Notes>
  <HiddenSlides>2</HiddenSlides>
  <MMClips>54</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hp</dc:creator>
  <cp:lastModifiedBy>owner</cp:lastModifiedBy>
  <cp:revision>651</cp:revision>
  <dcterms:created xsi:type="dcterms:W3CDTF">2021-06-18T13:24:37Z</dcterms:created>
  <dcterms:modified xsi:type="dcterms:W3CDTF">2021-07-18T06:00:51Z</dcterms:modified>
</cp:coreProperties>
</file>