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45"/>
  </p:notesMasterIdLst>
  <p:handoutMasterIdLst>
    <p:handoutMasterId r:id="rId46"/>
  </p:handoutMasterIdLst>
  <p:sldIdLst>
    <p:sldId id="443" r:id="rId2"/>
    <p:sldId id="557" r:id="rId3"/>
    <p:sldId id="258" r:id="rId4"/>
    <p:sldId id="427" r:id="rId5"/>
    <p:sldId id="428" r:id="rId6"/>
    <p:sldId id="444" r:id="rId7"/>
    <p:sldId id="547" r:id="rId8"/>
    <p:sldId id="677" r:id="rId9"/>
    <p:sldId id="556" r:id="rId10"/>
    <p:sldId id="553" r:id="rId11"/>
    <p:sldId id="671" r:id="rId12"/>
    <p:sldId id="372" r:id="rId13"/>
    <p:sldId id="558" r:id="rId14"/>
    <p:sldId id="659" r:id="rId15"/>
    <p:sldId id="536" r:id="rId16"/>
    <p:sldId id="656" r:id="rId17"/>
    <p:sldId id="281" r:id="rId18"/>
    <p:sldId id="678" r:id="rId19"/>
    <p:sldId id="384" r:id="rId20"/>
    <p:sldId id="442" r:id="rId21"/>
    <p:sldId id="665" r:id="rId22"/>
    <p:sldId id="667" r:id="rId23"/>
    <p:sldId id="668" r:id="rId24"/>
    <p:sldId id="426" r:id="rId25"/>
    <p:sldId id="400" r:id="rId26"/>
    <p:sldId id="404" r:id="rId27"/>
    <p:sldId id="374" r:id="rId28"/>
    <p:sldId id="430" r:id="rId29"/>
    <p:sldId id="436" r:id="rId30"/>
    <p:sldId id="676" r:id="rId31"/>
    <p:sldId id="259" r:id="rId32"/>
    <p:sldId id="260" r:id="rId33"/>
    <p:sldId id="673" r:id="rId34"/>
    <p:sldId id="267" r:id="rId35"/>
    <p:sldId id="270" r:id="rId36"/>
    <p:sldId id="271" r:id="rId37"/>
    <p:sldId id="273" r:id="rId38"/>
    <p:sldId id="274" r:id="rId39"/>
    <p:sldId id="657" r:id="rId40"/>
    <p:sldId id="675" r:id="rId41"/>
    <p:sldId id="537" r:id="rId42"/>
    <p:sldId id="674" r:id="rId43"/>
    <p:sldId id="32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627" autoAdjust="0"/>
    <p:restoredTop sz="94025" autoAdjust="0"/>
  </p:normalViewPr>
  <p:slideViewPr>
    <p:cSldViewPr>
      <p:cViewPr varScale="1">
        <p:scale>
          <a:sx n="119" d="100"/>
          <a:sy n="119" d="100"/>
        </p:scale>
        <p:origin x="1728" y="184"/>
      </p:cViewPr>
      <p:guideLst>
        <p:guide orient="horz" pos="2160"/>
        <p:guide pos="2880"/>
      </p:guideLst>
    </p:cSldViewPr>
  </p:slideViewPr>
  <p:outlineViewPr>
    <p:cViewPr>
      <p:scale>
        <a:sx n="33" d="100"/>
        <a:sy n="33" d="100"/>
      </p:scale>
      <p:origin x="0" y="21760"/>
    </p:cViewPr>
  </p:outlineViewPr>
  <p:notesTextViewPr>
    <p:cViewPr>
      <p:scale>
        <a:sx n="1" d="1"/>
        <a:sy n="1" d="1"/>
      </p:scale>
      <p:origin x="0" y="0"/>
    </p:cViewPr>
  </p:notesTextViewPr>
  <p:sorterViewPr>
    <p:cViewPr>
      <p:scale>
        <a:sx n="120" d="100"/>
        <a:sy n="120" d="100"/>
      </p:scale>
      <p:origin x="0" y="14352"/>
    </p:cViewPr>
  </p:sorterViewPr>
  <p:notesViewPr>
    <p:cSldViewPr snapToGrid="0" snapToObjects="1">
      <p:cViewPr varScale="1">
        <p:scale>
          <a:sx n="86" d="100"/>
          <a:sy n="86" d="100"/>
        </p:scale>
        <p:origin x="-319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Dong_HD:Users:BDong:sds:papers:sds:p05-data:result-temp.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BDong_HD:Users:BDong:sds:papers:sds:p05-data:result-temp.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008225708992"/>
          <c:y val="0.29259496716729599"/>
          <c:w val="0.75805385405147896"/>
          <c:h val="0.60055147030008005"/>
        </c:manualLayout>
      </c:layout>
      <c:barChart>
        <c:barDir val="col"/>
        <c:grouping val="stacked"/>
        <c:varyColors val="0"/>
        <c:ser>
          <c:idx val="0"/>
          <c:order val="0"/>
          <c:tx>
            <c:strRef>
              <c:f>Sheet1!$A$43</c:f>
              <c:strCache>
                <c:ptCount val="1"/>
                <c:pt idx="0">
                  <c:v>Data Preparaion </c:v>
                </c:pt>
              </c:strCache>
            </c:strRef>
          </c:tx>
          <c:spPr>
            <a:solidFill>
              <a:srgbClr val="008000"/>
            </a:solidFill>
            <a:ln>
              <a:solidFill>
                <a:schemeClr val="tx1"/>
              </a:solidFill>
            </a:ln>
          </c:spPr>
          <c:invertIfNegative val="0"/>
          <c:cat>
            <c:strRef>
              <c:f>Sheet1!$B$42:$C$42</c:f>
              <c:strCache>
                <c:ptCount val="2"/>
                <c:pt idx="0">
                  <c:v>SciDB</c:v>
                </c:pt>
                <c:pt idx="1">
                  <c:v>SDS</c:v>
                </c:pt>
              </c:strCache>
            </c:strRef>
          </c:cat>
          <c:val>
            <c:numRef>
              <c:f>Sheet1!$B$43:$C$43</c:f>
              <c:numCache>
                <c:formatCode>0.00</c:formatCode>
                <c:ptCount val="2"/>
                <c:pt idx="0" formatCode="General">
                  <c:v>154</c:v>
                </c:pt>
                <c:pt idx="1">
                  <c:v>94.319488000000007</c:v>
                </c:pt>
              </c:numCache>
            </c:numRef>
          </c:val>
          <c:extLst>
            <c:ext xmlns:c16="http://schemas.microsoft.com/office/drawing/2014/chart" uri="{C3380CC4-5D6E-409C-BE32-E72D297353CC}">
              <c16:uniqueId val="{00000000-C394-EB4D-82DC-D2495D3D02FA}"/>
            </c:ext>
          </c:extLst>
        </c:ser>
        <c:ser>
          <c:idx val="1"/>
          <c:order val="1"/>
          <c:tx>
            <c:strRef>
              <c:f>Sheet1!$A$44</c:f>
              <c:strCache>
                <c:ptCount val="1"/>
                <c:pt idx="0">
                  <c:v>System Initialization</c:v>
                </c:pt>
              </c:strCache>
            </c:strRef>
          </c:tx>
          <c:spPr>
            <a:solidFill>
              <a:srgbClr val="FF6600"/>
            </a:solidFill>
            <a:ln>
              <a:solidFill>
                <a:srgbClr val="FF6600"/>
              </a:solidFill>
            </a:ln>
          </c:spPr>
          <c:invertIfNegative val="0"/>
          <c:cat>
            <c:strRef>
              <c:f>Sheet1!$B$42:$C$42</c:f>
              <c:strCache>
                <c:ptCount val="2"/>
                <c:pt idx="0">
                  <c:v>SciDB</c:v>
                </c:pt>
                <c:pt idx="1">
                  <c:v>SDS</c:v>
                </c:pt>
              </c:strCache>
            </c:strRef>
          </c:cat>
          <c:val>
            <c:numRef>
              <c:f>Sheet1!$B$44:$C$44</c:f>
              <c:numCache>
                <c:formatCode>0.00</c:formatCode>
                <c:ptCount val="2"/>
                <c:pt idx="0">
                  <c:v>487</c:v>
                </c:pt>
                <c:pt idx="1">
                  <c:v>5</c:v>
                </c:pt>
              </c:numCache>
            </c:numRef>
          </c:val>
          <c:extLst>
            <c:ext xmlns:c16="http://schemas.microsoft.com/office/drawing/2014/chart" uri="{C3380CC4-5D6E-409C-BE32-E72D297353CC}">
              <c16:uniqueId val="{00000001-C394-EB4D-82DC-D2495D3D02FA}"/>
            </c:ext>
          </c:extLst>
        </c:ser>
        <c:ser>
          <c:idx val="2"/>
          <c:order val="2"/>
          <c:tx>
            <c:strRef>
              <c:f>Sheet1!$A$45</c:f>
              <c:strCache>
                <c:ptCount val="1"/>
                <c:pt idx="0">
                  <c:v>System Startup</c:v>
                </c:pt>
              </c:strCache>
            </c:strRef>
          </c:tx>
          <c:spPr>
            <a:solidFill>
              <a:srgbClr val="660066"/>
            </a:solidFill>
            <a:ln>
              <a:solidFill>
                <a:srgbClr val="660066"/>
              </a:solidFill>
            </a:ln>
          </c:spPr>
          <c:invertIfNegative val="0"/>
          <c:cat>
            <c:strRef>
              <c:f>Sheet1!$B$42:$C$42</c:f>
              <c:strCache>
                <c:ptCount val="2"/>
                <c:pt idx="0">
                  <c:v>SciDB</c:v>
                </c:pt>
                <c:pt idx="1">
                  <c:v>SDS</c:v>
                </c:pt>
              </c:strCache>
            </c:strRef>
          </c:cat>
          <c:val>
            <c:numRef>
              <c:f>Sheet1!$B$45:$C$45</c:f>
              <c:numCache>
                <c:formatCode>0.00</c:formatCode>
                <c:ptCount val="2"/>
                <c:pt idx="0">
                  <c:v>50.333333333333343</c:v>
                </c:pt>
                <c:pt idx="1">
                  <c:v>0</c:v>
                </c:pt>
              </c:numCache>
            </c:numRef>
          </c:val>
          <c:extLst>
            <c:ext xmlns:c16="http://schemas.microsoft.com/office/drawing/2014/chart" uri="{C3380CC4-5D6E-409C-BE32-E72D297353CC}">
              <c16:uniqueId val="{00000002-C394-EB4D-82DC-D2495D3D02FA}"/>
            </c:ext>
          </c:extLst>
        </c:ser>
        <c:ser>
          <c:idx val="3"/>
          <c:order val="3"/>
          <c:tx>
            <c:strRef>
              <c:f>Sheet1!$A$46</c:f>
              <c:strCache>
                <c:ptCount val="1"/>
                <c:pt idx="0">
                  <c:v>Data Load</c:v>
                </c:pt>
              </c:strCache>
            </c:strRef>
          </c:tx>
          <c:spPr>
            <a:solidFill>
              <a:srgbClr val="3366FF"/>
            </a:solidFill>
            <a:ln>
              <a:solidFill>
                <a:srgbClr val="3366FF"/>
              </a:solidFill>
            </a:ln>
          </c:spPr>
          <c:invertIfNegative val="0"/>
          <c:cat>
            <c:strRef>
              <c:f>Sheet1!$B$42:$C$42</c:f>
              <c:strCache>
                <c:ptCount val="2"/>
                <c:pt idx="0">
                  <c:v>SciDB</c:v>
                </c:pt>
                <c:pt idx="1">
                  <c:v>SDS</c:v>
                </c:pt>
              </c:strCache>
            </c:strRef>
          </c:cat>
          <c:val>
            <c:numRef>
              <c:f>Sheet1!$B$46:$C$46</c:f>
              <c:numCache>
                <c:formatCode>0.00</c:formatCode>
                <c:ptCount val="2"/>
                <c:pt idx="0" formatCode="General">
                  <c:v>1432</c:v>
                </c:pt>
                <c:pt idx="1">
                  <c:v>0</c:v>
                </c:pt>
              </c:numCache>
            </c:numRef>
          </c:val>
          <c:extLst>
            <c:ext xmlns:c16="http://schemas.microsoft.com/office/drawing/2014/chart" uri="{C3380CC4-5D6E-409C-BE32-E72D297353CC}">
              <c16:uniqueId val="{00000003-C394-EB4D-82DC-D2495D3D02FA}"/>
            </c:ext>
          </c:extLst>
        </c:ser>
        <c:ser>
          <c:idx val="4"/>
          <c:order val="4"/>
          <c:tx>
            <c:strRef>
              <c:f>Sheet1!$A$47</c:f>
              <c:strCache>
                <c:ptCount val="1"/>
                <c:pt idx="0">
                  <c:v>Query Evaluation</c:v>
                </c:pt>
              </c:strCache>
            </c:strRef>
          </c:tx>
          <c:spPr>
            <a:solidFill>
              <a:srgbClr val="0000FF"/>
            </a:solidFill>
            <a:ln>
              <a:solidFill>
                <a:srgbClr val="0000FF"/>
              </a:solidFill>
            </a:ln>
          </c:spPr>
          <c:invertIfNegative val="0"/>
          <c:dLbls>
            <c:dLbl>
              <c:idx val="0"/>
              <c:layout>
                <c:manualLayout>
                  <c:x val="-9.8690283633128106E-3"/>
                  <c:y val="-8.3888518521078398E-2"/>
                </c:manualLayout>
              </c:layout>
              <c:tx>
                <c:rich>
                  <a:bodyPr/>
                  <a:lstStyle/>
                  <a:p>
                    <a:r>
                      <a:rPr lang="en-US" sz="1050" dirty="0"/>
                      <a:t>  </a:t>
                    </a:r>
                    <a:r>
                      <a:rPr lang="en-US" sz="1050" b="0" i="0" u="none" strike="noStrike" baseline="0" dirty="0">
                        <a:effectLst/>
                      </a:rPr>
                      <a:t>2669.3</a:t>
                    </a:r>
                    <a:endParaRPr lang="en-US" sz="2400" b="0" i="0" u="none" strike="noStrike" baseline="0" dirty="0">
                      <a:effectLst/>
                    </a:endParaRP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94-EB4D-82DC-D2495D3D02FA}"/>
                </c:ext>
              </c:extLst>
            </c:dLbl>
            <c:dLbl>
              <c:idx val="1"/>
              <c:layout>
                <c:manualLayout>
                  <c:x val="-3.1987217718712599E-3"/>
                  <c:y val="-5.37771966389173E-2"/>
                </c:manualLayout>
              </c:layout>
              <c:tx>
                <c:rich>
                  <a:bodyPr/>
                  <a:lstStyle/>
                  <a:p>
                    <a:r>
                      <a:rPr lang="en-US" sz="1100" b="0" i="0" u="none" strike="noStrike" baseline="0" dirty="0">
                        <a:effectLst/>
                      </a:rPr>
                      <a:t>103.12</a:t>
                    </a:r>
                    <a:r>
                      <a:rPr lang="en-US" sz="1100" b="0" i="0" u="none" strike="noStrike" baseline="0" dirty="0"/>
                      <a:t>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394-EB4D-82DC-D2495D3D02FA}"/>
                </c:ext>
              </c:extLst>
            </c:dLbl>
            <c:dLbl>
              <c:idx val="2"/>
              <c:layout>
                <c:manualLayout>
                  <c:x val="-1.7361111111111099E-3"/>
                  <c:y val="-6.9444444444444406E-2"/>
                </c:manualLayout>
              </c:layout>
              <c:tx>
                <c:rich>
                  <a:bodyPr/>
                  <a:lstStyle/>
                  <a:p>
                    <a:r>
                      <a:rPr lang="en-US" sz="1050" dirty="0"/>
                      <a:t>103.1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394-EB4D-82DC-D2495D3D02F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Sheet1!$B$42:$C$42</c:f>
              <c:strCache>
                <c:ptCount val="2"/>
                <c:pt idx="0">
                  <c:v>SciDB</c:v>
                </c:pt>
                <c:pt idx="1">
                  <c:v>SDS</c:v>
                </c:pt>
              </c:strCache>
            </c:strRef>
          </c:cat>
          <c:val>
            <c:numRef>
              <c:f>Sheet1!$B$47:$C$47</c:f>
              <c:numCache>
                <c:formatCode>General</c:formatCode>
                <c:ptCount val="2"/>
                <c:pt idx="0" formatCode="0.00">
                  <c:v>524.20000000000005</c:v>
                </c:pt>
                <c:pt idx="1">
                  <c:v>3.7980822000000001</c:v>
                </c:pt>
              </c:numCache>
            </c:numRef>
          </c:val>
          <c:extLst>
            <c:ext xmlns:c16="http://schemas.microsoft.com/office/drawing/2014/chart" uri="{C3380CC4-5D6E-409C-BE32-E72D297353CC}">
              <c16:uniqueId val="{00000007-C394-EB4D-82DC-D2495D3D02FA}"/>
            </c:ext>
          </c:extLst>
        </c:ser>
        <c:ser>
          <c:idx val="5"/>
          <c:order val="5"/>
          <c:tx>
            <c:strRef>
              <c:f>Sheet1!$A$48</c:f>
              <c:strCache>
                <c:ptCount val="1"/>
                <c:pt idx="0">
                  <c:v>System  Stop</c:v>
                </c:pt>
              </c:strCache>
            </c:strRef>
          </c:tx>
          <c:spPr>
            <a:solidFill>
              <a:srgbClr val="FF0000"/>
            </a:solidFill>
            <a:ln>
              <a:solidFill>
                <a:srgbClr val="FF0000"/>
              </a:solidFill>
            </a:ln>
          </c:spPr>
          <c:invertIfNegative val="0"/>
          <c:cat>
            <c:strRef>
              <c:f>Sheet1!$B$42:$C$42</c:f>
              <c:strCache>
                <c:ptCount val="2"/>
                <c:pt idx="0">
                  <c:v>SciDB</c:v>
                </c:pt>
                <c:pt idx="1">
                  <c:v>SDS</c:v>
                </c:pt>
              </c:strCache>
            </c:strRef>
          </c:cat>
          <c:val>
            <c:numRef>
              <c:f>Sheet1!$B$48:$C$48</c:f>
              <c:numCache>
                <c:formatCode>0.00</c:formatCode>
                <c:ptCount val="2"/>
                <c:pt idx="0">
                  <c:v>21.81481481481481</c:v>
                </c:pt>
                <c:pt idx="1">
                  <c:v>0</c:v>
                </c:pt>
              </c:numCache>
            </c:numRef>
          </c:val>
          <c:extLst>
            <c:ext xmlns:c16="http://schemas.microsoft.com/office/drawing/2014/chart" uri="{C3380CC4-5D6E-409C-BE32-E72D297353CC}">
              <c16:uniqueId val="{00000008-C394-EB4D-82DC-D2495D3D02FA}"/>
            </c:ext>
          </c:extLst>
        </c:ser>
        <c:dLbls>
          <c:showLegendKey val="0"/>
          <c:showVal val="0"/>
          <c:showCatName val="0"/>
          <c:showSerName val="0"/>
          <c:showPercent val="0"/>
          <c:showBubbleSize val="0"/>
        </c:dLbls>
        <c:gapWidth val="150"/>
        <c:overlap val="100"/>
        <c:axId val="1799927832"/>
        <c:axId val="1800011704"/>
      </c:barChart>
      <c:catAx>
        <c:axId val="1799927832"/>
        <c:scaling>
          <c:orientation val="minMax"/>
        </c:scaling>
        <c:delete val="0"/>
        <c:axPos val="b"/>
        <c:numFmt formatCode="General" sourceLinked="0"/>
        <c:majorTickMark val="none"/>
        <c:minorTickMark val="none"/>
        <c:tickLblPos val="nextTo"/>
        <c:spPr>
          <a:ln w="19050" cmpd="sng">
            <a:solidFill>
              <a:schemeClr val="tx1"/>
            </a:solidFill>
          </a:ln>
        </c:spPr>
        <c:txPr>
          <a:bodyPr/>
          <a:lstStyle/>
          <a:p>
            <a:pPr>
              <a:defRPr sz="1200"/>
            </a:pPr>
            <a:endParaRPr lang="en-US"/>
          </a:p>
        </c:txPr>
        <c:crossAx val="1800011704"/>
        <c:crosses val="autoZero"/>
        <c:auto val="1"/>
        <c:lblAlgn val="ctr"/>
        <c:lblOffset val="100"/>
        <c:noMultiLvlLbl val="0"/>
      </c:catAx>
      <c:valAx>
        <c:axId val="1800011704"/>
        <c:scaling>
          <c:orientation val="minMax"/>
        </c:scaling>
        <c:delete val="0"/>
        <c:axPos val="l"/>
        <c:majorGridlines>
          <c:spPr>
            <a:ln>
              <a:noFill/>
            </a:ln>
          </c:spPr>
        </c:majorGridlines>
        <c:title>
          <c:tx>
            <c:rich>
              <a:bodyPr rot="-5400000" vert="horz"/>
              <a:lstStyle/>
              <a:p>
                <a:pPr>
                  <a:defRPr sz="1400"/>
                </a:pPr>
                <a:r>
                  <a:rPr lang="en-US" sz="1400" dirty="0"/>
                  <a:t>Time(s)</a:t>
                </a:r>
              </a:p>
            </c:rich>
          </c:tx>
          <c:overlay val="0"/>
        </c:title>
        <c:numFmt formatCode="0" sourceLinked="0"/>
        <c:majorTickMark val="out"/>
        <c:minorTickMark val="none"/>
        <c:tickLblPos val="nextTo"/>
        <c:spPr>
          <a:ln w="19050" cmpd="sng">
            <a:solidFill>
              <a:schemeClr val="tx1"/>
            </a:solidFill>
          </a:ln>
        </c:spPr>
        <c:txPr>
          <a:bodyPr/>
          <a:lstStyle/>
          <a:p>
            <a:pPr>
              <a:defRPr sz="1200"/>
            </a:pPr>
            <a:endParaRPr lang="en-US"/>
          </a:p>
        </c:txPr>
        <c:crossAx val="1799927832"/>
        <c:crosses val="autoZero"/>
        <c:crossBetween val="between"/>
        <c:majorUnit val="1000"/>
      </c:valAx>
      <c:spPr>
        <a:ln w="19050" cmpd="sng">
          <a:solidFill>
            <a:schemeClr val="tx1"/>
          </a:solidFill>
        </a:ln>
      </c:spPr>
    </c:plotArea>
    <c:legend>
      <c:legendPos val="t"/>
      <c:layout>
        <c:manualLayout>
          <c:xMode val="edge"/>
          <c:yMode val="edge"/>
          <c:x val="0.119159182429439"/>
          <c:y val="0"/>
          <c:w val="0.87761215072115695"/>
          <c:h val="0.26472361430938401"/>
        </c:manualLayout>
      </c:layout>
      <c:overlay val="0"/>
      <c:txPr>
        <a:bodyPr/>
        <a:lstStyle/>
        <a:p>
          <a:pPr>
            <a:defRPr sz="1400"/>
          </a:pPr>
          <a:endParaRPr lang="en-US"/>
        </a:p>
      </c:txPr>
    </c:legend>
    <c:plotVisOnly val="1"/>
    <c:dispBlanksAs val="gap"/>
    <c:showDLblsOverMax val="0"/>
  </c:chart>
  <c:spPr>
    <a:ln>
      <a:noFill/>
    </a:ln>
  </c:spPr>
  <c:txPr>
    <a:bodyPr/>
    <a:lstStyle/>
    <a:p>
      <a:pPr>
        <a:defRPr sz="1100">
          <a:latin typeface="Arial"/>
          <a:cs typeface="Arial"/>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41056489914701"/>
          <c:y val="0.154854027080323"/>
          <c:w val="0.83248616729396796"/>
          <c:h val="0.66526564896482099"/>
        </c:manualLayout>
      </c:layout>
      <c:lineChart>
        <c:grouping val="standard"/>
        <c:varyColors val="0"/>
        <c:ser>
          <c:idx val="0"/>
          <c:order val="0"/>
          <c:tx>
            <c:strRef>
              <c:f>Sheet1!$A$54</c:f>
              <c:strCache>
                <c:ptCount val="1"/>
                <c:pt idx="0">
                  <c:v>SciDB</c:v>
                </c:pt>
              </c:strCache>
            </c:strRef>
          </c:tx>
          <c:spPr>
            <a:ln>
              <a:solidFill>
                <a:srgbClr val="0000FF"/>
              </a:solidFill>
            </a:ln>
          </c:spPr>
          <c:marker>
            <c:symbol val="triangle"/>
            <c:size val="10"/>
            <c:spPr>
              <a:solidFill>
                <a:srgbClr val="0000FF"/>
              </a:solidFill>
              <a:ln>
                <a:solidFill>
                  <a:srgbClr val="0000FF"/>
                </a:solidFill>
              </a:ln>
            </c:spPr>
          </c:marker>
          <c:cat>
            <c:numRef>
              <c:f>Sheet1!$B$53:$F$53</c:f>
              <c:numCache>
                <c:formatCode>General</c:formatCode>
                <c:ptCount val="5"/>
                <c:pt idx="0">
                  <c:v>64</c:v>
                </c:pt>
                <c:pt idx="1">
                  <c:v>128</c:v>
                </c:pt>
                <c:pt idx="2">
                  <c:v>256</c:v>
                </c:pt>
                <c:pt idx="3">
                  <c:v>512</c:v>
                </c:pt>
                <c:pt idx="4">
                  <c:v>1024</c:v>
                </c:pt>
              </c:numCache>
            </c:numRef>
          </c:cat>
          <c:val>
            <c:numRef>
              <c:f>Sheet1!$B$54:$F$54</c:f>
              <c:numCache>
                <c:formatCode>General</c:formatCode>
                <c:ptCount val="5"/>
                <c:pt idx="0">
                  <c:v>901</c:v>
                </c:pt>
                <c:pt idx="1">
                  <c:v>707</c:v>
                </c:pt>
                <c:pt idx="2">
                  <c:v>526</c:v>
                </c:pt>
                <c:pt idx="3">
                  <c:v>310</c:v>
                </c:pt>
                <c:pt idx="4">
                  <c:v>330</c:v>
                </c:pt>
              </c:numCache>
            </c:numRef>
          </c:val>
          <c:smooth val="0"/>
          <c:extLst>
            <c:ext xmlns:c16="http://schemas.microsoft.com/office/drawing/2014/chart" uri="{C3380CC4-5D6E-409C-BE32-E72D297353CC}">
              <c16:uniqueId val="{00000000-EC4F-4547-A19B-824399B25B08}"/>
            </c:ext>
          </c:extLst>
        </c:ser>
        <c:ser>
          <c:idx val="2"/>
          <c:order val="1"/>
          <c:tx>
            <c:strRef>
              <c:f>Sheet1!$A$55</c:f>
              <c:strCache>
                <c:ptCount val="1"/>
                <c:pt idx="0">
                  <c:v>SDS</c:v>
                </c:pt>
              </c:strCache>
            </c:strRef>
          </c:tx>
          <c:spPr>
            <a:ln w="50800">
              <a:solidFill>
                <a:srgbClr val="FF0000"/>
              </a:solidFill>
            </a:ln>
          </c:spPr>
          <c:marker>
            <c:symbol val="square"/>
            <c:size val="10"/>
            <c:spPr>
              <a:solidFill>
                <a:srgbClr val="FF0000"/>
              </a:solidFill>
              <a:ln>
                <a:solidFill>
                  <a:srgbClr val="FF0000"/>
                </a:solidFill>
              </a:ln>
            </c:spPr>
          </c:marker>
          <c:cat>
            <c:numRef>
              <c:f>Sheet1!$B$53:$F$53</c:f>
              <c:numCache>
                <c:formatCode>General</c:formatCode>
                <c:ptCount val="5"/>
                <c:pt idx="0">
                  <c:v>64</c:v>
                </c:pt>
                <c:pt idx="1">
                  <c:v>128</c:v>
                </c:pt>
                <c:pt idx="2">
                  <c:v>256</c:v>
                </c:pt>
                <c:pt idx="3">
                  <c:v>512</c:v>
                </c:pt>
                <c:pt idx="4">
                  <c:v>1024</c:v>
                </c:pt>
              </c:numCache>
            </c:numRef>
          </c:cat>
          <c:val>
            <c:numRef>
              <c:f>Sheet1!$B$55:$F$55</c:f>
              <c:numCache>
                <c:formatCode>0.00</c:formatCode>
                <c:ptCount val="5"/>
                <c:pt idx="0">
                  <c:v>5.3573349999999813</c:v>
                </c:pt>
                <c:pt idx="1">
                  <c:v>3.8005070000000001</c:v>
                </c:pt>
                <c:pt idx="2">
                  <c:v>3.7455069999999999</c:v>
                </c:pt>
                <c:pt idx="3">
                  <c:v>3.4039000000000001</c:v>
                </c:pt>
                <c:pt idx="4">
                  <c:v>3.6549480000000001</c:v>
                </c:pt>
              </c:numCache>
            </c:numRef>
          </c:val>
          <c:smooth val="0"/>
          <c:extLst>
            <c:ext xmlns:c16="http://schemas.microsoft.com/office/drawing/2014/chart" uri="{C3380CC4-5D6E-409C-BE32-E72D297353CC}">
              <c16:uniqueId val="{00000001-EC4F-4547-A19B-824399B25B08}"/>
            </c:ext>
          </c:extLst>
        </c:ser>
        <c:dLbls>
          <c:showLegendKey val="0"/>
          <c:showVal val="0"/>
          <c:showCatName val="0"/>
          <c:showSerName val="0"/>
          <c:showPercent val="0"/>
          <c:showBubbleSize val="0"/>
        </c:dLbls>
        <c:marker val="1"/>
        <c:smooth val="0"/>
        <c:axId val="2054611272"/>
        <c:axId val="2054643800"/>
      </c:lineChart>
      <c:catAx>
        <c:axId val="2054611272"/>
        <c:scaling>
          <c:orientation val="minMax"/>
        </c:scaling>
        <c:delete val="0"/>
        <c:axPos val="b"/>
        <c:title>
          <c:tx>
            <c:rich>
              <a:bodyPr/>
              <a:lstStyle/>
              <a:p>
                <a:pPr algn="ctr" rtl="0">
                  <a:defRPr/>
                </a:pPr>
                <a:r>
                  <a:rPr lang="en-US" dirty="0"/>
                  <a:t>Number of Cores</a:t>
                </a:r>
              </a:p>
            </c:rich>
          </c:tx>
          <c:overlay val="0"/>
        </c:title>
        <c:numFmt formatCode="General" sourceLinked="0"/>
        <c:majorTickMark val="none"/>
        <c:minorTickMark val="cross"/>
        <c:tickLblPos val="low"/>
        <c:spPr>
          <a:ln w="19050" cmpd="sng">
            <a:solidFill>
              <a:schemeClr val="tx1"/>
            </a:solidFill>
          </a:ln>
        </c:spPr>
        <c:txPr>
          <a:bodyPr/>
          <a:lstStyle/>
          <a:p>
            <a:pPr>
              <a:defRPr sz="1200"/>
            </a:pPr>
            <a:endParaRPr lang="en-US"/>
          </a:p>
        </c:txPr>
        <c:crossAx val="2054643800"/>
        <c:crosses val="autoZero"/>
        <c:auto val="1"/>
        <c:lblAlgn val="ctr"/>
        <c:lblOffset val="100"/>
        <c:noMultiLvlLbl val="0"/>
      </c:catAx>
      <c:valAx>
        <c:axId val="2054643800"/>
        <c:scaling>
          <c:logBase val="10"/>
          <c:orientation val="minMax"/>
          <c:max val="1200"/>
        </c:scaling>
        <c:delete val="0"/>
        <c:axPos val="l"/>
        <c:majorGridlines>
          <c:spPr>
            <a:ln>
              <a:noFill/>
            </a:ln>
          </c:spPr>
        </c:majorGridlines>
        <c:title>
          <c:tx>
            <c:rich>
              <a:bodyPr rot="-5400000" vert="horz"/>
              <a:lstStyle/>
              <a:p>
                <a:pPr>
                  <a:defRPr sz="1400"/>
                </a:pPr>
                <a:r>
                  <a:rPr lang="en-US" sz="1400" dirty="0"/>
                  <a:t>Time (s)</a:t>
                </a:r>
              </a:p>
            </c:rich>
          </c:tx>
          <c:overlay val="0"/>
        </c:title>
        <c:numFmt formatCode="0" sourceLinked="0"/>
        <c:majorTickMark val="out"/>
        <c:minorTickMark val="none"/>
        <c:tickLblPos val="nextTo"/>
        <c:spPr>
          <a:ln w="19050" cmpd="sng">
            <a:solidFill>
              <a:schemeClr val="tx1"/>
            </a:solidFill>
          </a:ln>
        </c:spPr>
        <c:txPr>
          <a:bodyPr/>
          <a:lstStyle/>
          <a:p>
            <a:pPr>
              <a:defRPr sz="1200"/>
            </a:pPr>
            <a:endParaRPr lang="en-US"/>
          </a:p>
        </c:txPr>
        <c:crossAx val="2054611272"/>
        <c:crosses val="autoZero"/>
        <c:crossBetween val="between"/>
      </c:valAx>
      <c:spPr>
        <a:ln w="19050" cmpd="sng">
          <a:solidFill>
            <a:schemeClr val="tx1"/>
          </a:solidFill>
        </a:ln>
      </c:spPr>
    </c:plotArea>
    <c:legend>
      <c:legendPos val="t"/>
      <c:layout>
        <c:manualLayout>
          <c:xMode val="edge"/>
          <c:yMode val="edge"/>
          <c:x val="0.18841673233120501"/>
          <c:y val="0"/>
          <c:w val="0.677970892413437"/>
          <c:h val="0.14458591619442801"/>
        </c:manualLayout>
      </c:layout>
      <c:overlay val="0"/>
    </c:legend>
    <c:plotVisOnly val="1"/>
    <c:dispBlanksAs val="gap"/>
    <c:showDLblsOverMax val="0"/>
  </c:chart>
  <c:spPr>
    <a:ln>
      <a:noFill/>
    </a:ln>
  </c:spPr>
  <c:txPr>
    <a:bodyPr/>
    <a:lstStyle/>
    <a:p>
      <a:pPr>
        <a:defRPr sz="1100">
          <a:latin typeface="Arial"/>
          <a:cs typeface="Arial"/>
        </a:defRPr>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drawing1.xml><?xml version="1.0" encoding="utf-8"?>
<c:userShapes xmlns:c="http://schemas.openxmlformats.org/drawingml/2006/chart">
  <cdr:relSizeAnchor xmlns:cdr="http://schemas.openxmlformats.org/drawingml/2006/chartDrawing">
    <cdr:from>
      <cdr:x>0.49163</cdr:x>
      <cdr:y>0.47961</cdr:y>
    </cdr:from>
    <cdr:to>
      <cdr:x>0.93798</cdr:x>
      <cdr:y>0.77298</cdr:y>
    </cdr:to>
    <cdr:sp macro="" textlink="">
      <cdr:nvSpPr>
        <cdr:cNvPr id="3" name="TextBox 2"/>
        <cdr:cNvSpPr txBox="1"/>
      </cdr:nvSpPr>
      <cdr:spPr>
        <a:xfrm xmlns:a="http://schemas.openxmlformats.org/drawingml/2006/main">
          <a:off x="1938864" y="1529787"/>
          <a:ext cx="1760282" cy="9357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SDS needs </a:t>
          </a:r>
          <a:r>
            <a:rPr lang="en-US" sz="1800" b="1" i="1" dirty="0"/>
            <a:t>25.8X</a:t>
          </a:r>
          <a:r>
            <a:rPr lang="en-US" sz="1800" i="1" dirty="0"/>
            <a:t> </a:t>
          </a:r>
        </a:p>
        <a:p xmlns:a="http://schemas.openxmlformats.org/drawingml/2006/main">
          <a:r>
            <a:rPr lang="en-US" sz="1800" dirty="0"/>
            <a:t>less time </a:t>
          </a:r>
        </a:p>
      </cdr:txBody>
    </cdr:sp>
  </cdr:relSizeAnchor>
</c:userShapes>
</file>

<file path=ppt/drawings/drawing2.xml><?xml version="1.0" encoding="utf-8"?>
<c:userShapes xmlns:c="http://schemas.openxmlformats.org/drawingml/2006/chart">
  <cdr:relSizeAnchor xmlns:cdr="http://schemas.openxmlformats.org/drawingml/2006/chartDrawing">
    <cdr:from>
      <cdr:x>0.17067</cdr:x>
      <cdr:y>0.39111</cdr:y>
    </cdr:from>
    <cdr:to>
      <cdr:x>0.87981</cdr:x>
      <cdr:y>0.53522</cdr:y>
    </cdr:to>
    <cdr:sp macro="" textlink="">
      <cdr:nvSpPr>
        <cdr:cNvPr id="2" name="TextBox 1"/>
        <cdr:cNvSpPr txBox="1"/>
      </cdr:nvSpPr>
      <cdr:spPr>
        <a:xfrm xmlns:a="http://schemas.openxmlformats.org/drawingml/2006/main">
          <a:off x="791012" y="967486"/>
          <a:ext cx="3286603" cy="3564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rgbClr val="FF0000"/>
              </a:solidFill>
            </a:rPr>
            <a:t>On average, SDS is </a:t>
          </a:r>
          <a:r>
            <a:rPr lang="en-US" sz="1800" b="1" i="1" dirty="0">
              <a:solidFill>
                <a:srgbClr val="FF0000"/>
              </a:solidFill>
            </a:rPr>
            <a:t>143.1X</a:t>
          </a:r>
          <a:r>
            <a:rPr lang="en-US" sz="1800" i="1" dirty="0">
              <a:solidFill>
                <a:srgbClr val="FF0000"/>
              </a:solidFill>
            </a:rPr>
            <a:t> </a:t>
          </a:r>
          <a:r>
            <a:rPr lang="en-US" sz="1800" dirty="0">
              <a:solidFill>
                <a:srgbClr val="FF0000"/>
              </a:solidFill>
            </a:rPr>
            <a:t>faster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Regular"/>
              <a:cs typeface="Gill Sans"/>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2CCA8C-FE36-C74F-B97A-CC17493D216E}" type="datetimeFigureOut">
              <a:rPr lang="en-US" smtClean="0">
                <a:latin typeface="Arial Regular"/>
                <a:cs typeface="Gill Sans"/>
              </a:rPr>
              <a:t>6/9/21</a:t>
            </a:fld>
            <a:endParaRPr lang="en-US" dirty="0">
              <a:latin typeface="Arial Regular"/>
              <a:cs typeface="Gill Sans"/>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Regular"/>
              <a:cs typeface="Gill Sans"/>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5FC5E0-78FB-CF4F-91B2-C813042EB570}" type="slidenum">
              <a:rPr lang="en-US" smtClean="0">
                <a:latin typeface="Arial Regular"/>
                <a:cs typeface="Gill Sans"/>
              </a:rPr>
              <a:t>‹#›</a:t>
            </a:fld>
            <a:endParaRPr lang="en-US" dirty="0">
              <a:latin typeface="Arial Regular"/>
              <a:cs typeface="Gill Sans"/>
            </a:endParaRPr>
          </a:p>
        </p:txBody>
      </p:sp>
    </p:spTree>
    <p:extLst>
      <p:ext uri="{BB962C8B-B14F-4D97-AF65-F5344CB8AC3E}">
        <p14:creationId xmlns:p14="http://schemas.microsoft.com/office/powerpoint/2010/main" val="3975724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a:cs typeface="Gill Sans"/>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a:cs typeface="Gill Sans"/>
              </a:defRPr>
            </a:lvl1pPr>
          </a:lstStyle>
          <a:p>
            <a:fld id="{8B304A57-0F21-D44E-B398-E1700381F13B}" type="datetimeFigureOut">
              <a:rPr lang="en-US" smtClean="0"/>
              <a:pPr/>
              <a:t>6/9/21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a:cs typeface="Gill Sans"/>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a:cs typeface="Gill Sans"/>
              </a:defRPr>
            </a:lvl1pPr>
          </a:lstStyle>
          <a:p>
            <a:fld id="{E7F63636-AE5D-244C-9BF0-B31B10A2DD9B}" type="slidenum">
              <a:rPr lang="en-US" smtClean="0"/>
              <a:pPr/>
              <a:t>‹#›</a:t>
            </a:fld>
            <a:endParaRPr lang="en-US" dirty="0"/>
          </a:p>
        </p:txBody>
      </p:sp>
    </p:spTree>
    <p:extLst>
      <p:ext uri="{BB962C8B-B14F-4D97-AF65-F5344CB8AC3E}">
        <p14:creationId xmlns:p14="http://schemas.microsoft.com/office/powerpoint/2010/main" val="21612735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Arial Regular"/>
        <a:ea typeface="+mn-ea"/>
        <a:cs typeface="Gill Sans"/>
      </a:defRPr>
    </a:lvl1pPr>
    <a:lvl2pPr marL="457200" algn="l" defTabSz="457200" rtl="0" eaLnBrk="1" latinLnBrk="0" hangingPunct="1">
      <a:defRPr sz="1200" b="0" i="0" kern="1200">
        <a:solidFill>
          <a:schemeClr val="tx1"/>
        </a:solidFill>
        <a:latin typeface="Arial Regular"/>
        <a:ea typeface="+mn-ea"/>
        <a:cs typeface="Gill Sans"/>
      </a:defRPr>
    </a:lvl2pPr>
    <a:lvl3pPr marL="914400" algn="l" defTabSz="457200" rtl="0" eaLnBrk="1" latinLnBrk="0" hangingPunct="1">
      <a:defRPr sz="1200" b="0" i="0" kern="1200">
        <a:solidFill>
          <a:schemeClr val="tx1"/>
        </a:solidFill>
        <a:latin typeface="Arial Regular"/>
        <a:ea typeface="+mn-ea"/>
        <a:cs typeface="Gill Sans"/>
      </a:defRPr>
    </a:lvl3pPr>
    <a:lvl4pPr marL="1371600" algn="l" defTabSz="457200" rtl="0" eaLnBrk="1" latinLnBrk="0" hangingPunct="1">
      <a:defRPr sz="1200" b="0" i="0" kern="1200">
        <a:solidFill>
          <a:schemeClr val="tx1"/>
        </a:solidFill>
        <a:latin typeface="Arial Regular"/>
        <a:ea typeface="+mn-ea"/>
        <a:cs typeface="Gill Sans"/>
      </a:defRPr>
    </a:lvl4pPr>
    <a:lvl5pPr marL="1828800" algn="l" defTabSz="457200" rtl="0" eaLnBrk="1" latinLnBrk="0" hangingPunct="1">
      <a:defRPr sz="1200" b="0" i="0" kern="1200">
        <a:solidFill>
          <a:schemeClr val="tx1"/>
        </a:solidFill>
        <a:latin typeface="Arial Regular"/>
        <a:ea typeface="+mn-ea"/>
        <a:cs typeface="Gill San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biosolveit.de/conferences/talks/2007-08-21_ACS2_JS.pdf" TargetMode="External"/><Relationship Id="rId3" Type="http://schemas.openxmlformats.org/officeDocument/2006/relationships/hyperlink" Target="http://dx.doi.org/10.1088/1742-6596/180/1/012053" TargetMode="External"/><Relationship Id="rId7" Type="http://schemas.openxmlformats.org/officeDocument/2006/relationships/hyperlink" Target="http://www.biosolveit.de/conferences/abstracts/2007-08-21_ACS2_JS.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biosolveit.de/people/vips/rarey.html" TargetMode="External"/><Relationship Id="rId5" Type="http://schemas.openxmlformats.org/officeDocument/2006/relationships/hyperlink" Target="http://www.zbh.uni-hamburg.de/staff.php?mode=_details&amp;id=schlosser" TargetMode="External"/><Relationship Id="rId4" Type="http://schemas.openxmlformats.org/officeDocument/2006/relationships/hyperlink" Target="http://portal.acm.org/citation.cfm?id=1413370.1413422" TargetMode="External"/><Relationship Id="rId9" Type="http://schemas.openxmlformats.org/officeDocument/2006/relationships/hyperlink" Target="http://pubs.acs.org/doi/abs/10.1021/ci9000212"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a:t>
            </a:r>
            <a:r>
              <a:rPr lang="en-US" dirty="0" err="1"/>
              <a:t>Petre</a:t>
            </a:r>
            <a:r>
              <a:rPr lang="en-US" dirty="0"/>
              <a:t> Dini and DBKDA organizing committee for the invitation.</a:t>
            </a:r>
          </a:p>
        </p:txBody>
      </p:sp>
      <p:sp>
        <p:nvSpPr>
          <p:cNvPr id="4" name="Slide Number Placeholder 3"/>
          <p:cNvSpPr>
            <a:spLocks noGrp="1"/>
          </p:cNvSpPr>
          <p:nvPr>
            <p:ph type="sldNum" sz="quarter" idx="10"/>
          </p:nvPr>
        </p:nvSpPr>
        <p:spPr/>
        <p:txBody>
          <a:bodyPr/>
          <a:lstStyle/>
          <a:p>
            <a:fld id="{E7F63636-AE5D-244C-9BF0-B31B10A2DD9B}" type="slidenum">
              <a:rPr lang="en-US" smtClean="0"/>
              <a:pPr/>
              <a:t>1</a:t>
            </a:fld>
            <a:endParaRPr lang="en-US" dirty="0"/>
          </a:p>
        </p:txBody>
      </p:sp>
    </p:spTree>
    <p:extLst>
      <p:ext uri="{BB962C8B-B14F-4D97-AF65-F5344CB8AC3E}">
        <p14:creationId xmlns:p14="http://schemas.microsoft.com/office/powerpoint/2010/main" val="3677092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2175" lvl="1" indent="-162175" defTabSz="449808">
              <a:buFont typeface="Arial"/>
              <a:buChar char="•"/>
              <a:defRPr/>
            </a:pPr>
            <a:r>
              <a:rPr lang="en-US" dirty="0"/>
              <a:t>Provide uniform interface for storage systems(following SRM standard)</a:t>
            </a:r>
          </a:p>
          <a:p>
            <a:pPr marL="162175" lvl="1" indent="-162175" defTabSz="449808">
              <a:buFont typeface="Arial"/>
              <a:buChar char="•"/>
              <a:defRPr/>
            </a:pPr>
            <a:r>
              <a:rPr lang="en-US" dirty="0"/>
              <a:t>Dozens of deployments</a:t>
            </a:r>
          </a:p>
          <a:p>
            <a:pPr marL="162175" lvl="1" indent="-162175" defTabSz="449808">
              <a:buFont typeface="Arial"/>
              <a:buChar char="•"/>
              <a:defRPr/>
            </a:pPr>
            <a:r>
              <a:rPr lang="en-US" dirty="0"/>
              <a:t>100s TB data moved per day</a:t>
            </a:r>
          </a:p>
        </p:txBody>
      </p:sp>
      <p:sp>
        <p:nvSpPr>
          <p:cNvPr id="4" name="Slide Number Placeholder 3"/>
          <p:cNvSpPr>
            <a:spLocks noGrp="1"/>
          </p:cNvSpPr>
          <p:nvPr>
            <p:ph type="sldNum" sz="quarter" idx="10"/>
          </p:nvPr>
        </p:nvSpPr>
        <p:spPr>
          <a:xfrm>
            <a:off x="3885313" y="8685553"/>
            <a:ext cx="2971121" cy="456889"/>
          </a:xfrm>
          <a:prstGeom prst="rect">
            <a:avLst/>
          </a:prstGeom>
        </p:spPr>
        <p:txBody>
          <a:bodyPr lIns="89962" tIns="44980" rIns="89962" bIns="44980"/>
          <a:lstStyle/>
          <a:p>
            <a:fld id="{2EAC7C21-CCE1-6D4D-B5B3-4927C323C98F}" type="slidenum">
              <a:rPr lang="en-US" smtClean="0"/>
              <a:t>10</a:t>
            </a:fld>
            <a:endParaRPr lang="en-US" dirty="0"/>
          </a:p>
        </p:txBody>
      </p:sp>
    </p:spTree>
    <p:extLst>
      <p:ext uri="{BB962C8B-B14F-4D97-AF65-F5344CB8AC3E}">
        <p14:creationId xmlns:p14="http://schemas.microsoft.com/office/powerpoint/2010/main" val="3678671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End-to-end</a:t>
            </a:r>
            <a:r>
              <a:rPr lang="en-US" baseline="0" dirty="0"/>
              <a:t> process</a:t>
            </a:r>
          </a:p>
          <a:p>
            <a:r>
              <a:rPr lang="en-US" baseline="0" dirty="0"/>
              <a:t>Near-real-time decision</a:t>
            </a:r>
          </a:p>
          <a:p>
            <a:r>
              <a:rPr lang="en-US" baseline="0" dirty="0"/>
              <a:t>Simulated data</a:t>
            </a:r>
          </a:p>
        </p:txBody>
      </p:sp>
      <p:sp>
        <p:nvSpPr>
          <p:cNvPr id="4" name="Slide Number Placeholder 3"/>
          <p:cNvSpPr>
            <a:spLocks noGrp="1"/>
          </p:cNvSpPr>
          <p:nvPr>
            <p:ph type="sldNum" sz="quarter" idx="10"/>
          </p:nvPr>
        </p:nvSpPr>
        <p:spPr/>
        <p:txBody>
          <a:bodyPr/>
          <a:lstStyle/>
          <a:p>
            <a:fld id="{B27964AD-3A4D-0A4C-B12E-FE67DA8BD1F8}" type="slidenum">
              <a:rPr lang="en-US" smtClean="0"/>
              <a:t>11</a:t>
            </a:fld>
            <a:endParaRPr lang="en-US"/>
          </a:p>
        </p:txBody>
      </p:sp>
    </p:spTree>
    <p:extLst>
      <p:ext uri="{BB962C8B-B14F-4D97-AF65-F5344CB8AC3E}">
        <p14:creationId xmlns:p14="http://schemas.microsoft.com/office/powerpoint/2010/main" val="1047958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3" name="Notes Placeholder 2"/>
          <p:cNvSpPr>
            <a:spLocks noGrp="1"/>
          </p:cNvSpPr>
          <p:nvPr>
            <p:ph type="body" idx="1"/>
          </p:nvPr>
        </p:nvSpPr>
        <p:spPr bwMode="auto"/>
        <p:txBody>
          <a:bodyPr wrap="square" numCol="1" anchor="t" anchorCtr="0" compatLnSpc="1">
            <a:prstTxWarp prst="textNoShape">
              <a:avLst/>
            </a:prstTxWarp>
          </a:bodyPr>
          <a:lstStyle/>
          <a:p>
            <a:pPr marL="171450" indent="-171450" eaLnBrk="1" hangingPunct="1">
              <a:lnSpc>
                <a:spcPct val="80000"/>
              </a:lnSpc>
              <a:spcBef>
                <a:spcPct val="0"/>
              </a:spcBef>
              <a:buFont typeface="Wingdings" charset="0"/>
              <a:buChar char="Ø"/>
            </a:pPr>
            <a:r>
              <a:rPr lang="en-US" sz="1000" dirty="0">
                <a:latin typeface="Calibri" charset="0"/>
              </a:rPr>
              <a:t>&gt;15,000 downloads</a:t>
            </a:r>
          </a:p>
          <a:p>
            <a:pPr marL="171450" indent="-171450" eaLnBrk="1" hangingPunct="1">
              <a:lnSpc>
                <a:spcPct val="80000"/>
              </a:lnSpc>
              <a:spcBef>
                <a:spcPct val="0"/>
              </a:spcBef>
              <a:buFont typeface="Wingdings" charset="0"/>
              <a:buChar char="Ø"/>
            </a:pPr>
            <a:r>
              <a:rPr lang="en-US" sz="1000" dirty="0">
                <a:latin typeface="Calibri" charset="0"/>
              </a:rPr>
              <a:t>Extensively used by IMG and other DOE applications</a:t>
            </a:r>
          </a:p>
          <a:p>
            <a:pPr marL="171450" indent="-171450" eaLnBrk="1" hangingPunct="1">
              <a:lnSpc>
                <a:spcPct val="80000"/>
              </a:lnSpc>
              <a:spcBef>
                <a:spcPct val="0"/>
              </a:spcBef>
              <a:buFont typeface="Wingdings" charset="0"/>
              <a:buChar char="Ø"/>
            </a:pPr>
            <a:r>
              <a:rPr lang="en-US" sz="1000" dirty="0">
                <a:latin typeface="Calibri" charset="0"/>
              </a:rPr>
              <a:t>Used in commercial products and commercial</a:t>
            </a:r>
            <a:r>
              <a:rPr lang="en-US" sz="1000" baseline="0" dirty="0">
                <a:latin typeface="Calibri" charset="0"/>
              </a:rPr>
              <a:t> applications</a:t>
            </a:r>
            <a:endParaRPr lang="en-US" sz="1000" dirty="0">
              <a:latin typeface="Calibri" charset="0"/>
            </a:endParaRPr>
          </a:p>
          <a:p>
            <a:pPr eaLnBrk="1" hangingPunct="1">
              <a:lnSpc>
                <a:spcPct val="80000"/>
              </a:lnSpc>
              <a:spcBef>
                <a:spcPct val="0"/>
              </a:spcBef>
            </a:pPr>
            <a:endParaRPr lang="en-US" sz="1000" dirty="0">
              <a:latin typeface="Calibri" charset="0"/>
            </a:endParaRPr>
          </a:p>
          <a:p>
            <a:pPr eaLnBrk="1" hangingPunct="1">
              <a:lnSpc>
                <a:spcPct val="80000"/>
              </a:lnSpc>
              <a:spcBef>
                <a:spcPct val="0"/>
              </a:spcBef>
            </a:pPr>
            <a:r>
              <a:rPr lang="en-US" sz="1000" dirty="0">
                <a:latin typeface="Calibri" charset="0"/>
              </a:rPr>
              <a:t>Grateful</a:t>
            </a:r>
            <a:r>
              <a:rPr lang="en-US" sz="1000" baseline="0" dirty="0">
                <a:latin typeface="Calibri" charset="0"/>
              </a:rPr>
              <a:t> for the luxury of spending an decade to work on this technology!</a:t>
            </a:r>
            <a:endParaRPr lang="en-US" sz="1000" dirty="0">
              <a:latin typeface="Calibri" charset="0"/>
            </a:endParaRPr>
          </a:p>
          <a:p>
            <a:pPr eaLnBrk="1" hangingPunct="1">
              <a:lnSpc>
                <a:spcPct val="80000"/>
              </a:lnSpc>
              <a:spcBef>
                <a:spcPct val="0"/>
              </a:spcBef>
            </a:pPr>
            <a:endParaRPr lang="en-US" sz="1000" dirty="0">
              <a:latin typeface="Calibri" charset="0"/>
            </a:endParaRPr>
          </a:p>
          <a:p>
            <a:pPr eaLnBrk="1" hangingPunct="1">
              <a:lnSpc>
                <a:spcPct val="80000"/>
              </a:lnSpc>
              <a:spcBef>
                <a:spcPct val="0"/>
              </a:spcBef>
            </a:pPr>
            <a:r>
              <a:rPr lang="en-US" sz="1000" dirty="0">
                <a:latin typeface="Calibri" charset="0"/>
              </a:rPr>
              <a:t>Graphics:</a:t>
            </a:r>
          </a:p>
          <a:p>
            <a:pPr eaLnBrk="1" hangingPunct="1">
              <a:lnSpc>
                <a:spcPct val="80000"/>
              </a:lnSpc>
              <a:spcBef>
                <a:spcPct val="0"/>
              </a:spcBef>
            </a:pPr>
            <a:endParaRPr lang="en-US" sz="1000" dirty="0">
              <a:latin typeface="Calibri" charset="0"/>
            </a:endParaRPr>
          </a:p>
          <a:p>
            <a:pPr eaLnBrk="1" hangingPunct="1">
              <a:lnSpc>
                <a:spcPct val="80000"/>
              </a:lnSpc>
              <a:spcBef>
                <a:spcPct val="0"/>
              </a:spcBef>
            </a:pPr>
            <a:r>
              <a:rPr lang="en-US" sz="1000" dirty="0">
                <a:latin typeface="Calibri" charset="0"/>
              </a:rPr>
              <a:t>-- top left: LBNL logo</a:t>
            </a:r>
          </a:p>
          <a:p>
            <a:pPr eaLnBrk="1" hangingPunct="1">
              <a:lnSpc>
                <a:spcPct val="80000"/>
              </a:lnSpc>
              <a:spcBef>
                <a:spcPct val="0"/>
              </a:spcBef>
            </a:pPr>
            <a:r>
              <a:rPr lang="en-US" sz="1000" dirty="0">
                <a:latin typeface="Calibri" charset="0"/>
              </a:rPr>
              <a:t>-- top right: FastBit logo</a:t>
            </a:r>
          </a:p>
          <a:p>
            <a:pPr eaLnBrk="1" hangingPunct="1">
              <a:lnSpc>
                <a:spcPct val="80000"/>
              </a:lnSpc>
              <a:spcBef>
                <a:spcPct val="0"/>
              </a:spcBef>
            </a:pPr>
            <a:r>
              <a:rPr lang="en-US" sz="1000" dirty="0">
                <a:latin typeface="Calibri" charset="0"/>
              </a:rPr>
              <a:t>-- bottom left: progression of a selected particle bunch, the color of dots varying from blue to red according to the momentum of the particles, as time progresses from left to right, the momentum of each particle in the bunch increases; the gray cloud of points are other particles in the simulation (not selected).  FastBit selects the particles from each step according to the particle identifiers it has previously located through an interactive selection process.</a:t>
            </a:r>
          </a:p>
          <a:p>
            <a:pPr eaLnBrk="1" hangingPunct="1">
              <a:lnSpc>
                <a:spcPct val="80000"/>
              </a:lnSpc>
              <a:spcBef>
                <a:spcPct val="0"/>
              </a:spcBef>
            </a:pPr>
            <a:endParaRPr lang="en-US" sz="1000" dirty="0">
              <a:latin typeface="Calibri" charset="0"/>
            </a:endParaRPr>
          </a:p>
          <a:p>
            <a:pPr eaLnBrk="1" hangingPunct="1">
              <a:lnSpc>
                <a:spcPct val="80000"/>
              </a:lnSpc>
              <a:spcBef>
                <a:spcPct val="0"/>
              </a:spcBef>
            </a:pPr>
            <a:r>
              <a:rPr lang="en-US" sz="1000" dirty="0">
                <a:latin typeface="Calibri" charset="0"/>
              </a:rPr>
              <a:t>-- bottom right: an abbreviated time line of FastBit development.  A fuller version is available upon request.  Here are some explanation of the items listed</a:t>
            </a:r>
          </a:p>
          <a:p>
            <a:pPr eaLnBrk="1" hangingPunct="1">
              <a:lnSpc>
                <a:spcPct val="80000"/>
              </a:lnSpc>
              <a:spcBef>
                <a:spcPct val="0"/>
              </a:spcBef>
              <a:buFontTx/>
              <a:buAutoNum type="arabicParenBoth"/>
            </a:pPr>
            <a:r>
              <a:rPr lang="en-US" sz="1000" dirty="0">
                <a:latin typeface="Calibri" charset="0"/>
              </a:rPr>
              <a:t>1999: start research work</a:t>
            </a:r>
          </a:p>
          <a:p>
            <a:pPr eaLnBrk="1" hangingPunct="1">
              <a:lnSpc>
                <a:spcPct val="80000"/>
              </a:lnSpc>
              <a:spcBef>
                <a:spcPct val="0"/>
              </a:spcBef>
              <a:buFontTx/>
              <a:buAutoNum type="arabicParenBoth"/>
            </a:pPr>
            <a:r>
              <a:rPr lang="en-US" sz="1000" dirty="0">
                <a:latin typeface="Calibri" charset="0"/>
              </a:rPr>
              <a:t>2001: 1</a:t>
            </a:r>
            <a:r>
              <a:rPr lang="en-US" sz="1000" baseline="30000" dirty="0">
                <a:latin typeface="Calibri" charset="0"/>
              </a:rPr>
              <a:t>st</a:t>
            </a:r>
            <a:r>
              <a:rPr lang="en-US" sz="1000" dirty="0">
                <a:latin typeface="Calibri" charset="0"/>
              </a:rPr>
              <a:t> publication of WAH compression shown it significantly improve the speed of answering queries</a:t>
            </a:r>
          </a:p>
          <a:p>
            <a:pPr eaLnBrk="1" hangingPunct="1">
              <a:lnSpc>
                <a:spcPct val="80000"/>
              </a:lnSpc>
              <a:spcBef>
                <a:spcPct val="0"/>
              </a:spcBef>
              <a:buFontTx/>
              <a:buAutoNum type="arabicParenBoth"/>
            </a:pPr>
            <a:r>
              <a:rPr lang="en-US" sz="1000" dirty="0">
                <a:latin typeface="Calibri" charset="0"/>
              </a:rPr>
              <a:t>2004: WAH patent granted by US patent office</a:t>
            </a:r>
          </a:p>
          <a:p>
            <a:pPr eaLnBrk="1" hangingPunct="1">
              <a:lnSpc>
                <a:spcPct val="80000"/>
              </a:lnSpc>
              <a:spcBef>
                <a:spcPct val="0"/>
              </a:spcBef>
              <a:buFontTx/>
              <a:buAutoNum type="arabicParenBoth"/>
            </a:pPr>
            <a:r>
              <a:rPr lang="en-US" sz="1000" dirty="0">
                <a:latin typeface="Calibri" charset="0"/>
              </a:rPr>
              <a:t>2006: Query Driven Visualization began to take shape with FastBit as the backbone.  This builds upon a number of earlier collaborations between the Scientific Data Management group and the Visualization group of LBNL.  This year we also published a major theoretical analysis of the compression algorithm (WAH) used in FastBit.</a:t>
            </a:r>
          </a:p>
          <a:p>
            <a:pPr eaLnBrk="1" hangingPunct="1">
              <a:lnSpc>
                <a:spcPct val="80000"/>
              </a:lnSpc>
              <a:spcBef>
                <a:spcPct val="0"/>
              </a:spcBef>
              <a:buFontTx/>
              <a:buAutoNum type="arabicParenBoth"/>
            </a:pPr>
            <a:r>
              <a:rPr lang="en-US" sz="1000" dirty="0">
                <a:latin typeface="Calibri" charset="0"/>
              </a:rPr>
              <a:t>2007: FastBit officially released to the public in August of 2007.  A Germany company BioSolveIT started to explore using it for a new technique for molecular docking, a virtual screening tool used by many pharmaceutical companies for select useful molecule for developing new drugs.</a:t>
            </a:r>
          </a:p>
          <a:p>
            <a:pPr eaLnBrk="1" hangingPunct="1">
              <a:lnSpc>
                <a:spcPct val="80000"/>
              </a:lnSpc>
              <a:spcBef>
                <a:spcPct val="0"/>
              </a:spcBef>
              <a:buFontTx/>
              <a:buAutoNum type="arabicParenBoth"/>
            </a:pPr>
            <a:r>
              <a:rPr lang="en-US" sz="1000" dirty="0">
                <a:latin typeface="Calibri" charset="0"/>
              </a:rPr>
              <a:t>2008: Won R&amp;D 100 Award.  Yahoo! Research started exploring using FastBit for management of advertisements.  The quote was from a engineer on this project.</a:t>
            </a:r>
          </a:p>
          <a:p>
            <a:pPr eaLnBrk="1" hangingPunct="1">
              <a:lnSpc>
                <a:spcPct val="80000"/>
              </a:lnSpc>
              <a:spcBef>
                <a:spcPct val="0"/>
              </a:spcBef>
            </a:pPr>
            <a:endParaRPr lang="en-US" sz="1000" dirty="0">
              <a:latin typeface="Calibri" charset="0"/>
            </a:endParaRPr>
          </a:p>
          <a:p>
            <a:pPr eaLnBrk="1" hangingPunct="1">
              <a:lnSpc>
                <a:spcPct val="80000"/>
              </a:lnSpc>
              <a:spcBef>
                <a:spcPct val="0"/>
              </a:spcBef>
            </a:pPr>
            <a:endParaRPr lang="en-US" sz="1000" dirty="0">
              <a:latin typeface="Calibri" charset="0"/>
            </a:endParaRPr>
          </a:p>
          <a:p>
            <a:pPr eaLnBrk="1" hangingPunct="1">
              <a:lnSpc>
                <a:spcPct val="80000"/>
              </a:lnSpc>
              <a:spcBef>
                <a:spcPct val="0"/>
              </a:spcBef>
            </a:pPr>
            <a:r>
              <a:rPr lang="en-US" sz="1000" dirty="0">
                <a:latin typeface="Calibri" charset="0"/>
              </a:rPr>
              <a:t>Techniques</a:t>
            </a:r>
          </a:p>
          <a:p>
            <a:pPr eaLnBrk="1" hangingPunct="1">
              <a:lnSpc>
                <a:spcPct val="80000"/>
              </a:lnSpc>
              <a:spcBef>
                <a:spcPct val="0"/>
              </a:spcBef>
            </a:pPr>
            <a:r>
              <a:rPr lang="en-US" sz="1000" dirty="0">
                <a:latin typeface="Calibri" charset="0"/>
              </a:rPr>
              <a:t>-- new compression method: Word-Aligned Hybrid (WAH) compression, (1) WAH compressed equality index is 14X faster than a similar indexing method in ORACLE database system, (2) analysis shows that WAH compressed index is theoretically optimal, which places it among the best of database indexing methods</a:t>
            </a:r>
          </a:p>
          <a:p>
            <a:pPr eaLnBrk="1" hangingPunct="1">
              <a:lnSpc>
                <a:spcPct val="80000"/>
              </a:lnSpc>
              <a:spcBef>
                <a:spcPct val="0"/>
              </a:spcBef>
            </a:pPr>
            <a:r>
              <a:rPr lang="en-US" sz="1000" dirty="0">
                <a:latin typeface="Calibri" charset="0"/>
              </a:rPr>
              <a:t>-- new bitmap indexing methods: multi-level bitmap indexes, particularly, the two-level interval-equality index and the range-equality index are not much larger than the commonly used equality index, but can answer queries as much as 10X faster (both in theory and in practice)</a:t>
            </a:r>
          </a:p>
          <a:p>
            <a:pPr eaLnBrk="1" hangingPunct="1">
              <a:lnSpc>
                <a:spcPct val="80000"/>
              </a:lnSpc>
              <a:spcBef>
                <a:spcPct val="0"/>
              </a:spcBef>
            </a:pPr>
            <a:endParaRPr lang="en-US" sz="1000" dirty="0">
              <a:latin typeface="Calibri" charset="0"/>
            </a:endParaRPr>
          </a:p>
          <a:p>
            <a:pPr eaLnBrk="1" hangingPunct="1">
              <a:lnSpc>
                <a:spcPct val="80000"/>
              </a:lnSpc>
              <a:spcBef>
                <a:spcPct val="0"/>
              </a:spcBef>
            </a:pPr>
            <a:r>
              <a:rPr lang="en-US" sz="1000" dirty="0">
                <a:latin typeface="Calibri" charset="0"/>
              </a:rPr>
              <a:t>-- new binning techniques for bitmap indexes: binning the data to a lower resolution, augment bitmaps with order-preserving bin-based clustering (OrBiC).  Since most of the user queries use constants of relatively lower precision, commonly one- or two-digit precision, such as 1,000,000 (=10</a:t>
            </a:r>
            <a:r>
              <a:rPr lang="en-US" sz="1000" baseline="30000" dirty="0">
                <a:latin typeface="Calibri" charset="0"/>
              </a:rPr>
              <a:t>6</a:t>
            </a:r>
            <a:r>
              <a:rPr lang="en-US" sz="1000" dirty="0">
                <a:latin typeface="Calibri" charset="0"/>
              </a:rPr>
              <a:t>, which has 1-digit precision) and 25,000 (=2.5x10</a:t>
            </a:r>
            <a:r>
              <a:rPr lang="en-US" sz="1000" baseline="30000" dirty="0">
                <a:latin typeface="Calibri" charset="0"/>
              </a:rPr>
              <a:t>4</a:t>
            </a:r>
            <a:r>
              <a:rPr lang="en-US" sz="1000" dirty="0">
                <a:latin typeface="Calibri" charset="0"/>
              </a:rPr>
              <a:t>, which has 2-digit precision), the indexes with one- or two-digit precision can answer these queries accurately.  Even when the binned index is not able to give a precise answer, the OrBiC data structure can significantly reduce the amount of data needed to be accessed in order to answer a query</a:t>
            </a:r>
          </a:p>
          <a:p>
            <a:pPr eaLnBrk="1" hangingPunct="1">
              <a:lnSpc>
                <a:spcPct val="80000"/>
              </a:lnSpc>
              <a:spcBef>
                <a:spcPct val="0"/>
              </a:spcBef>
            </a:pPr>
            <a:endParaRPr lang="en-US" sz="1000" dirty="0">
              <a:latin typeface="Calibri" charset="0"/>
            </a:endParaRPr>
          </a:p>
          <a:p>
            <a:pPr eaLnBrk="1" hangingPunct="1">
              <a:lnSpc>
                <a:spcPct val="80000"/>
              </a:lnSpc>
              <a:spcBef>
                <a:spcPct val="0"/>
              </a:spcBef>
            </a:pPr>
            <a:r>
              <a:rPr lang="en-US" sz="1000" dirty="0">
                <a:latin typeface="Calibri" charset="0"/>
              </a:rPr>
              <a:t>Applications:</a:t>
            </a:r>
          </a:p>
          <a:p>
            <a:pPr eaLnBrk="1" hangingPunct="1">
              <a:lnSpc>
                <a:spcPct val="80000"/>
              </a:lnSpc>
              <a:spcBef>
                <a:spcPct val="0"/>
              </a:spcBef>
              <a:buFontTx/>
              <a:buAutoNum type="arabicParenBoth"/>
            </a:pPr>
            <a:r>
              <a:rPr lang="en-US" sz="1000" dirty="0">
                <a:latin typeface="Calibri" charset="0"/>
              </a:rPr>
              <a:t>Laser Wakefield Particle Accelerator: Our work with this group is more recent, FastBit is used as the back-end of a visual analytics engine for identifying and tracking particles.  This capability is used by the application scientists for identifying the coherent groups of accelerated particles (which are the desired output from such an accelerator) and track their formation process.  Details of the work can be found </a:t>
            </a:r>
            <a:r>
              <a:rPr lang="en-US" sz="1000" dirty="0">
                <a:latin typeface="Calibri" charset="0"/>
                <a:hlinkClick r:id="rId3"/>
              </a:rPr>
              <a:t>in Proc. SciDAC 2009</a:t>
            </a:r>
            <a:r>
              <a:rPr lang="en-US" sz="1000" dirty="0">
                <a:latin typeface="Calibri" charset="0"/>
              </a:rPr>
              <a:t> and </a:t>
            </a:r>
            <a:r>
              <a:rPr lang="en-US" sz="1000" dirty="0">
                <a:latin typeface="Calibri" charset="0"/>
                <a:hlinkClick r:id="rId4"/>
              </a:rPr>
              <a:t>SC08</a:t>
            </a:r>
            <a:r>
              <a:rPr lang="en-US" sz="1000" dirty="0">
                <a:latin typeface="Calibri" charset="0"/>
              </a:rPr>
              <a:t>.</a:t>
            </a:r>
          </a:p>
          <a:p>
            <a:pPr eaLnBrk="1" hangingPunct="1">
              <a:lnSpc>
                <a:spcPct val="80000"/>
              </a:lnSpc>
              <a:spcBef>
                <a:spcPct val="0"/>
              </a:spcBef>
              <a:buFontTx/>
              <a:buAutoNum type="arabicParenBoth"/>
            </a:pPr>
            <a:r>
              <a:rPr lang="en-US" sz="1000" dirty="0">
                <a:latin typeface="Calibri" charset="0"/>
              </a:rPr>
              <a:t>Combustion data analysis: in this application, the objects of interest are ignition kernels, i.e., the regions where burning started.  The application scientists first explore different ways of defining these ignition kernels.  In this process, it is critical to be able to find ignition kernels quickly and provide preliminary statistics about them.  FastBit</a:t>
            </a:r>
            <a:r>
              <a:rPr lang="ja-JP" altLang="en-US" sz="1000" dirty="0">
                <a:latin typeface="Calibri" charset="0"/>
              </a:rPr>
              <a:t>’</a:t>
            </a:r>
            <a:r>
              <a:rPr lang="en-US" sz="1000" dirty="0">
                <a:latin typeface="Calibri" charset="0"/>
              </a:rPr>
              <a:t>s efficient search capability is critical in this process.  Additionally, we worked on grouping the points in space efficiently into connected regions.</a:t>
            </a:r>
          </a:p>
          <a:p>
            <a:pPr eaLnBrk="1" hangingPunct="1">
              <a:lnSpc>
                <a:spcPct val="80000"/>
              </a:lnSpc>
              <a:spcBef>
                <a:spcPct val="0"/>
              </a:spcBef>
              <a:buFontTx/>
              <a:buAutoNum type="arabicParenBoth"/>
            </a:pPr>
            <a:r>
              <a:rPr lang="en-US" sz="1000" dirty="0">
                <a:latin typeface="Calibri" charset="0"/>
              </a:rPr>
              <a:t>FastBit has been used in a number of commercial applications.  For example, </a:t>
            </a:r>
            <a:r>
              <a:rPr lang="en-US" sz="1000" dirty="0">
                <a:latin typeface="Calibri" charset="0"/>
                <a:hlinkClick r:id="rId5"/>
              </a:rPr>
              <a:t>Jochen Schlosser</a:t>
            </a:r>
            <a:r>
              <a:rPr lang="en-US" sz="1000" dirty="0">
                <a:latin typeface="Calibri" charset="0"/>
              </a:rPr>
              <a:t> and </a:t>
            </a:r>
            <a:r>
              <a:rPr lang="en-US" sz="1000" dirty="0">
                <a:latin typeface="Calibri" charset="0"/>
                <a:hlinkClick r:id="rId6"/>
              </a:rPr>
              <a:t>Matthias Rarey</a:t>
            </a:r>
            <a:r>
              <a:rPr lang="en-US" sz="1000" dirty="0">
                <a:latin typeface="Calibri" charset="0"/>
              </a:rPr>
              <a:t> developed a new virtual drug screening tool named </a:t>
            </a:r>
            <a:r>
              <a:rPr lang="en-US" sz="1000" dirty="0">
                <a:latin typeface="Calibri" charset="0"/>
                <a:hlinkClick r:id="rId7"/>
              </a:rPr>
              <a:t>TrixX-BMI</a:t>
            </a:r>
            <a:r>
              <a:rPr lang="en-US" sz="1000" dirty="0">
                <a:latin typeface="Calibri" charset="0"/>
              </a:rPr>
              <a:t>, and showed that it can screen libraries of ligands </a:t>
            </a:r>
            <a:r>
              <a:rPr lang="en-US" sz="1000" dirty="0">
                <a:latin typeface="Calibri" charset="0"/>
                <a:hlinkClick r:id="rId8"/>
              </a:rPr>
              <a:t>140--250 times faster</a:t>
            </a:r>
            <a:r>
              <a:rPr lang="en-US" sz="1000" dirty="0">
                <a:latin typeface="Calibri" charset="0"/>
              </a:rPr>
              <a:t> than the state of art screening tools (see page 18 of their </a:t>
            </a:r>
            <a:r>
              <a:rPr lang="en-US" sz="1000" dirty="0">
                <a:latin typeface="Calibri" charset="0"/>
                <a:hlinkClick r:id="rId8"/>
              </a:rPr>
              <a:t>presentation at ACS Fall 2007 meeting</a:t>
            </a:r>
            <a:r>
              <a:rPr lang="en-US" sz="1000" dirty="0">
                <a:latin typeface="Calibri" charset="0"/>
              </a:rPr>
              <a:t>, full article in </a:t>
            </a:r>
            <a:r>
              <a:rPr lang="en-US" sz="1000" dirty="0">
                <a:latin typeface="Calibri" charset="0"/>
                <a:hlinkClick r:id="rId9"/>
              </a:rPr>
              <a:t>J. Chem. Inf. Model., Article ASAP, DOI: 10.1021/ci9000212</a:t>
            </a:r>
            <a:r>
              <a:rPr lang="en-US" sz="1000" dirty="0">
                <a:latin typeface="Calibri" charset="0"/>
              </a:rPr>
              <a:t>).  TrixX-BMI is to be marketed by BioSolveIT of Germany.  Yahoo! Inc. is also using FastBit to handle some advertisement related data.  The quote in the last bullet is from a Senior Software Engineer working on the project.</a:t>
            </a:r>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5185A5D-DF80-8B44-AEF5-37CC66441854}" type="slidenum">
              <a:rPr lang="en-US">
                <a:latin typeface="Calibri" charset="0"/>
              </a:rPr>
              <a:pPr eaLnBrk="1" hangingPunct="1"/>
              <a:t>12</a:t>
            </a:fld>
            <a:endParaRPr lang="en-US" dirty="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457200"/>
            <a:ext cx="5181600" cy="3886200"/>
          </a:xfrm>
        </p:spPr>
      </p:sp>
      <p:sp>
        <p:nvSpPr>
          <p:cNvPr id="3" name="Notes Placeholder 2"/>
          <p:cNvSpPr>
            <a:spLocks noGrp="1"/>
          </p:cNvSpPr>
          <p:nvPr>
            <p:ph type="body" idx="1"/>
          </p:nvPr>
        </p:nvSpPr>
        <p:spPr/>
        <p:txBody>
          <a:bodyPr/>
          <a:lstStyle/>
          <a:p>
            <a:r>
              <a:rPr lang="en-US" dirty="0"/>
              <a:t>HDF5, ADIOS-BP and netCDF are three of the most frequently used file formats in all three DOE leadership-class-facilities.  A recent survey of NERSC usage statistics confirmed this observation. These formats are well-known to be used by many user communities world-wide (e.g. NetCDF used by Climate communities, HDF5 by astrophysics communities)</a:t>
            </a:r>
          </a:p>
          <a:p>
            <a:endParaRPr lang="en-US" baseline="0" dirty="0"/>
          </a:p>
          <a:p>
            <a:r>
              <a:rPr lang="en-US" baseline="0" dirty="0"/>
              <a:t>FastQuery enables the users to query and index their data files without putting their data into a database management system or loading their data into another system.  These systems typically produce a second copy of the data files.  Since the scientific data sets are usually very large, avoiding making the second copy can significantly reduce the cost of analysis operations.  FastQuery can be incrementally introduced into an existing data analysis workflow and seamlessly increases the analysis capability.  In many cases, as demonstrated in this use case involving magnetic reconnection simulation data, FastQuery provides a new way to accessing large data files.</a:t>
            </a:r>
          </a:p>
          <a:p>
            <a:endParaRPr lang="en-US" baseline="0" dirty="0"/>
          </a:p>
          <a:p>
            <a:r>
              <a:rPr lang="en-US" baseline="0" dirty="0"/>
              <a:t>FastQuery developers are directly working with HDF5 developers to improve the accesses to HDF5 files (through the ExaHDF5 project).  The particular example given on this slide is using HDF5.  We have modified VPIC code to output HDF5 files to significantly simplify the files produced by the VPIC code.  A number of commonly used simulation codes, including S3D and </a:t>
            </a:r>
            <a:r>
              <a:rPr lang="en-US" baseline="0" dirty="0" err="1"/>
              <a:t>Chombo</a:t>
            </a:r>
            <a:r>
              <a:rPr lang="en-US" baseline="0" dirty="0"/>
              <a:t> are producing HDF5 outputs.</a:t>
            </a:r>
          </a:p>
          <a:p>
            <a:endParaRPr lang="en-US" dirty="0"/>
          </a:p>
          <a:p>
            <a:r>
              <a:rPr lang="en-US" dirty="0"/>
              <a:t>Magnetic reconnection also known under a couple of other names such</a:t>
            </a:r>
            <a:r>
              <a:rPr lang="en-US" baseline="0" dirty="0"/>
              <a:t> as X-point, magnetic portal, or electron diffusion region, is a key mechanism for creating the aurora in the polar regions.  It could also cause severe disruptions of satellite communication systems.  Studying magnetic reconnection is a critical part of understanding “Space Weather.”</a:t>
            </a:r>
          </a:p>
          <a:p>
            <a:endParaRPr lang="en-US" baseline="0" dirty="0"/>
          </a:p>
          <a:p>
            <a:r>
              <a:rPr lang="en-US" baseline="0" dirty="0" err="1"/>
              <a:t>Agyrotropy</a:t>
            </a:r>
            <a:r>
              <a:rPr lang="en-US" baseline="0" dirty="0"/>
              <a:t> is postulated as an important measurable feature of magnetic reconnection.  A satellite mission designed to measure </a:t>
            </a:r>
            <a:r>
              <a:rPr lang="en-US" baseline="0" dirty="0" err="1"/>
              <a:t>agyrotropy</a:t>
            </a:r>
            <a:r>
              <a:rPr lang="en-US" baseline="0" dirty="0"/>
              <a:t> has been planned for 2014.  However, due to lack of tools for handling the large amounts of particle data produced from simulations, this feature has not be observed in the simulation data. Without FastQuery, </a:t>
            </a:r>
            <a:r>
              <a:rPr lang="en-US" baseline="0" dirty="0" err="1"/>
              <a:t>Homa's</a:t>
            </a:r>
            <a:r>
              <a:rPr lang="en-US" baseline="0" dirty="0"/>
              <a:t> team was using summary statistics to do their analyses, NOT using the particle data.  The set of tools we have developed (together with ExaHDF5 project) enabled Homa to directly work with the particle data.  We are the first to provide direct evidence from simulations.</a:t>
            </a:r>
          </a:p>
          <a:p>
            <a:endParaRPr lang="en-US" baseline="0" dirty="0"/>
          </a:p>
          <a:p>
            <a:r>
              <a:rPr lang="en-US" dirty="0"/>
              <a:t>We are able to produce FastBit index for more than 1 trillion particles in about 10 minutes.  This is an impressive speed because in 10 minutes some database systems may only index a few million data records.  We are able to locate the high energy particles used for producing the </a:t>
            </a:r>
            <a:r>
              <a:rPr lang="en-US" dirty="0" err="1"/>
              <a:t>agyrotropy</a:t>
            </a:r>
            <a:r>
              <a:rPr lang="en-US" dirty="0"/>
              <a:t> plot in about 3 seconds.  Without proper indexes on the data, the data management system would have to read data at more than ten terabytes per second in order to complete the same task in the same amount of time.  The file system we used has</a:t>
            </a:r>
            <a:r>
              <a:rPr lang="en-US" baseline="0" dirty="0"/>
              <a:t> a peak theoretic I/O rate of about 35 GB/s</a:t>
            </a:r>
            <a:r>
              <a:rPr lang="en-US" dirty="0"/>
              <a:t>.  Clearly, indexing is essential</a:t>
            </a:r>
            <a:r>
              <a:rPr lang="en-US" baseline="0" dirty="0"/>
              <a:t> in reducing the data access time.</a:t>
            </a:r>
            <a:endParaRPr lang="en-US" dirty="0"/>
          </a:p>
        </p:txBody>
      </p:sp>
      <p:sp>
        <p:nvSpPr>
          <p:cNvPr id="4" name="Slide Number Placeholder 3"/>
          <p:cNvSpPr>
            <a:spLocks noGrp="1"/>
          </p:cNvSpPr>
          <p:nvPr>
            <p:ph type="sldNum" sz="quarter" idx="10"/>
          </p:nvPr>
        </p:nvSpPr>
        <p:spPr/>
        <p:txBody>
          <a:bodyPr/>
          <a:lstStyle/>
          <a:p>
            <a:fld id="{EB078EED-F922-BB45-BB29-D2CF11FBA274}" type="slidenum">
              <a:rPr lang="en-US" smtClean="0"/>
              <a:pPr/>
              <a:t>13</a:t>
            </a:fld>
            <a:endParaRPr lang="en-US" dirty="0"/>
          </a:p>
        </p:txBody>
      </p:sp>
    </p:spTree>
    <p:extLst>
      <p:ext uri="{BB962C8B-B14F-4D97-AF65-F5344CB8AC3E}">
        <p14:creationId xmlns:p14="http://schemas.microsoft.com/office/powerpoint/2010/main" val="1356937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 name="Google Shape;44;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	</a:t>
            </a:r>
            <a:endParaRPr sz="11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dirty="0">
                <a:latin typeface="Arial"/>
                <a:ea typeface="Arial"/>
                <a:cs typeface="Arial"/>
                <a:sym typeface="Arial"/>
              </a:rPr>
              <a:t>			</a:t>
            </a:r>
            <a:endParaRPr sz="11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dirty="0">
                <a:latin typeface="Arial"/>
                <a:ea typeface="Arial"/>
                <a:cs typeface="Arial"/>
                <a:sym typeface="Arial"/>
              </a:rPr>
              <a:t>		</a:t>
            </a:r>
            <a:endParaRPr sz="1100" dirty="0">
              <a:latin typeface="Arial"/>
              <a:ea typeface="Arial"/>
              <a:cs typeface="Arial"/>
              <a:sym typeface="Arial"/>
            </a:endParaRPr>
          </a:p>
          <a:p>
            <a:pPr marL="0" marR="0" lvl="0" indent="0" algn="l" rtl="0">
              <a:lnSpc>
                <a:spcPct val="100000"/>
              </a:lnSpc>
              <a:spcBef>
                <a:spcPts val="0"/>
              </a:spcBef>
              <a:spcAft>
                <a:spcPts val="0"/>
              </a:spcAft>
              <a:buNone/>
            </a:pPr>
            <a:endParaRPr dirty="0"/>
          </a:p>
        </p:txBody>
      </p:sp>
      <p:sp>
        <p:nvSpPr>
          <p:cNvPr id="45" name="Google Shape;45;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extLst>
      <p:ext uri="{BB962C8B-B14F-4D97-AF65-F5344CB8AC3E}">
        <p14:creationId xmlns:p14="http://schemas.microsoft.com/office/powerpoint/2010/main" val="34271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a:p>
            <a:pPr marL="171450" indent="-171450">
              <a:buFont typeface="Arial"/>
              <a:buChar char="•"/>
            </a:pPr>
            <a:r>
              <a:rPr lang="en-US" dirty="0"/>
              <a:t>Scientific data is often stored in array</a:t>
            </a:r>
            <a:r>
              <a:rPr lang="en-US" baseline="0" dirty="0"/>
              <a:t> data formats such as HDF5, NetCDF, and ADIOS BP</a:t>
            </a:r>
          </a:p>
          <a:p>
            <a:pPr marL="171450" indent="-171450">
              <a:buFont typeface="Arial"/>
              <a:buChar char="•"/>
            </a:pPr>
            <a:r>
              <a:rPr lang="en-US" baseline="0" dirty="0"/>
              <a:t>often a small part of large datasets holds the most important information, querying is the term to describe the request to locate these selected data records from a data management system</a:t>
            </a:r>
          </a:p>
          <a:p>
            <a:pPr marL="171450" indent="-171450">
              <a:buFont typeface="Arial"/>
              <a:buChar char="•"/>
            </a:pPr>
            <a:r>
              <a:rPr lang="en-US" baseline="0" dirty="0"/>
              <a:t>Support for querying from scientific data files is still in research stage</a:t>
            </a:r>
          </a:p>
          <a:p>
            <a:pPr marL="171450" indent="-171450">
              <a:buFont typeface="Arial"/>
              <a:buChar char="•"/>
            </a:pPr>
            <a:r>
              <a:rPr lang="en-US" baseline="0" dirty="0"/>
              <a:t>Complex querying functions such as join operations (which requires a cross product of two or more data tables) need database management systems, such as SciDB, SciQL, ArrayStore, etc.</a:t>
            </a:r>
          </a:p>
          <a:p>
            <a:pPr marL="171450" indent="-171450">
              <a:buFont typeface="Arial"/>
              <a:buChar char="•"/>
            </a:pPr>
            <a:r>
              <a:rPr lang="en-US" baseline="0" dirty="0"/>
              <a:t>Using databases requires a costly conversion of data</a:t>
            </a:r>
          </a:p>
          <a:p>
            <a:pPr marL="171450" indent="-171450">
              <a:buFont typeface="Arial"/>
              <a:buChar char="•"/>
            </a:pPr>
            <a:r>
              <a:rPr lang="en-US" baseline="0" dirty="0"/>
              <a:t>Results produced by databases need another costly conversion to a format that scientific analysis pipeline, e.g. visualization, understands</a:t>
            </a:r>
          </a:p>
          <a:p>
            <a:pPr marL="171450" indent="-171450">
              <a:buFont typeface="Arial"/>
              <a:buChar char="•"/>
            </a:pPr>
            <a:r>
              <a:rPr lang="en-US" baseline="0" dirty="0"/>
              <a:t>We develop a Querying component in the Scientific Data Services (SDS/Q) to support in situ (i.e. ability to query data directly in their native form) parallel analysis of data stored in the HDF5 file format.</a:t>
            </a:r>
          </a:p>
          <a:p>
            <a:pPr marL="171450" indent="-171450">
              <a:buFont typeface="Arial"/>
              <a:buChar char="•"/>
            </a:pPr>
            <a:r>
              <a:rPr lang="en-US" baseline="0" dirty="0"/>
              <a:t>We test SDS/Q for detecting supernovae using a real cosmology dataset from Palomar Transient Factory (PTF)</a:t>
            </a:r>
          </a:p>
          <a:p>
            <a:endParaRPr lang="en-US" dirty="0"/>
          </a:p>
          <a:p>
            <a:r>
              <a:rPr lang="en-US" dirty="0"/>
              <a:t>Technical Challenges</a:t>
            </a:r>
          </a:p>
          <a:p>
            <a:pPr marL="171450" indent="-171450">
              <a:buFont typeface="Arial"/>
              <a:buChar char="•"/>
            </a:pPr>
            <a:r>
              <a:rPr lang="en-US" sz="1200" u="none" strike="noStrike" kern="1200" baseline="0" dirty="0">
                <a:solidFill>
                  <a:schemeClr val="tx1"/>
                </a:solidFill>
                <a:latin typeface="+mn-lt"/>
                <a:ea typeface="+mn-ea"/>
                <a:cs typeface="+mn-cs"/>
              </a:rPr>
              <a:t>SDS/Q has to rely on the HDF5 library for fast data access, which needs tuning depending on the hardware and parallel I/O stack available on a large-scale system</a:t>
            </a:r>
          </a:p>
          <a:p>
            <a:pPr marL="171450" indent="-171450">
              <a:buFont typeface="Arial"/>
              <a:buChar char="•"/>
            </a:pPr>
            <a:r>
              <a:rPr lang="en-US" dirty="0"/>
              <a:t>SDS/Q does not have the opportunity to reorganize the original data because legacy applications may manipulate the HDF5 file directly</a:t>
            </a:r>
          </a:p>
          <a:p>
            <a:pPr marL="171450" indent="-171450">
              <a:buFont typeface="Arial"/>
              <a:buChar char="•"/>
            </a:pPr>
            <a:r>
              <a:rPr lang="en-US" sz="1200" u="none" strike="noStrike" kern="1200" baseline="0" dirty="0">
                <a:solidFill>
                  <a:schemeClr val="tx1"/>
                </a:solidFill>
                <a:latin typeface="+mn-lt"/>
                <a:ea typeface="+mn-ea"/>
                <a:cs typeface="+mn-cs"/>
              </a:rPr>
              <a:t>SDS/Q needs to leverage the abundant parallelism of large-scale supercomputers, which is exposed through a batch processing execution environment</a:t>
            </a:r>
            <a:endParaRPr lang="en-US" dirty="0"/>
          </a:p>
          <a:p>
            <a:endParaRPr lang="en-US" dirty="0"/>
          </a:p>
          <a:p>
            <a:r>
              <a:rPr lang="en-US" dirty="0"/>
              <a:t>Solutions and Results</a:t>
            </a:r>
          </a:p>
          <a:p>
            <a:pPr marL="171450" indent="-171450">
              <a:buFont typeface="Arial"/>
              <a:buChar char="•"/>
            </a:pPr>
            <a:r>
              <a:rPr lang="en-US" dirty="0"/>
              <a:t>Implementation</a:t>
            </a:r>
            <a:r>
              <a:rPr lang="en-US" baseline="0" dirty="0"/>
              <a:t> of SDS/Q leveraged on the chunking feature of HDF5 to optimize data accesses </a:t>
            </a:r>
          </a:p>
          <a:p>
            <a:pPr marL="171450" indent="-171450">
              <a:buFont typeface="Arial"/>
              <a:buChar char="•"/>
            </a:pPr>
            <a:r>
              <a:rPr lang="en-US" baseline="0" dirty="0"/>
              <a:t>SDS/Q uses FastBit bitmap indexes to speed up highly selective queries</a:t>
            </a:r>
          </a:p>
          <a:p>
            <a:pPr marL="171450" indent="-171450">
              <a:buFont typeface="Arial"/>
              <a:buChar char="•"/>
            </a:pPr>
            <a:r>
              <a:rPr lang="en-US" baseline="0" dirty="0"/>
              <a:t>Considering end-to-end time including data conversion, indexing, and querying times, SDS/Q completes the 1</a:t>
            </a:r>
            <a:r>
              <a:rPr lang="en-US" baseline="30000" dirty="0"/>
              <a:t>st</a:t>
            </a:r>
            <a:r>
              <a:rPr lang="en-US" baseline="0" dirty="0"/>
              <a:t> PTF query 40x faster than PostgreSQL </a:t>
            </a:r>
          </a:p>
          <a:p>
            <a:pPr marL="171450" indent="-171450">
              <a:buFont typeface="Arial"/>
              <a:buChar char="•"/>
            </a:pPr>
            <a:r>
              <a:rPr lang="en-US" baseline="0" dirty="0"/>
              <a:t>Compared to Hive, a Map-Reduce data analysis framework that can directly work on scientific file formats, SDS/Q completes the 1</a:t>
            </a:r>
            <a:r>
              <a:rPr lang="en-US" baseline="30000" dirty="0"/>
              <a:t>st</a:t>
            </a:r>
            <a:r>
              <a:rPr lang="en-US" baseline="0" dirty="0"/>
              <a:t> PTF query 10X faster</a:t>
            </a:r>
            <a:endParaRPr lang="en-US" dirty="0"/>
          </a:p>
        </p:txBody>
      </p:sp>
      <p:sp>
        <p:nvSpPr>
          <p:cNvPr id="4" name="Slide Number Placeholder 3"/>
          <p:cNvSpPr>
            <a:spLocks noGrp="1"/>
          </p:cNvSpPr>
          <p:nvPr>
            <p:ph type="sldNum" sz="quarter" idx="10"/>
          </p:nvPr>
        </p:nvSpPr>
        <p:spPr/>
        <p:txBody>
          <a:bodyPr/>
          <a:lstStyle/>
          <a:p>
            <a:fld id="{EB078EED-F922-BB45-BB29-D2CF11FBA274}" type="slidenum">
              <a:rPr lang="en-US" smtClean="0"/>
              <a:pPr/>
              <a:t>15</a:t>
            </a:fld>
            <a:endParaRPr lang="en-US" dirty="0"/>
          </a:p>
        </p:txBody>
      </p:sp>
    </p:spTree>
    <p:extLst>
      <p:ext uri="{BB962C8B-B14F-4D97-AF65-F5344CB8AC3E}">
        <p14:creationId xmlns:p14="http://schemas.microsoft.com/office/powerpoint/2010/main" val="1356937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rtl="0">
              <a:spcBef>
                <a:spcPts val="0"/>
              </a:spcBef>
              <a:spcAft>
                <a:spcPts val="0"/>
              </a:spcAft>
            </a:pPr>
            <a:r>
              <a:rPr lang="en-US" altLang="zh-CN" sz="1800" u="sng" dirty="0">
                <a:solidFill>
                  <a:srgbClr val="000000"/>
                </a:solidFill>
                <a:effectLst/>
                <a:latin typeface="Calibri" panose="020F0502020204030204" pitchFamily="34" charset="0"/>
              </a:rPr>
              <a:t>TALKING POINTS:  </a:t>
            </a:r>
            <a:endParaRPr lang="en-US" altLang="zh-CN" dirty="0">
              <a:effectLst/>
            </a:endParaRPr>
          </a:p>
          <a:p>
            <a:pPr rtl="0" fontAlgn="base">
              <a:spcBef>
                <a:spcPts val="0"/>
              </a:spcBef>
              <a:spcAft>
                <a:spcPts val="0"/>
              </a:spcAft>
              <a:buFont typeface="Arial" panose="020B0604020202020204" pitchFamily="34" charset="0"/>
              <a:buChar char="•"/>
            </a:pPr>
            <a:r>
              <a:rPr lang="en-US" altLang="zh-CN" sz="1800" u="none" strike="noStrike" dirty="0">
                <a:solidFill>
                  <a:srgbClr val="000000"/>
                </a:solidFill>
                <a:effectLst/>
                <a:latin typeface="Calibri" panose="020F0502020204030204" pitchFamily="34" charset="0"/>
              </a:rPr>
              <a:t>Approaching </a:t>
            </a:r>
            <a:r>
              <a:rPr lang="en-US" altLang="zh-CN" sz="1800" u="none" strike="noStrike" dirty="0" err="1">
                <a:solidFill>
                  <a:srgbClr val="000000"/>
                </a:solidFill>
                <a:effectLst/>
                <a:latin typeface="Calibri" panose="020F0502020204030204" pitchFamily="34" charset="0"/>
              </a:rPr>
              <a:t>exascale</a:t>
            </a:r>
            <a:r>
              <a:rPr lang="en-US" altLang="zh-CN" sz="1800" u="none" strike="noStrike" dirty="0">
                <a:solidFill>
                  <a:srgbClr val="000000"/>
                </a:solidFill>
                <a:effectLst/>
                <a:latin typeface="Calibri" panose="020F0502020204030204" pitchFamily="34" charset="0"/>
              </a:rPr>
              <a:t> computing, accessing data across the storage hierarchy can take longer than the data generation or analysis.</a:t>
            </a:r>
          </a:p>
          <a:p>
            <a:pPr rtl="0" fontAlgn="base">
              <a:spcBef>
                <a:spcPts val="0"/>
              </a:spcBef>
              <a:spcAft>
                <a:spcPts val="0"/>
              </a:spcAft>
              <a:buFont typeface="Arial" panose="020B0604020202020204" pitchFamily="34" charset="0"/>
              <a:buChar char="•"/>
            </a:pPr>
            <a:r>
              <a:rPr lang="en-US" altLang="zh-CN" sz="1800" u="none" strike="noStrike" dirty="0">
                <a:solidFill>
                  <a:srgbClr val="000000"/>
                </a:solidFill>
                <a:effectLst/>
                <a:latin typeface="Calibri" panose="020F0502020204030204" pitchFamily="34" charset="0"/>
              </a:rPr>
              <a:t>Asynchronous I/O can reduce the I/O impact, as it allows applications to schedule I/O as early as possible and to check their status later.</a:t>
            </a:r>
          </a:p>
          <a:p>
            <a:pPr rtl="0" fontAlgn="base">
              <a:spcBef>
                <a:spcPts val="0"/>
              </a:spcBef>
              <a:spcAft>
                <a:spcPts val="0"/>
              </a:spcAft>
              <a:buFont typeface="Arial" panose="020B0604020202020204" pitchFamily="34" charset="0"/>
              <a:buChar char="•"/>
            </a:pPr>
            <a:r>
              <a:rPr lang="en-US" altLang="zh-CN" sz="1800" u="none" strike="noStrike" dirty="0">
                <a:solidFill>
                  <a:srgbClr val="000000"/>
                </a:solidFill>
                <a:effectLst/>
                <a:latin typeface="Calibri" panose="020F0502020204030204" pitchFamily="34" charset="0"/>
              </a:rPr>
              <a:t>POSIX and MPI-I/O provide asynchronous read and write operations but lack support for non-data operations such as file open and close. Users also have to manually manage data dependencies and use low-level byte offsets, which requires significant effort and expertise to adopt.</a:t>
            </a:r>
          </a:p>
          <a:p>
            <a:pPr rtl="0" fontAlgn="base">
              <a:spcBef>
                <a:spcPts val="0"/>
              </a:spcBef>
              <a:spcAft>
                <a:spcPts val="0"/>
              </a:spcAft>
              <a:buFont typeface="Arial" panose="020B0604020202020204" pitchFamily="34" charset="0"/>
              <a:buChar char="•"/>
            </a:pPr>
            <a:r>
              <a:rPr lang="en-US" altLang="zh-CN" sz="1800" u="none" strike="noStrike" dirty="0">
                <a:solidFill>
                  <a:srgbClr val="000000"/>
                </a:solidFill>
                <a:effectLst/>
                <a:latin typeface="Calibri" panose="020F0502020204030204" pitchFamily="34" charset="0"/>
              </a:rPr>
              <a:t>The proposed asynchronous I/O framework supports all types of I/O operations, manages data dependencies transparently and automatically, provides implicit and explicit modes for application flexibility, and allows error information retrieval.</a:t>
            </a:r>
          </a:p>
          <a:p>
            <a:pPr rtl="0" fontAlgn="base">
              <a:spcBef>
                <a:spcPts val="0"/>
              </a:spcBef>
              <a:spcAft>
                <a:spcPts val="0"/>
              </a:spcAft>
              <a:buFont typeface="Arial" panose="020B0604020202020204" pitchFamily="34" charset="0"/>
              <a:buChar char="•"/>
            </a:pPr>
            <a:r>
              <a:rPr lang="en-US" altLang="zh-CN" sz="1800" u="none" strike="noStrike" dirty="0">
                <a:solidFill>
                  <a:srgbClr val="000000"/>
                </a:solidFill>
                <a:effectLst/>
                <a:latin typeface="Calibri" panose="020F0502020204030204" pitchFamily="34" charset="0"/>
              </a:rPr>
              <a:t>Our asynchronous I/O framework is highly effective and has a very low overhead for managing asynchronous tasks.  It achieves up to 4.9X speedup when reading or writing 5 timesteps of data by I/O kernels and real application workloads.</a:t>
            </a:r>
          </a:p>
          <a:p>
            <a:pPr rtl="0">
              <a:spcBef>
                <a:spcPts val="0"/>
              </a:spcBef>
              <a:spcAft>
                <a:spcPts val="0"/>
              </a:spcAft>
            </a:pPr>
            <a:br>
              <a:rPr lang="en-US" altLang="zh-CN" dirty="0"/>
            </a:br>
            <a:r>
              <a:rPr lang="en-US" altLang="zh-CN" sz="1800" u="sng" dirty="0">
                <a:solidFill>
                  <a:srgbClr val="000000"/>
                </a:solidFill>
                <a:effectLst/>
                <a:latin typeface="Calibri" panose="020F0502020204030204" pitchFamily="34" charset="0"/>
              </a:rPr>
              <a:t>METADATA: </a:t>
            </a:r>
            <a:endParaRPr lang="en-US" altLang="zh-CN" dirty="0">
              <a:effectLst/>
            </a:endParaRPr>
          </a:p>
          <a:p>
            <a:pPr rtl="0">
              <a:spcBef>
                <a:spcPts val="0"/>
              </a:spcBef>
              <a:spcAft>
                <a:spcPts val="0"/>
              </a:spcAft>
            </a:pPr>
            <a:r>
              <a:rPr lang="en-US" altLang="zh-CN" sz="1800" u="none" strike="noStrike" dirty="0">
                <a:solidFill>
                  <a:srgbClr val="000000"/>
                </a:solidFill>
                <a:effectLst/>
                <a:latin typeface="Calibri" panose="020F0502020204030204" pitchFamily="34" charset="0"/>
              </a:rPr>
              <a:t>Name of the associated awarded project: ECP-ExaIO: Delivering efficient parallel I/O with HDF5 and UnifyFS</a:t>
            </a:r>
            <a:endParaRPr lang="en-US" altLang="zh-CN" dirty="0">
              <a:effectLst/>
            </a:endParaRPr>
          </a:p>
          <a:p>
            <a:pPr rtl="0">
              <a:spcBef>
                <a:spcPts val="0"/>
              </a:spcBef>
              <a:spcAft>
                <a:spcPts val="0"/>
              </a:spcAft>
            </a:pPr>
            <a:r>
              <a:rPr lang="en-US" altLang="zh-CN" sz="1800" u="none" strike="noStrike" dirty="0">
                <a:solidFill>
                  <a:srgbClr val="000000"/>
                </a:solidFill>
                <a:effectLst/>
                <a:latin typeface="Calibri" panose="020F0502020204030204" pitchFamily="34" charset="0"/>
              </a:rPr>
              <a:t>PI name(s): Suren Byna (LBNL)</a:t>
            </a:r>
            <a:endParaRPr lang="en-US" altLang="zh-CN" dirty="0">
              <a:effectLst/>
            </a:endParaRPr>
          </a:p>
          <a:p>
            <a:pPr rtl="0">
              <a:spcBef>
                <a:spcPts val="0"/>
              </a:spcBef>
              <a:spcAft>
                <a:spcPts val="0"/>
              </a:spcAft>
            </a:pPr>
            <a:r>
              <a:rPr lang="en-US" altLang="zh-CN" sz="1800" u="none" strike="noStrike" dirty="0">
                <a:solidFill>
                  <a:srgbClr val="000000"/>
                </a:solidFill>
                <a:effectLst/>
                <a:latin typeface="Calibri" panose="020F0502020204030204" pitchFamily="34" charset="0"/>
              </a:rPr>
              <a:t>Name of the program manager / project lead: Doug </a:t>
            </a:r>
            <a:r>
              <a:rPr lang="en-US" altLang="zh-CN" sz="1800" u="none" strike="noStrike" dirty="0" err="1">
                <a:solidFill>
                  <a:srgbClr val="000000"/>
                </a:solidFill>
                <a:effectLst/>
                <a:latin typeface="Calibri" panose="020F0502020204030204" pitchFamily="34" charset="0"/>
              </a:rPr>
              <a:t>Kothe</a:t>
            </a:r>
            <a:endParaRPr lang="en-US" altLang="zh-CN" dirty="0">
              <a:effectLst/>
            </a:endParaRPr>
          </a:p>
          <a:p>
            <a:pPr rtl="0">
              <a:spcBef>
                <a:spcPts val="0"/>
              </a:spcBef>
              <a:spcAft>
                <a:spcPts val="0"/>
              </a:spcAft>
            </a:pPr>
            <a:r>
              <a:rPr lang="en-US" altLang="zh-CN" sz="1800" u="none" strike="noStrike" dirty="0">
                <a:solidFill>
                  <a:srgbClr val="000000"/>
                </a:solidFill>
                <a:effectLst/>
                <a:latin typeface="Calibri" panose="020F0502020204030204" pitchFamily="34" charset="0"/>
              </a:rPr>
              <a:t>Award number (or FWP if known): </a:t>
            </a:r>
          </a:p>
          <a:p>
            <a:pPr rtl="0">
              <a:spcBef>
                <a:spcPts val="0"/>
              </a:spcBef>
              <a:spcAft>
                <a:spcPts val="0"/>
              </a:spcAft>
            </a:pPr>
            <a:br>
              <a:rPr lang="en-US" altLang="zh-CN" dirty="0"/>
            </a:br>
            <a:r>
              <a:rPr lang="en-US" altLang="zh-CN" sz="1800" u="sng" dirty="0">
                <a:solidFill>
                  <a:srgbClr val="000000"/>
                </a:solidFill>
                <a:effectLst/>
                <a:latin typeface="Calibri" panose="020F0502020204030204" pitchFamily="34" charset="0"/>
              </a:rPr>
              <a:t>CITATIONS:</a:t>
            </a:r>
            <a:endParaRPr lang="en-US" altLang="zh-CN" dirty="0">
              <a:effectLs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ltLang="zh-CN" sz="2800" dirty="0"/>
              <a:t> </a:t>
            </a:r>
            <a:r>
              <a:rPr lang="en-US" sz="2800" dirty="0">
                <a:solidFill>
                  <a:srgbClr val="125529"/>
                </a:solidFill>
              </a:rPr>
              <a:t>H. Tang, Q. Koziol, S. Byna, J. Ravi, "Transparent Asynchronous Parallel I/O using Background Threads", Accepted for publication in IEEE TPDS Special Section on Innovative R&amp;D toward the Exascale Era, 2021.</a:t>
            </a:r>
            <a:endParaRPr lang="en-US" altLang="zh-CN" sz="2800" dirty="0"/>
          </a:p>
          <a:p>
            <a:pPr rtl="0" fontAlgn="base">
              <a:spcBef>
                <a:spcPts val="0"/>
              </a:spcBef>
              <a:spcAft>
                <a:spcPts val="0"/>
              </a:spcAft>
              <a:buFont typeface="Arial" panose="020B0604020202020204" pitchFamily="34" charset="0"/>
              <a:buChar char="•"/>
            </a:pPr>
            <a:r>
              <a:rPr lang="en-US" altLang="zh-CN" sz="2800" dirty="0"/>
              <a:t>Houjun Tang, Quincey Koziol, Suren Byna, John </a:t>
            </a:r>
            <a:r>
              <a:rPr lang="en-US" altLang="zh-CN" sz="2800" dirty="0" err="1"/>
              <a:t>Mainzer</a:t>
            </a:r>
            <a:r>
              <a:rPr lang="en-US" altLang="zh-CN" sz="2800" dirty="0"/>
              <a:t>, and Tonglin Li. "Enabling Transparent Asynchronous I/O using Background Threads." In 2019 IEEE/ACM Fourth International Parallel Data Systems Workshop (PDSW), pp. 11-19. IEEE, 2019.</a:t>
            </a:r>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pPr/>
              <a:t>16</a:t>
            </a:fld>
            <a:endParaRPr lang="en-US" dirty="0"/>
          </a:p>
        </p:txBody>
      </p:sp>
    </p:spTree>
    <p:extLst>
      <p:ext uri="{BB962C8B-B14F-4D97-AF65-F5344CB8AC3E}">
        <p14:creationId xmlns:p14="http://schemas.microsoft.com/office/powerpoint/2010/main" val="525488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1450" indent="-171450">
              <a:buFont typeface="Arial" charset="0"/>
              <a:buChar char="•"/>
            </a:pPr>
            <a:r>
              <a:rPr lang="en-US" dirty="0"/>
              <a:t>We at LBNL have developed two new approaches</a:t>
            </a:r>
            <a:r>
              <a:rPr lang="en-US" baseline="0" dirty="0"/>
              <a:t> to support 2D and N-dimensional data with multidimensional similarity features in IDEALEM.</a:t>
            </a:r>
          </a:p>
          <a:p>
            <a:pPr marL="171450" indent="-171450">
              <a:buFont typeface="Arial" charset="0"/>
              <a:buChar char="•"/>
            </a:pPr>
            <a:r>
              <a:rPr lang="en-US" baseline="0" dirty="0"/>
              <a:t>IDEALEM stands for Implementation of Dynamic Extensible Adaptive Locally Exchangeable Measures, and previously we had publications in SSDBM2016, SSDBM2017, BigData2018, and DCC2019.</a:t>
            </a:r>
          </a:p>
          <a:p>
            <a:pPr marL="171450" indent="-171450">
              <a:buFont typeface="Arial" charset="0"/>
              <a:buChar char="•"/>
            </a:pPr>
            <a:r>
              <a:rPr lang="en-US" baseline="0" dirty="0"/>
              <a:t>It is a dictionary based compression method with alternative statistical measures of distance, such as distributional distance/similarity of two random variables. It can achieve as much as 200+ times of compression ratio.</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Original IDEALEM algorithm only supports one dimensional data with K-S test. This work is about extending the algorithm to support 2D and N-dimensional data.</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From many alternative similarity measures, we selected Dynamic Time Warp (DTW) and Minimum Jump Cost (MJC).</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DTW performs nonlinear “warping” on the sequences where differences in time are not penalized. For time series of length n, it is necessary to do n</a:t>
            </a:r>
            <a:r>
              <a:rPr lang="en-US" baseline="30000" dirty="0"/>
              <a:t>2</a:t>
            </a:r>
            <a:r>
              <a:rPr lang="en-US" dirty="0"/>
              <a:t> computations (through dynamic programming)</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MJC works by accumulating the cost of jumping forward from one time series data point to the nearest data point in the other time series. Instead of calculating all n</a:t>
            </a:r>
            <a:r>
              <a:rPr lang="en-US" baseline="30000" dirty="0"/>
              <a:t>2</a:t>
            </a:r>
            <a:r>
              <a:rPr lang="en-US" dirty="0"/>
              <a:t> distance values of between x and y, only the distance between points of index greater than the recursive starting point are calculated. We expect reduced runtime.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IDEALEM also supports transformation of the non-stationary data such as phase angle of electricity data into locally stationary block to promote exchangeability or similarity, which would work with our statistical methods.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IDEALAM supports event or feature detection directly on the compressed data without decompression, which most of the compression methods require.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Now, IDEALEM method can be applied to photos and videos, in addition to scientific multi-dimensional floating point data, which shows a sample in figure (d),</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US Patent was achieved for this method in 2019.</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Figure (a) shows our compression example on 3-dimensional power grid measurement data.</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Figure (b) shows another example of IDEALEM compression on 100-dimensional, distributed acoustic sensing measurement dataset, which uses underground dark fiber.</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Figure (c) shows a compression example with IDEALEM on the phase angle of electricity measurement showing the compression ratio of 56.56.</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Figure (d) shows a compression example with IDEALEM on photo images (image courtesy by Nina Fox from Hawaii). Original photo has 3.68million pixels, each pixel having 3-dimensional (RGB) color. With the compression ratio of 57.65, the compressed photo shows slight distortions in the sky area. To the human eyes, the compression ratio of about 20 doesn’t make much differences from the original photo.</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The work has been published in the SNTA workshop in </a:t>
            </a:r>
            <a:r>
              <a:rPr lang="en-US" sz="1200" dirty="0">
                <a:solidFill>
                  <a:srgbClr val="106636"/>
                </a:solidFill>
              </a:rPr>
              <a:t>2019.</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Contact: K. John Wu &lt;</a:t>
            </a:r>
            <a:r>
              <a:rPr lang="en-US" dirty="0" err="1"/>
              <a:t>KWu@LBL.Gov</a:t>
            </a:r>
            <a:r>
              <a:rPr lang="en-US" dirty="0"/>
              <a:t>&gt;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Contributions: K. John Wu, Alex Sim</a:t>
            </a:r>
            <a:r>
              <a:rPr lang="en-US" baseline="0" dirty="0"/>
              <a:t>,</a:t>
            </a:r>
            <a:r>
              <a:rPr lang="en-US" dirty="0"/>
              <a:t> Lawrence Berkeley National Laboratory</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pPr/>
              <a:t>17</a:t>
            </a:fld>
            <a:endParaRPr lang="en-US" dirty="0"/>
          </a:p>
        </p:txBody>
      </p:sp>
    </p:spTree>
    <p:extLst>
      <p:ext uri="{BB962C8B-B14F-4D97-AF65-F5344CB8AC3E}">
        <p14:creationId xmlns:p14="http://schemas.microsoft.com/office/powerpoint/2010/main" val="408701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work</a:t>
            </a:r>
          </a:p>
        </p:txBody>
      </p:sp>
      <p:sp>
        <p:nvSpPr>
          <p:cNvPr id="4" name="Slide Number Placeholder 3"/>
          <p:cNvSpPr>
            <a:spLocks noGrp="1"/>
          </p:cNvSpPr>
          <p:nvPr>
            <p:ph type="sldNum" sz="quarter" idx="10"/>
          </p:nvPr>
        </p:nvSpPr>
        <p:spPr/>
        <p:txBody>
          <a:bodyPr/>
          <a:lstStyle/>
          <a:p>
            <a:fld id="{E7F63636-AE5D-244C-9BF0-B31B10A2DD9B}" type="slidenum">
              <a:rPr lang="en-US" smtClean="0"/>
              <a:t>18</a:t>
            </a:fld>
            <a:endParaRPr lang="en-US" dirty="0"/>
          </a:p>
        </p:txBody>
      </p:sp>
    </p:spTree>
    <p:extLst>
      <p:ext uri="{BB962C8B-B14F-4D97-AF65-F5344CB8AC3E}">
        <p14:creationId xmlns:p14="http://schemas.microsoft.com/office/powerpoint/2010/main" val="1764769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p:txBody>
          <a:bodyPr/>
          <a:lstStyle/>
          <a:p>
            <a:pPr>
              <a:defRPr/>
            </a:pPr>
            <a:fld id="{70943434-4FBE-46BB-A588-F97696476E0A}" type="slidenum">
              <a:rPr lang="en-US" smtClean="0">
                <a:latin typeface="Arial" pitchFamily="34" charset="0"/>
              </a:rPr>
              <a:pPr>
                <a:defRPr/>
              </a:pPr>
              <a:t>19</a:t>
            </a:fld>
            <a:endParaRPr lang="en-US">
              <a:latin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a:t>Cardinality is the number of distinct values, in this example it is 6.</a:t>
            </a:r>
          </a:p>
        </p:txBody>
      </p:sp>
    </p:spTree>
    <p:extLst>
      <p:ext uri="{BB962C8B-B14F-4D97-AF65-F5344CB8AC3E}">
        <p14:creationId xmlns:p14="http://schemas.microsoft.com/office/powerpoint/2010/main" val="1543040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a:t>
            </a:r>
          </a:p>
        </p:txBody>
      </p:sp>
      <p:sp>
        <p:nvSpPr>
          <p:cNvPr id="4" name="Slide Number Placeholder 3"/>
          <p:cNvSpPr>
            <a:spLocks noGrp="1"/>
          </p:cNvSpPr>
          <p:nvPr>
            <p:ph type="sldNum" sz="quarter" idx="10"/>
          </p:nvPr>
        </p:nvSpPr>
        <p:spPr/>
        <p:txBody>
          <a:bodyPr/>
          <a:lstStyle/>
          <a:p>
            <a:fld id="{E7F63636-AE5D-244C-9BF0-B31B10A2DD9B}" type="slidenum">
              <a:rPr lang="en-US" smtClean="0"/>
              <a:t>2</a:t>
            </a:fld>
            <a:endParaRPr lang="en-US" dirty="0"/>
          </a:p>
        </p:txBody>
      </p:sp>
    </p:spTree>
    <p:extLst>
      <p:ext uri="{BB962C8B-B14F-4D97-AF65-F5344CB8AC3E}">
        <p14:creationId xmlns:p14="http://schemas.microsoft.com/office/powerpoint/2010/main" val="3632599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 added on the product terms</a:t>
            </a:r>
          </a:p>
        </p:txBody>
      </p:sp>
      <p:sp>
        <p:nvSpPr>
          <p:cNvPr id="4" name="Slide Number Placeholder 3"/>
          <p:cNvSpPr>
            <a:spLocks noGrp="1"/>
          </p:cNvSpPr>
          <p:nvPr>
            <p:ph type="sldNum" sz="quarter" idx="5"/>
          </p:nvPr>
        </p:nvSpPr>
        <p:spPr/>
        <p:txBody>
          <a:bodyPr/>
          <a:lstStyle/>
          <a:p>
            <a:fld id="{E7F63636-AE5D-244C-9BF0-B31B10A2DD9B}" type="slidenum">
              <a:rPr lang="en-US" smtClean="0"/>
              <a:pPr/>
              <a:t>21</a:t>
            </a:fld>
            <a:endParaRPr lang="en-US" dirty="0"/>
          </a:p>
        </p:txBody>
      </p:sp>
    </p:spTree>
    <p:extLst>
      <p:ext uri="{BB962C8B-B14F-4D97-AF65-F5344CB8AC3E}">
        <p14:creationId xmlns:p14="http://schemas.microsoft.com/office/powerpoint/2010/main" val="439031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0C905664-E785-41D0-8868-35CF44F703C7}" type="slidenum">
              <a:rPr lang="en-US" smtClean="0"/>
              <a:pPr/>
              <a:t>23</a:t>
            </a:fld>
            <a:endParaRPr lang="en-US" dirty="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r>
              <a:rPr lang="en-US" dirty="0"/>
              <a:t>To minimize compressed size, one should work on the bit-level to have the maximum flexibility – slow.</a:t>
            </a:r>
          </a:p>
          <a:p>
            <a:pPr eaLnBrk="1" hangingPunct="1"/>
            <a:r>
              <a:rPr lang="en-US" dirty="0"/>
              <a:t>To improve speed, most common strategies work on byte or word level.  On a machine with 32-bit words, one would organize the bit sequence into 32-bit groups.</a:t>
            </a:r>
          </a:p>
          <a:p>
            <a:pPr eaLnBrk="1" hangingPunct="1"/>
            <a:r>
              <a:rPr lang="en-US" dirty="0"/>
              <a:t>The key idea of WAH is to group raw bits into 31-bit groups instead of 32-bit groups.</a:t>
            </a:r>
          </a:p>
          <a:p>
            <a:pPr eaLnBrk="1" hangingPunct="1"/>
            <a:endParaRPr lang="en-US" dirty="0"/>
          </a:p>
          <a:p>
            <a:pPr eaLnBrk="1" hangingPunct="1"/>
            <a:r>
              <a:rPr lang="en-US" dirty="0"/>
              <a:t>Run-length encoding</a:t>
            </a:r>
          </a:p>
          <a:p>
            <a:pPr eaLnBrk="1" hangingPunct="1"/>
            <a:r>
              <a:rPr lang="en-US" dirty="0"/>
              <a:t>Using one bit as flag, use the results of the bits in the word to encode counts.</a:t>
            </a:r>
          </a:p>
          <a:p>
            <a:pPr eaLnBrk="1" hangingPunct="1"/>
            <a:endParaRPr lang="en-US" dirty="0"/>
          </a:p>
          <a:p>
            <a:pPr eaLnBrk="1" hangingPunct="1"/>
            <a:r>
              <a:rPr lang="en-US" dirty="0"/>
              <a:t>Here is an example</a:t>
            </a:r>
          </a:p>
          <a:p>
            <a:pPr eaLnBrk="1" hangingPunct="1"/>
            <a:r>
              <a:rPr lang="en-US" dirty="0"/>
              <a:t>The efficient compression schemes for bitmap indexes are based on run-length encoding</a:t>
            </a:r>
          </a:p>
          <a:p>
            <a:pPr eaLnBrk="1" hangingPunct="1"/>
            <a:r>
              <a:rPr lang="en-US" dirty="0"/>
              <a:t>Break a bitmap into literal groups and counts</a:t>
            </a:r>
          </a:p>
          <a:p>
            <a:pPr eaLnBrk="1" hangingPunct="1"/>
            <a:r>
              <a:rPr lang="en-US" dirty="0"/>
              <a:t>Thing don’t align properly, during operations, have to be broken into pieces which are slow to operate on</a:t>
            </a:r>
          </a:p>
          <a:p>
            <a:pPr eaLnBrk="1" hangingPunct="1"/>
            <a:r>
              <a:rPr lang="en-US" dirty="0"/>
              <a:t>Reserve on bit for a flag, count in 31-bit groups.  Every logical operation will only access whole words, which provide very efficient operations, 10-fold speed than best known compression method.</a:t>
            </a:r>
          </a:p>
        </p:txBody>
      </p:sp>
    </p:spTree>
    <p:extLst>
      <p:ext uri="{BB962C8B-B14F-4D97-AF65-F5344CB8AC3E}">
        <p14:creationId xmlns:p14="http://schemas.microsoft.com/office/powerpoint/2010/main" val="3903337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37719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A64CB-70D6-644C-912D-F08B1734156E}" type="slidenum">
              <a:rPr lang="en-US"/>
              <a:pPr/>
              <a:t>25</a:t>
            </a:fld>
            <a:endParaRPr lang="en-US"/>
          </a:p>
        </p:txBody>
      </p:sp>
      <p:sp>
        <p:nvSpPr>
          <p:cNvPr id="3276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p:txBody>
          <a:bodyPr/>
          <a:lstStyle/>
          <a:p>
            <a:r>
              <a:rPr lang="en-US"/>
              <a:t>People believed bitmap indices don</a:t>
            </a:r>
            <a:r>
              <a:rPr lang="ja-JP" altLang="en-US">
                <a:latin typeface="Arial"/>
              </a:rPr>
              <a:t>’</a:t>
            </a:r>
            <a:r>
              <a:rPr lang="en-US"/>
              <a:t>t work well for high cardinality attributes</a:t>
            </a:r>
          </a:p>
        </p:txBody>
      </p:sp>
    </p:spTree>
    <p:extLst>
      <p:ext uri="{BB962C8B-B14F-4D97-AF65-F5344CB8AC3E}">
        <p14:creationId xmlns:p14="http://schemas.microsoft.com/office/powerpoint/2010/main" val="2330869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Explain multi-level binning</a:t>
            </a:r>
          </a:p>
          <a:p>
            <a:r>
              <a:rPr lang="en-US">
                <a:latin typeface="Calibri" charset="0"/>
                <a:ea typeface="ＭＳ Ｐゴシック" charset="0"/>
                <a:cs typeface="ＭＳ Ｐゴシック" charset="0"/>
              </a:rPr>
              <a:t>Compression to be discussed later</a:t>
            </a:r>
          </a:p>
        </p:txBody>
      </p:sp>
    </p:spTree>
    <p:extLst>
      <p:ext uri="{BB962C8B-B14F-4D97-AF65-F5344CB8AC3E}">
        <p14:creationId xmlns:p14="http://schemas.microsoft.com/office/powerpoint/2010/main" val="981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a:lstStyle/>
          <a:p>
            <a:r>
              <a:rPr lang="en-US" dirty="0"/>
              <a:t>TODS 2010, LBNL-60891</a:t>
            </a:r>
          </a:p>
        </p:txBody>
      </p:sp>
      <p:sp>
        <p:nvSpPr>
          <p:cNvPr id="30724" name="Slide Number Placeholder 3"/>
          <p:cNvSpPr>
            <a:spLocks noGrp="1"/>
          </p:cNvSpPr>
          <p:nvPr>
            <p:ph type="sldNum" sz="quarter" idx="5"/>
          </p:nvPr>
        </p:nvSpPr>
        <p:spPr bwMode="auto">
          <a:noFill/>
          <a:ln>
            <a:miter lim="800000"/>
            <a:headEnd/>
            <a:tailEnd/>
          </a:ln>
        </p:spPr>
        <p:txBody>
          <a:bodyPr/>
          <a:lstStyle/>
          <a:p>
            <a:fld id="{0B2969A3-6D99-42FA-90CA-FC0D93B6938B}" type="slidenum">
              <a:rPr lang="en-US"/>
              <a:pPr/>
              <a:t>27</a:t>
            </a:fld>
            <a:endParaRPr lang="en-US" dirty="0"/>
          </a:p>
        </p:txBody>
      </p:sp>
    </p:spTree>
    <p:extLst>
      <p:ext uri="{BB962C8B-B14F-4D97-AF65-F5344CB8AC3E}">
        <p14:creationId xmlns:p14="http://schemas.microsoft.com/office/powerpoint/2010/main" val="250039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work</a:t>
            </a:r>
          </a:p>
        </p:txBody>
      </p:sp>
      <p:sp>
        <p:nvSpPr>
          <p:cNvPr id="4" name="Slide Number Placeholder 3"/>
          <p:cNvSpPr>
            <a:spLocks noGrp="1"/>
          </p:cNvSpPr>
          <p:nvPr>
            <p:ph type="sldNum" sz="quarter" idx="10"/>
          </p:nvPr>
        </p:nvSpPr>
        <p:spPr/>
        <p:txBody>
          <a:bodyPr/>
          <a:lstStyle/>
          <a:p>
            <a:fld id="{E7F63636-AE5D-244C-9BF0-B31B10A2DD9B}" type="slidenum">
              <a:rPr lang="en-US" smtClean="0"/>
              <a:t>30</a:t>
            </a:fld>
            <a:endParaRPr lang="en-US" dirty="0"/>
          </a:p>
        </p:txBody>
      </p:sp>
    </p:spTree>
    <p:extLst>
      <p:ext uri="{BB962C8B-B14F-4D97-AF65-F5344CB8AC3E}">
        <p14:creationId xmlns:p14="http://schemas.microsoft.com/office/powerpoint/2010/main" val="141629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4855472e20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4855472e2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7494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7f444a8a9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7f444a8a9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1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7f444a8a9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7f444a8a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4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4855472e2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4855472e2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a few examples of scientific research activities producing a large amounts of data</a:t>
            </a:r>
            <a:endParaRPr dirty="0"/>
          </a:p>
        </p:txBody>
      </p:sp>
    </p:spTree>
    <p:extLst>
      <p:ext uri="{BB962C8B-B14F-4D97-AF65-F5344CB8AC3E}">
        <p14:creationId xmlns:p14="http://schemas.microsoft.com/office/powerpoint/2010/main" val="3099039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5160d5ec1c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5160d5ec1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733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5160d5ec1c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5160d5ec1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5312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5160d5ec1c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5160d5ec1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9084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5160d5ec1c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5160d5ec1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81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a0ede1818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a0ede181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404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 name="Google Shape;44;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				</a:t>
            </a:r>
            <a:endParaRPr sz="11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dirty="0">
                <a:latin typeface="Arial"/>
                <a:ea typeface="Arial"/>
                <a:cs typeface="Arial"/>
                <a:sym typeface="Arial"/>
              </a:rPr>
              <a:t>			</a:t>
            </a:r>
            <a:endParaRPr sz="11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dirty="0">
                <a:latin typeface="Arial"/>
                <a:ea typeface="Arial"/>
                <a:cs typeface="Arial"/>
                <a:sym typeface="Arial"/>
              </a:rPr>
              <a:t>		</a:t>
            </a:r>
            <a:endParaRPr sz="1100" dirty="0">
              <a:latin typeface="Arial"/>
              <a:ea typeface="Arial"/>
              <a:cs typeface="Arial"/>
              <a:sym typeface="Arial"/>
            </a:endParaRPr>
          </a:p>
          <a:p>
            <a:pPr marL="0" marR="0" lvl="0" indent="0" algn="l" rtl="0">
              <a:lnSpc>
                <a:spcPct val="100000"/>
              </a:lnSpc>
              <a:spcBef>
                <a:spcPts val="0"/>
              </a:spcBef>
              <a:spcAft>
                <a:spcPts val="0"/>
              </a:spcAft>
              <a:buNone/>
            </a:pPr>
            <a:endParaRPr dirty="0"/>
          </a:p>
        </p:txBody>
      </p:sp>
      <p:sp>
        <p:nvSpPr>
          <p:cNvPr id="45" name="Google Shape;45;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dirty="0"/>
          </a:p>
        </p:txBody>
      </p:sp>
    </p:spTree>
    <p:extLst>
      <p:ext uri="{BB962C8B-B14F-4D97-AF65-F5344CB8AC3E}">
        <p14:creationId xmlns:p14="http://schemas.microsoft.com/office/powerpoint/2010/main" val="683433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work</a:t>
            </a:r>
          </a:p>
        </p:txBody>
      </p:sp>
      <p:sp>
        <p:nvSpPr>
          <p:cNvPr id="4" name="Slide Number Placeholder 3"/>
          <p:cNvSpPr>
            <a:spLocks noGrp="1"/>
          </p:cNvSpPr>
          <p:nvPr>
            <p:ph type="sldNum" sz="quarter" idx="10"/>
          </p:nvPr>
        </p:nvSpPr>
        <p:spPr/>
        <p:txBody>
          <a:bodyPr/>
          <a:lstStyle/>
          <a:p>
            <a:fld id="{E7F63636-AE5D-244C-9BF0-B31B10A2DD9B}" type="slidenum">
              <a:rPr lang="en-US" smtClean="0"/>
              <a:t>40</a:t>
            </a:fld>
            <a:endParaRPr lang="en-US" dirty="0"/>
          </a:p>
        </p:txBody>
      </p:sp>
    </p:spTree>
    <p:extLst>
      <p:ext uri="{BB962C8B-B14F-4D97-AF65-F5344CB8AC3E}">
        <p14:creationId xmlns:p14="http://schemas.microsoft.com/office/powerpoint/2010/main" val="218950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3636-AE5D-244C-9BF0-B31B10A2DD9B}" type="slidenum">
              <a:rPr lang="en-US" smtClean="0"/>
              <a:pPr/>
              <a:t>41</a:t>
            </a:fld>
            <a:endParaRPr lang="en-US" dirty="0"/>
          </a:p>
        </p:txBody>
      </p:sp>
    </p:spTree>
    <p:extLst>
      <p:ext uri="{BB962C8B-B14F-4D97-AF65-F5344CB8AC3E}">
        <p14:creationId xmlns:p14="http://schemas.microsoft.com/office/powerpoint/2010/main" val="3009469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4871f32af0_0_4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4871f32af0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671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3636-AE5D-244C-9BF0-B31B10A2DD9B}" type="slidenum">
              <a:rPr lang="en-US" smtClean="0"/>
              <a:pPr/>
              <a:t>43</a:t>
            </a:fld>
            <a:endParaRPr lang="en-US" dirty="0"/>
          </a:p>
        </p:txBody>
      </p:sp>
    </p:spTree>
    <p:extLst>
      <p:ext uri="{BB962C8B-B14F-4D97-AF65-F5344CB8AC3E}">
        <p14:creationId xmlns:p14="http://schemas.microsoft.com/office/powerpoint/2010/main" val="182836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more information about a specific high-energy physics experiment</a:t>
            </a:r>
          </a:p>
        </p:txBody>
      </p:sp>
      <p:sp>
        <p:nvSpPr>
          <p:cNvPr id="4" name="Slide Number Placeholder 3"/>
          <p:cNvSpPr>
            <a:spLocks noGrp="1"/>
          </p:cNvSpPr>
          <p:nvPr>
            <p:ph type="sldNum" sz="quarter" idx="10"/>
          </p:nvPr>
        </p:nvSpPr>
        <p:spPr/>
        <p:txBody>
          <a:bodyPr/>
          <a:lstStyle/>
          <a:p>
            <a:fld id="{E7F63636-AE5D-244C-9BF0-B31B10A2DD9B}" type="slidenum">
              <a:rPr lang="en-US" smtClean="0"/>
              <a:pPr/>
              <a:t>4</a:t>
            </a:fld>
            <a:endParaRPr lang="en-US" dirty="0"/>
          </a:p>
        </p:txBody>
      </p:sp>
    </p:spTree>
    <p:extLst>
      <p:ext uri="{BB962C8B-B14F-4D97-AF65-F5344CB8AC3E}">
        <p14:creationId xmlns:p14="http://schemas.microsoft.com/office/powerpoint/2010/main" val="1108230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Scientific data analyses often need to look for the most relevant data, e.g., X-line in magnetic reconnection, atmospheric event (e.g., atmospheric rivers) from climate models and so on.</a:t>
            </a:r>
          </a:p>
        </p:txBody>
      </p:sp>
      <p:sp>
        <p:nvSpPr>
          <p:cNvPr id="4" name="Slide Number Placeholder 3"/>
          <p:cNvSpPr>
            <a:spLocks noGrp="1"/>
          </p:cNvSpPr>
          <p:nvPr>
            <p:ph type="sldNum" sz="quarter" idx="10"/>
          </p:nvPr>
        </p:nvSpPr>
        <p:spPr/>
        <p:txBody>
          <a:bodyPr/>
          <a:lstStyle/>
          <a:p>
            <a:fld id="{5DADE8DD-5A71-6F46-8D78-4052937656F8}" type="slidenum">
              <a:rPr lang="en-US" smtClean="0"/>
              <a:t>5</a:t>
            </a:fld>
            <a:endParaRPr lang="en-US"/>
          </a:p>
        </p:txBody>
      </p:sp>
    </p:spTree>
    <p:extLst>
      <p:ext uri="{BB962C8B-B14F-4D97-AF65-F5344CB8AC3E}">
        <p14:creationId xmlns:p14="http://schemas.microsoft.com/office/powerpoint/2010/main" val="1244441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task compute some global statistics, e.g., power spectrum</a:t>
            </a:r>
          </a:p>
        </p:txBody>
      </p:sp>
      <p:sp>
        <p:nvSpPr>
          <p:cNvPr id="4" name="Slide Number Placeholder 3"/>
          <p:cNvSpPr>
            <a:spLocks noGrp="1"/>
          </p:cNvSpPr>
          <p:nvPr>
            <p:ph type="sldNum" sz="quarter" idx="10"/>
          </p:nvPr>
        </p:nvSpPr>
        <p:spPr/>
        <p:txBody>
          <a:bodyPr/>
          <a:lstStyle/>
          <a:p>
            <a:fld id="{E7F63636-AE5D-244C-9BF0-B31B10A2DD9B}" type="slidenum">
              <a:rPr lang="en-US" smtClean="0"/>
              <a:pPr/>
              <a:t>6</a:t>
            </a:fld>
            <a:endParaRPr lang="en-US" dirty="0"/>
          </a:p>
        </p:txBody>
      </p:sp>
    </p:spTree>
    <p:extLst>
      <p:ext uri="{BB962C8B-B14F-4D97-AF65-F5344CB8AC3E}">
        <p14:creationId xmlns:p14="http://schemas.microsoft.com/office/powerpoint/2010/main" val="1819056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Comparative analysis is a prototypical use case of data from multiple sources – the requirement to perform</a:t>
            </a:r>
            <a:r>
              <a:rPr lang="en-US" baseline="0" dirty="0"/>
              <a:t> the analysis online, i.e., in real-time, is required to help making decision regarding some aspects of data collection or is required because the simulation data is too large to store</a:t>
            </a:r>
          </a:p>
          <a:p>
            <a:endParaRPr lang="en-US" dirty="0"/>
          </a:p>
          <a:p>
            <a:r>
              <a:rPr lang="en-US" dirty="0"/>
              <a:t>Emphases:</a:t>
            </a:r>
          </a:p>
          <a:p>
            <a:pPr marL="171450" indent="-171450">
              <a:buFontTx/>
              <a:buChar char="-"/>
            </a:pPr>
            <a:r>
              <a:rPr lang="en-US" dirty="0"/>
              <a:t>Data analysis/reduction</a:t>
            </a:r>
            <a:r>
              <a:rPr lang="en-US" baseline="0" dirty="0"/>
              <a:t> at the exascale is very very important. But some people need to move it to an analysis machine and that also has similar requirements</a:t>
            </a:r>
          </a:p>
          <a:p>
            <a:pPr marL="171450" indent="-171450">
              <a:buFontTx/>
              <a:buChar char="-"/>
            </a:pPr>
            <a:r>
              <a:rPr lang="en-US" baseline="0" dirty="0"/>
              <a:t>The different sites might share the same physical resources, but data movement is necessary</a:t>
            </a:r>
            <a:endParaRPr lang="en-US" dirty="0"/>
          </a:p>
        </p:txBody>
      </p:sp>
      <p:sp>
        <p:nvSpPr>
          <p:cNvPr id="4" name="Slide Number Placeholder 3"/>
          <p:cNvSpPr>
            <a:spLocks noGrp="1"/>
          </p:cNvSpPr>
          <p:nvPr>
            <p:ph type="sldNum" sz="quarter" idx="10"/>
          </p:nvPr>
        </p:nvSpPr>
        <p:spPr>
          <a:xfrm>
            <a:off x="3884615" y="8685215"/>
            <a:ext cx="2971800" cy="457200"/>
          </a:xfrm>
          <a:prstGeom prst="rect">
            <a:avLst/>
          </a:prstGeom>
        </p:spPr>
        <p:txBody>
          <a:bodyPr lIns="91422" tIns="45711" rIns="91422" bIns="45711"/>
          <a:lstStyle/>
          <a:p>
            <a:fld id="{AA70ECAB-0E61-41BC-A048-69CE9FD5CD1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work</a:t>
            </a:r>
          </a:p>
        </p:txBody>
      </p:sp>
      <p:sp>
        <p:nvSpPr>
          <p:cNvPr id="4" name="Slide Number Placeholder 3"/>
          <p:cNvSpPr>
            <a:spLocks noGrp="1"/>
          </p:cNvSpPr>
          <p:nvPr>
            <p:ph type="sldNum" sz="quarter" idx="10"/>
          </p:nvPr>
        </p:nvSpPr>
        <p:spPr/>
        <p:txBody>
          <a:bodyPr/>
          <a:lstStyle/>
          <a:p>
            <a:fld id="{E7F63636-AE5D-244C-9BF0-B31B10A2DD9B}" type="slidenum">
              <a:rPr lang="en-US" smtClean="0"/>
              <a:t>8</a:t>
            </a:fld>
            <a:endParaRPr lang="en-US" dirty="0"/>
          </a:p>
        </p:txBody>
      </p:sp>
    </p:spTree>
    <p:extLst>
      <p:ext uri="{BB962C8B-B14F-4D97-AF65-F5344CB8AC3E}">
        <p14:creationId xmlns:p14="http://schemas.microsoft.com/office/powerpoint/2010/main" val="2484959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scientific data management fits in computer science research?</a:t>
            </a:r>
          </a:p>
          <a:p>
            <a:endParaRPr lang="en-US" dirty="0"/>
          </a:p>
          <a:p>
            <a:r>
              <a:rPr lang="en-US" dirty="0"/>
              <a:t>More specific examples will follow</a:t>
            </a:r>
          </a:p>
        </p:txBody>
      </p:sp>
      <p:sp>
        <p:nvSpPr>
          <p:cNvPr id="4" name="Slide Number Placeholder 3"/>
          <p:cNvSpPr>
            <a:spLocks noGrp="1"/>
          </p:cNvSpPr>
          <p:nvPr>
            <p:ph type="sldNum" sz="quarter" idx="10"/>
          </p:nvPr>
        </p:nvSpPr>
        <p:spPr/>
        <p:txBody>
          <a:bodyPr/>
          <a:lstStyle/>
          <a:p>
            <a:fld id="{E7F63636-AE5D-244C-9BF0-B31B10A2DD9B}" type="slidenum">
              <a:rPr lang="en-US" smtClean="0"/>
              <a:pPr/>
              <a:t>9</a:t>
            </a:fld>
            <a:endParaRPr lang="en-US" dirty="0"/>
          </a:p>
        </p:txBody>
      </p:sp>
    </p:spTree>
    <p:extLst>
      <p:ext uri="{BB962C8B-B14F-4D97-AF65-F5344CB8AC3E}">
        <p14:creationId xmlns:p14="http://schemas.microsoft.com/office/powerpoint/2010/main" val="91233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51" name="Group 450"/>
          <p:cNvGrpSpPr/>
          <p:nvPr/>
        </p:nvGrpSpPr>
        <p:grpSpPr>
          <a:xfrm>
            <a:off x="0" y="0"/>
            <a:ext cx="9555163" cy="6853238"/>
            <a:chOff x="1524000" y="0"/>
            <a:chExt cx="9555163" cy="6853238"/>
          </a:xfrm>
        </p:grpSpPr>
        <p:sp>
          <p:nvSpPr>
            <p:cNvPr id="452"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3"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4"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5"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6"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7"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8"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9"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0"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1"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62"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3"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4"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5"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6"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7"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9" name="Rectangle 38"/>
          <p:cNvSpPr/>
          <p:nvPr/>
        </p:nvSpPr>
        <p:spPr>
          <a:xfrm>
            <a:off x="1283114" y="1168329"/>
            <a:ext cx="658612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283114" y="1973001"/>
            <a:ext cx="658612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359091" y="2055278"/>
            <a:ext cx="6428445" cy="1810636"/>
          </a:xfrm>
        </p:spPr>
        <p:txBody>
          <a:bodyPr bIns="0" anchor="b">
            <a:normAutofit/>
          </a:bodyPr>
          <a:lstStyle>
            <a:lvl1pPr algn="ctr">
              <a:lnSpc>
                <a:spcPct val="80000"/>
              </a:lnSpc>
              <a:defRPr sz="4800" spc="-113">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59091" y="3941492"/>
            <a:ext cx="6428445" cy="1334120"/>
          </a:xfrm>
        </p:spPr>
        <p:txBody>
          <a:bodyPr tIns="0">
            <a:normAutofit/>
          </a:bodyPr>
          <a:lstStyle>
            <a:lvl1pPr marL="0" indent="0" algn="ctr">
              <a:lnSpc>
                <a:spcPct val="100000"/>
              </a:lnSpc>
              <a:buNone/>
              <a:defRPr sz="1800" b="0">
                <a:solidFill>
                  <a:schemeClr val="bg1">
                    <a:lumMod val="9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a:xfrm>
            <a:off x="8426450" y="6537960"/>
            <a:ext cx="685800" cy="320040"/>
          </a:xfrm>
        </p:spPr>
        <p:txBody>
          <a:bodyPr/>
          <a:lstStyle/>
          <a:p>
            <a:fld id="{6D22F896-40B5-4ADD-8801-0D06FADFA095}" type="slidenum">
              <a:rPr lang="en-US" dirty="0"/>
              <a:t>‹#›</a:t>
            </a:fld>
            <a:endParaRPr lang="en-US" dirty="0"/>
          </a:p>
        </p:txBody>
      </p:sp>
      <p:sp>
        <p:nvSpPr>
          <p:cNvPr id="28" name="Isosceles Triangle 22">
            <a:extLst>
              <a:ext uri="{FF2B5EF4-FFF2-40B4-BE49-F238E27FC236}">
                <a16:creationId xmlns:a16="http://schemas.microsoft.com/office/drawing/2014/main" id="{A4A26E20-47FF-B44C-9CCA-B45F51C9000C}"/>
              </a:ext>
            </a:extLst>
          </p:cNvPr>
          <p:cNvSpPr/>
          <p:nvPr userDrawn="1"/>
        </p:nvSpPr>
        <p:spPr>
          <a:xfrm rot="10800000">
            <a:off x="4329235" y="5334000"/>
            <a:ext cx="488156" cy="39851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123091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4" name="Group 773"/>
          <p:cNvGrpSpPr/>
          <p:nvPr/>
        </p:nvGrpSpPr>
        <p:grpSpPr>
          <a:xfrm>
            <a:off x="0" y="0"/>
            <a:ext cx="9555163" cy="6853238"/>
            <a:chOff x="1524000" y="0"/>
            <a:chExt cx="9555163" cy="6853238"/>
          </a:xfrm>
        </p:grpSpPr>
        <p:sp>
          <p:nvSpPr>
            <p:cNvPr id="775"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6"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7"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8"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9"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0"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1"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2"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3"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4"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85"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6"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7"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8"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9"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0"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8" name="Rectangle 27"/>
          <p:cNvSpPr/>
          <p:nvPr/>
        </p:nvSpPr>
        <p:spPr>
          <a:xfrm>
            <a:off x="2403476" y="1158902"/>
            <a:ext cx="431768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2403476" y="1963574"/>
            <a:ext cx="431768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79148" y="2028827"/>
            <a:ext cx="4162952" cy="1732474"/>
          </a:xfrm>
        </p:spPr>
        <p:txBody>
          <a:bodyPr bIns="0" anchor="b">
            <a:normAutofit/>
          </a:bodyPr>
          <a:lstStyle>
            <a:lvl1pPr algn="ctr">
              <a:defRPr sz="36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479148" y="3843338"/>
            <a:ext cx="4162952" cy="1426097"/>
          </a:xfrm>
        </p:spPr>
        <p:txBody>
          <a:bodyPr tIns="0">
            <a:normAutofit/>
          </a:bodyPr>
          <a:lstStyle>
            <a:lvl1pPr marL="0" indent="0" algn="ctr">
              <a:buNone/>
              <a:defRPr sz="1600">
                <a:solidFill>
                  <a:schemeClr val="bg1">
                    <a:lumMod val="9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5" name="Footer Placeholder 4"/>
          <p:cNvSpPr>
            <a:spLocks noGrp="1"/>
          </p:cNvSpPr>
          <p:nvPr>
            <p:ph type="ftr" sz="quarter" idx="11"/>
          </p:nvPr>
        </p:nvSpPr>
        <p:spPr>
          <a:xfrm>
            <a:off x="16659" y="6523673"/>
            <a:ext cx="7854696" cy="320040"/>
          </a:xfrm>
          <a:prstGeom prst="rect">
            <a:avLst/>
          </a:prstGeom>
        </p:spPr>
        <p:txBody>
          <a:bodyPr/>
          <a:lstStyle>
            <a:lvl1pPr algn="l">
              <a:defRPr/>
            </a:lvl1pPr>
          </a:lstStyle>
          <a:p>
            <a:r>
              <a:rPr lang="en-US"/>
              <a:t>DBKDA 2021</a:t>
            </a:r>
            <a:endParaRPr lang="en-US" dirty="0"/>
          </a:p>
        </p:txBody>
      </p:sp>
      <p:sp>
        <p:nvSpPr>
          <p:cNvPr id="6" name="Slide Number Placeholder 5"/>
          <p:cNvSpPr>
            <a:spLocks noGrp="1"/>
          </p:cNvSpPr>
          <p:nvPr>
            <p:ph type="sldNum" sz="quarter" idx="12"/>
          </p:nvPr>
        </p:nvSpPr>
        <p:spPr>
          <a:xfrm>
            <a:off x="8435826" y="6526107"/>
            <a:ext cx="685800" cy="320040"/>
          </a:xfrm>
        </p:spPr>
        <p:txBody>
          <a:bodyPr/>
          <a:lstStyle/>
          <a:p>
            <a:fld id="{6D22F896-40B5-4ADD-8801-0D06FADFA095}" type="slidenum">
              <a:rPr lang="en-US" dirty="0"/>
              <a:t>‹#›</a:t>
            </a:fld>
            <a:endParaRPr lang="en-US" dirty="0"/>
          </a:p>
        </p:txBody>
      </p:sp>
      <p:sp>
        <p:nvSpPr>
          <p:cNvPr id="29" name="Isosceles Triangle 22">
            <a:extLst>
              <a:ext uri="{FF2B5EF4-FFF2-40B4-BE49-F238E27FC236}">
                <a16:creationId xmlns:a16="http://schemas.microsoft.com/office/drawing/2014/main" id="{4F455E1B-5352-194B-9A3C-3B9D951F9E83}"/>
              </a:ext>
            </a:extLst>
          </p:cNvPr>
          <p:cNvSpPr/>
          <p:nvPr userDrawn="1"/>
        </p:nvSpPr>
        <p:spPr>
          <a:xfrm rot="10800000">
            <a:off x="4329235" y="5334000"/>
            <a:ext cx="488156" cy="39851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09727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2FF34A5-A70C-544D-8AAA-DF33D2D644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73404"/>
            <a:ext cx="9144000" cy="3684396"/>
          </a:xfrm>
          <a:prstGeom prst="rect">
            <a:avLst/>
          </a:prstGeom>
        </p:spPr>
      </p:pic>
      <p:grpSp>
        <p:nvGrpSpPr>
          <p:cNvPr id="87" name="Group 86"/>
          <p:cNvGrpSpPr/>
          <p:nvPr/>
        </p:nvGrpSpPr>
        <p:grpSpPr>
          <a:xfrm>
            <a:off x="-286226" y="0"/>
            <a:ext cx="9421759" cy="6858001"/>
            <a:chOff x="1243013" y="0"/>
            <a:chExt cx="9402763" cy="6858001"/>
          </a:xfrm>
        </p:grpSpPr>
        <p:sp>
          <p:nvSpPr>
            <p:cNvPr id="88"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4"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4"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5"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3" name="Rectangle 42"/>
          <p:cNvSpPr/>
          <p:nvPr/>
        </p:nvSpPr>
        <p:spPr>
          <a:xfrm>
            <a:off x="644453" y="1699589"/>
            <a:ext cx="3277806" cy="50292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Isosceles Triangle 22"/>
          <p:cNvSpPr/>
          <p:nvPr/>
        </p:nvSpPr>
        <p:spPr>
          <a:xfrm rot="10800000">
            <a:off x="2125363" y="4897607"/>
            <a:ext cx="315988" cy="272403"/>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p:cNvSpPr/>
          <p:nvPr/>
        </p:nvSpPr>
        <p:spPr>
          <a:xfrm>
            <a:off x="640080" y="2275661"/>
            <a:ext cx="3286552" cy="262432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5554" y="2349924"/>
            <a:ext cx="3112047" cy="1225399"/>
          </a:xfrm>
        </p:spPr>
        <p:txBody>
          <a:bodyPr bIns="0" anchor="b">
            <a:noAutofit/>
          </a:bodyPr>
          <a:lstStyle>
            <a:lvl1pPr algn="ctr">
              <a:defRPr sz="2800" b="1">
                <a:solidFill>
                  <a:srgbClr val="FFFEFF"/>
                </a:solidFill>
              </a:defRPr>
            </a:lvl1pPr>
          </a:lstStyle>
          <a:p>
            <a:r>
              <a:rPr lang="en-US" dirty="0"/>
              <a:t>Click to edit Master title style</a:t>
            </a:r>
          </a:p>
        </p:txBody>
      </p:sp>
      <p:sp>
        <p:nvSpPr>
          <p:cNvPr id="3" name="Content Placeholder 2"/>
          <p:cNvSpPr>
            <a:spLocks noGrp="1"/>
          </p:cNvSpPr>
          <p:nvPr>
            <p:ph idx="1"/>
          </p:nvPr>
        </p:nvSpPr>
        <p:spPr>
          <a:xfrm>
            <a:off x="4415686" y="1699589"/>
            <a:ext cx="4095643" cy="3198018"/>
          </a:xfrm>
          <a:solidFill>
            <a:schemeClr val="accent1">
              <a:alpha val="80000"/>
            </a:schemeClr>
          </a:solidFill>
        </p:spPr>
        <p:txBody>
          <a:bodyPr anchor="ctr"/>
          <a:lstStyle>
            <a:lvl1pPr marL="171450" indent="-171450">
              <a:buClr>
                <a:schemeClr val="bg1"/>
              </a:buClr>
              <a:buFont typeface="Wingdings" pitchFamily="2" charset="2"/>
              <a:buChar char="q"/>
              <a:defRPr b="1">
                <a:solidFill>
                  <a:schemeClr val="bg1"/>
                </a:solidFill>
              </a:defRPr>
            </a:lvl1pPr>
            <a:lvl2pPr marL="514350" indent="-171450">
              <a:buClr>
                <a:schemeClr val="bg1"/>
              </a:buClr>
              <a:buFont typeface="Wingdings" pitchFamily="2" charset="2"/>
              <a:buChar char="q"/>
              <a:defRPr b="1">
                <a:solidFill>
                  <a:schemeClr val="bg1"/>
                </a:solidFill>
              </a:defRPr>
            </a:lvl2pPr>
            <a:lvl3pPr marL="857250" indent="-171450">
              <a:buClr>
                <a:schemeClr val="bg1"/>
              </a:buClr>
              <a:buFont typeface="Wingdings" pitchFamily="2" charset="2"/>
              <a:buChar char="q"/>
              <a:defRPr b="1">
                <a:solidFill>
                  <a:schemeClr val="bg1"/>
                </a:solidFill>
              </a:defRPr>
            </a:lvl3pPr>
            <a:lvl4pPr marL="1200150" indent="-171450">
              <a:buClr>
                <a:schemeClr val="bg1"/>
              </a:buClr>
              <a:buFont typeface="Wingdings" pitchFamily="2" charset="2"/>
              <a:buChar char="q"/>
              <a:defRPr b="1">
                <a:solidFill>
                  <a:schemeClr val="bg1"/>
                </a:solidFill>
              </a:defRPr>
            </a:lvl4pPr>
            <a:lvl5pPr marL="1543050" indent="-171450">
              <a:buClr>
                <a:schemeClr val="bg1"/>
              </a:buClr>
              <a:buFont typeface="Wingdings" pitchFamily="2" charset="2"/>
              <a:buChar char="q"/>
              <a:defRPr b="1">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5554" y="3575324"/>
            <a:ext cx="3112047" cy="1239552"/>
          </a:xfrm>
        </p:spPr>
        <p:txBody>
          <a:bodyPr>
            <a:normAutofit/>
          </a:bodyPr>
          <a:lstStyle>
            <a:lvl1pPr marL="0" indent="0" algn="ctr">
              <a:buNone/>
              <a:defRPr sz="1400" b="1">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67F4BB86-738B-4A51-BB61-46F3B0FB9693}" type="slidenum">
              <a:rPr lang="en-US" smtClean="0"/>
              <a:pPr/>
              <a:t>‹#›</a:t>
            </a:fld>
            <a:endParaRPr lang="en-US" dirty="0"/>
          </a:p>
        </p:txBody>
      </p:sp>
    </p:spTree>
    <p:extLst>
      <p:ext uri="{BB962C8B-B14F-4D97-AF65-F5344CB8AC3E}">
        <p14:creationId xmlns:p14="http://schemas.microsoft.com/office/powerpoint/2010/main" val="1513927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6" name="Group 75"/>
          <p:cNvGrpSpPr/>
          <p:nvPr/>
        </p:nvGrpSpPr>
        <p:grpSpPr>
          <a:xfrm>
            <a:off x="-286226" y="0"/>
            <a:ext cx="9421759" cy="6858001"/>
            <a:chOff x="1243013" y="0"/>
            <a:chExt cx="9402763" cy="6858001"/>
          </a:xfrm>
        </p:grpSpPr>
        <p:sp>
          <p:nvSpPr>
            <p:cNvPr id="77"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0" name="Group 39"/>
          <p:cNvGrpSpPr/>
          <p:nvPr/>
        </p:nvGrpSpPr>
        <p:grpSpPr>
          <a:xfrm>
            <a:off x="640080" y="1699589"/>
            <a:ext cx="3286552" cy="3470421"/>
            <a:chOff x="640080" y="1699589"/>
            <a:chExt cx="3286552" cy="3470421"/>
          </a:xfrm>
        </p:grpSpPr>
        <p:sp>
          <p:nvSpPr>
            <p:cNvPr id="41" name="Rectangle 4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7" cy="2464952"/>
          </a:xfrm>
        </p:spPr>
        <p:txBody>
          <a:bodyPr/>
          <a:lstStyle>
            <a:lvl1pPr>
              <a:defRPr>
                <a:solidFill>
                  <a:srgbClr val="FFFEFF"/>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67F4BB86-738B-4A51-BB61-46F3B0FB9693}" type="slidenum">
              <a:rPr lang="en-US" smtClean="0"/>
              <a:pPr/>
              <a:t>‹#›</a:t>
            </a:fld>
            <a:endParaRPr lang="en-US" dirty="0"/>
          </a:p>
        </p:txBody>
      </p:sp>
    </p:spTree>
    <p:extLst>
      <p:ext uri="{BB962C8B-B14F-4D97-AF65-F5344CB8AC3E}">
        <p14:creationId xmlns:p14="http://schemas.microsoft.com/office/powerpoint/2010/main" val="324859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4"/>
        <p:cNvGrpSpPr/>
        <p:nvPr/>
      </p:nvGrpSpPr>
      <p:grpSpPr>
        <a:xfrm>
          <a:off x="0" y="0"/>
          <a:ext cx="0" cy="0"/>
          <a:chOff x="0" y="0"/>
          <a:chExt cx="0" cy="0"/>
        </a:xfrm>
      </p:grpSpPr>
      <p:sp>
        <p:nvSpPr>
          <p:cNvPr id="15" name="Google Shape;15;p3"/>
          <p:cNvSpPr txBox="1">
            <a:spLocks noGrp="1"/>
          </p:cNvSpPr>
          <p:nvPr>
            <p:ph type="body" idx="1"/>
          </p:nvPr>
        </p:nvSpPr>
        <p:spPr>
          <a:xfrm>
            <a:off x="352438" y="1065212"/>
            <a:ext cx="8410575" cy="5259388"/>
          </a:xfrm>
          <a:prstGeom prst="rect">
            <a:avLst/>
          </a:prstGeom>
          <a:noFill/>
          <a:ln>
            <a:noFill/>
          </a:ln>
        </p:spPr>
        <p:txBody>
          <a:bodyPr spcFirstLastPara="1" wrap="square" lIns="91150" tIns="45575" rIns="91150" bIns="45575" anchor="t" anchorCtr="0">
            <a:noAutofit/>
          </a:bodyPr>
          <a:lstStyle>
            <a:lvl1pPr marL="457200" lvl="0" indent="-342900" algn="l">
              <a:spcBef>
                <a:spcPts val="360"/>
              </a:spcBef>
              <a:spcAft>
                <a:spcPts val="0"/>
              </a:spcAft>
              <a:buClr>
                <a:srgbClr val="146737"/>
              </a:buClr>
              <a:buSzPts val="1800"/>
              <a:buChar char="•"/>
              <a:defRPr b="0" i="0"/>
            </a:lvl1pPr>
            <a:lvl2pPr marL="914400" lvl="1" indent="-342900" algn="l">
              <a:spcBef>
                <a:spcPts val="360"/>
              </a:spcBef>
              <a:spcAft>
                <a:spcPts val="0"/>
              </a:spcAft>
              <a:buClr>
                <a:srgbClr val="404040"/>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6" name="Google Shape;16;p3"/>
          <p:cNvSpPr txBox="1">
            <a:spLocks noGrp="1"/>
          </p:cNvSpPr>
          <p:nvPr>
            <p:ph type="title"/>
          </p:nvPr>
        </p:nvSpPr>
        <p:spPr>
          <a:xfrm>
            <a:off x="381000" y="76200"/>
            <a:ext cx="8305800" cy="838200"/>
          </a:xfrm>
          <a:prstGeom prst="rect">
            <a:avLst/>
          </a:prstGeom>
          <a:noFill/>
          <a:ln>
            <a:noFill/>
          </a:ln>
        </p:spPr>
        <p:txBody>
          <a:bodyPr spcFirstLastPara="1" wrap="square" lIns="91150" tIns="45575" rIns="91150" bIns="45575" anchor="ctr" anchorCtr="0">
            <a:normAutofit/>
          </a:bodyPr>
          <a:lstStyle>
            <a:lvl1pPr lvl="0" algn="ctr">
              <a:spcBef>
                <a:spcPts val="0"/>
              </a:spcBef>
              <a:spcAft>
                <a:spcPts val="0"/>
              </a:spcAft>
              <a:buSzPts val="1400"/>
              <a:buNone/>
              <a:defRPr b="0" i="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 name="Footer Placeholder 1">
            <a:extLst>
              <a:ext uri="{FF2B5EF4-FFF2-40B4-BE49-F238E27FC236}">
                <a16:creationId xmlns:a16="http://schemas.microsoft.com/office/drawing/2014/main" id="{FB24FEC5-BBA2-4B44-9D30-5836DA98E87E}"/>
              </a:ext>
            </a:extLst>
          </p:cNvPr>
          <p:cNvSpPr>
            <a:spLocks noGrp="1"/>
          </p:cNvSpPr>
          <p:nvPr>
            <p:ph type="ftr" sz="quarter" idx="10"/>
          </p:nvPr>
        </p:nvSpPr>
        <p:spPr/>
        <p:txBody>
          <a:bodyPr/>
          <a:lstStyle/>
          <a:p>
            <a:r>
              <a:rPr lang="en-US"/>
              <a:t>DBKDA 2021</a:t>
            </a:r>
            <a:endParaRPr lang="en-US" dirty="0"/>
          </a:p>
        </p:txBody>
      </p:sp>
      <p:sp>
        <p:nvSpPr>
          <p:cNvPr id="3" name="Slide Number Placeholder 2">
            <a:extLst>
              <a:ext uri="{FF2B5EF4-FFF2-40B4-BE49-F238E27FC236}">
                <a16:creationId xmlns:a16="http://schemas.microsoft.com/office/drawing/2014/main" id="{2767E7DA-0808-5946-8D25-8D99A5440A3F}"/>
              </a:ext>
            </a:extLst>
          </p:cNvPr>
          <p:cNvSpPr>
            <a:spLocks noGrp="1"/>
          </p:cNvSpPr>
          <p:nvPr>
            <p:ph type="sldNum" sz="quarter" idx="11"/>
          </p:nvPr>
        </p:nvSpPr>
        <p:spPr/>
        <p:txBody>
          <a:bodyPr/>
          <a:lstStyle/>
          <a:p>
            <a:fld id="{67F4BB86-738B-4A51-BB61-46F3B0FB9693}" type="slidenum">
              <a:rPr lang="en-US" smtClean="0"/>
              <a:pPr/>
              <a:t>‹#›</a:t>
            </a:fld>
            <a:endParaRPr lang="en-US" dirty="0"/>
          </a:p>
        </p:txBody>
      </p:sp>
    </p:spTree>
    <p:extLst>
      <p:ext uri="{BB962C8B-B14F-4D97-AF65-F5344CB8AC3E}">
        <p14:creationId xmlns:p14="http://schemas.microsoft.com/office/powerpoint/2010/main" val="88202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49733" y="6537960"/>
            <a:ext cx="685800" cy="320040"/>
          </a:xfrm>
        </p:spPr>
        <p:txBody>
          <a:bodyPr/>
          <a:lstStyle/>
          <a:p>
            <a:fld id="{67F4BB86-738B-4A51-BB61-46F3B0FB9693}" type="slidenum">
              <a:rPr lang="en-US" smtClean="0"/>
              <a:pPr/>
              <a:t>‹#›</a:t>
            </a:fld>
            <a:endParaRPr lang="en-US" dirty="0"/>
          </a:p>
        </p:txBody>
      </p:sp>
    </p:spTree>
    <p:extLst>
      <p:ext uri="{BB962C8B-B14F-4D97-AF65-F5344CB8AC3E}">
        <p14:creationId xmlns:p14="http://schemas.microsoft.com/office/powerpoint/2010/main" val="46683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635000"/>
          </a:xfrm>
        </p:spPr>
        <p:txBody>
          <a:bodyPr/>
          <a:lstStyle/>
          <a:p>
            <a:r>
              <a:rPr lang="en-US"/>
              <a:t>Click to edit Master title style</a:t>
            </a:r>
          </a:p>
        </p:txBody>
      </p:sp>
      <p:sp>
        <p:nvSpPr>
          <p:cNvPr id="3" name="Text Placeholder 2"/>
          <p:cNvSpPr>
            <a:spLocks noGrp="1"/>
          </p:cNvSpPr>
          <p:nvPr>
            <p:ph type="body" sz="half" idx="1"/>
          </p:nvPr>
        </p:nvSpPr>
        <p:spPr>
          <a:xfrm>
            <a:off x="304800" y="1066800"/>
            <a:ext cx="42291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066800"/>
            <a:ext cx="42291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771900"/>
            <a:ext cx="42291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0" y="6540501"/>
            <a:ext cx="4992688" cy="254000"/>
          </a:xfrm>
          <a:prstGeom prst="rect">
            <a:avLst/>
          </a:prstGeom>
        </p:spPr>
        <p:txBody>
          <a:bodyPr/>
          <a:lstStyle>
            <a:lvl1pPr>
              <a:defRPr/>
            </a:lvl1pPr>
          </a:lstStyle>
          <a:p>
            <a:r>
              <a:rPr lang="en-US"/>
              <a:t>DBKDA 2021</a:t>
            </a:r>
          </a:p>
        </p:txBody>
      </p:sp>
      <p:sp>
        <p:nvSpPr>
          <p:cNvPr id="7" name="Slide Number Placeholder 6"/>
          <p:cNvSpPr>
            <a:spLocks noGrp="1"/>
          </p:cNvSpPr>
          <p:nvPr>
            <p:ph type="sldNum" sz="quarter" idx="11"/>
          </p:nvPr>
        </p:nvSpPr>
        <p:spPr>
          <a:xfrm>
            <a:off x="8534400" y="6642101"/>
            <a:ext cx="609600" cy="152400"/>
          </a:xfrm>
          <a:prstGeom prst="rect">
            <a:avLst/>
          </a:prstGeom>
        </p:spPr>
        <p:txBody>
          <a:bodyPr/>
          <a:lstStyle>
            <a:lvl1pPr>
              <a:defRPr/>
            </a:lvl1pPr>
          </a:lstStyle>
          <a:p>
            <a:fld id="{129E11F8-E70D-9A4C-AEA6-51B955E131F5}" type="slidenum">
              <a:rPr lang="en-US"/>
              <a:pPr/>
              <a:t>‹#›</a:t>
            </a:fld>
            <a:endParaRPr lang="en-US"/>
          </a:p>
        </p:txBody>
      </p:sp>
    </p:spTree>
    <p:extLst>
      <p:ext uri="{BB962C8B-B14F-4D97-AF65-F5344CB8AC3E}">
        <p14:creationId xmlns:p14="http://schemas.microsoft.com/office/powerpoint/2010/main" val="3881099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22240"/>
            <a:ext cx="8686800" cy="715962"/>
          </a:xfrm>
        </p:spPr>
        <p:txBody>
          <a:bodyPr/>
          <a:lstStyle/>
          <a:p>
            <a:r>
              <a:rPr lang="en-US"/>
              <a:t>Click to edit Master title style</a:t>
            </a:r>
          </a:p>
        </p:txBody>
      </p:sp>
      <p:sp>
        <p:nvSpPr>
          <p:cNvPr id="3" name="Content Placeholder 2"/>
          <p:cNvSpPr>
            <a:spLocks noGrp="1"/>
          </p:cNvSpPr>
          <p:nvPr>
            <p:ph sz="half" idx="1"/>
          </p:nvPr>
        </p:nvSpPr>
        <p:spPr>
          <a:xfrm>
            <a:off x="228600" y="990601"/>
            <a:ext cx="8686800" cy="279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3937000"/>
            <a:ext cx="8686800" cy="231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ftr" idx="11"/>
          </p:nvPr>
        </p:nvSpPr>
        <p:spPr>
          <a:xfrm>
            <a:off x="76200" y="6363855"/>
            <a:ext cx="2895600" cy="365125"/>
          </a:xfrm>
          <a:prstGeom prst="rect">
            <a:avLst/>
          </a:prstGeom>
          <a:ln/>
        </p:spPr>
        <p:txBody>
          <a:bodyPr/>
          <a:lstStyle>
            <a:lvl1pPr algn="l">
              <a:defRPr/>
            </a:lvl1pPr>
          </a:lstStyle>
          <a:p>
            <a:pPr>
              <a:defRPr/>
            </a:pPr>
            <a:r>
              <a:rPr lang="en-GB"/>
              <a:t>DBKDA 2021</a:t>
            </a:r>
            <a:endParaRPr lang="en-GB" dirty="0"/>
          </a:p>
        </p:txBody>
      </p:sp>
      <p:sp>
        <p:nvSpPr>
          <p:cNvPr id="7" name="Rectangle 5"/>
          <p:cNvSpPr>
            <a:spLocks noGrp="1" noChangeArrowheads="1"/>
          </p:cNvSpPr>
          <p:nvPr>
            <p:ph type="sldNum" idx="12"/>
          </p:nvPr>
        </p:nvSpPr>
        <p:spPr>
          <a:xfrm>
            <a:off x="6941127" y="6393585"/>
            <a:ext cx="2133600" cy="365125"/>
          </a:xfrm>
          <a:prstGeom prst="rect">
            <a:avLst/>
          </a:prstGeom>
          <a:ln/>
        </p:spPr>
        <p:txBody>
          <a:bodyPr/>
          <a:lstStyle>
            <a:lvl1pPr>
              <a:defRPr/>
            </a:lvl1pPr>
          </a:lstStyle>
          <a:p>
            <a:fld id="{94F802E6-8DE9-5645-B886-9EF827970EF0}" type="slidenum">
              <a:rPr lang="en-GB"/>
              <a:pPr/>
              <a:t>‹#›</a:t>
            </a:fld>
            <a:endParaRPr lang="en-GB"/>
          </a:p>
        </p:txBody>
      </p:sp>
    </p:spTree>
    <p:extLst>
      <p:ext uri="{BB962C8B-B14F-4D97-AF65-F5344CB8AC3E}">
        <p14:creationId xmlns:p14="http://schemas.microsoft.com/office/powerpoint/2010/main" val="3947725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5554" y="2723704"/>
            <a:ext cx="3112047" cy="1717393"/>
          </a:xfrm>
          <a:prstGeom prst="rect">
            <a:avLst/>
          </a:prstGeom>
        </p:spPr>
        <p:txBody>
          <a:bodyPr vert="horz" lIns="228600" tIns="228600" rIns="228600" bIns="228600" rtlCol="0" anchor="ctr">
            <a:spAutoFit/>
          </a:bodyPr>
          <a:lstStyle/>
          <a:p>
            <a:r>
              <a:rPr lang="en-US"/>
              <a:t>Click to edit Master title style</a:t>
            </a:r>
            <a:endParaRPr lang="en-US" dirty="0"/>
          </a:p>
        </p:txBody>
      </p:sp>
      <p:sp>
        <p:nvSpPr>
          <p:cNvPr id="3" name="Text Placeholder 2"/>
          <p:cNvSpPr>
            <a:spLocks noGrp="1"/>
          </p:cNvSpPr>
          <p:nvPr>
            <p:ph type="body" idx="1"/>
          </p:nvPr>
        </p:nvSpPr>
        <p:spPr>
          <a:xfrm>
            <a:off x="4415687" y="794719"/>
            <a:ext cx="4079089"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6" name="Slide Number Placeholder 5"/>
          <p:cNvSpPr>
            <a:spLocks noGrp="1"/>
          </p:cNvSpPr>
          <p:nvPr>
            <p:ph type="sldNum" sz="quarter" idx="4"/>
          </p:nvPr>
        </p:nvSpPr>
        <p:spPr>
          <a:xfrm>
            <a:off x="8458200" y="6537960"/>
            <a:ext cx="685800" cy="320040"/>
          </a:xfrm>
          <a:prstGeom prst="rect">
            <a:avLst/>
          </a:prstGeom>
        </p:spPr>
        <p:txBody>
          <a:bodyPr vert="horz" lIns="91440" tIns="45720" rIns="91440" bIns="45720" rtlCol="0" anchor="ctr"/>
          <a:lstStyle>
            <a:lvl1pPr algn="r">
              <a:defRPr sz="1000">
                <a:solidFill>
                  <a:schemeClr val="tx2">
                    <a:lumMod val="60000"/>
                    <a:lumOff val="40000"/>
                  </a:schemeClr>
                </a:solidFill>
              </a:defRPr>
            </a:lvl1pPr>
          </a:lstStyle>
          <a:p>
            <a:fld id="{67F4BB86-738B-4A51-BB61-46F3B0FB9693}" type="slidenum">
              <a:rPr lang="en-US" smtClean="0"/>
              <a:pPr/>
              <a:t>‹#›</a:t>
            </a:fld>
            <a:endParaRPr lang="en-US" dirty="0"/>
          </a:p>
        </p:txBody>
      </p:sp>
      <p:sp>
        <p:nvSpPr>
          <p:cNvPr id="7" name="Footer Placeholder 6">
            <a:extLst>
              <a:ext uri="{FF2B5EF4-FFF2-40B4-BE49-F238E27FC236}">
                <a16:creationId xmlns:a16="http://schemas.microsoft.com/office/drawing/2014/main" id="{70F62E06-264A-FC43-99D6-B45C81283E03}"/>
              </a:ext>
            </a:extLst>
          </p:cNvPr>
          <p:cNvSpPr>
            <a:spLocks noGrp="1"/>
          </p:cNvSpPr>
          <p:nvPr>
            <p:ph type="ftr" sz="quarter" idx="3"/>
          </p:nvPr>
        </p:nvSpPr>
        <p:spPr>
          <a:xfrm>
            <a:off x="0" y="6492875"/>
            <a:ext cx="4876800" cy="365125"/>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r>
              <a:rPr lang="en-US"/>
              <a:t>DBKDA 2021</a:t>
            </a:r>
            <a:endParaRPr lang="en-US" dirty="0"/>
          </a:p>
        </p:txBody>
      </p:sp>
    </p:spTree>
    <p:extLst>
      <p:ext uri="{BB962C8B-B14F-4D97-AF65-F5344CB8AC3E}">
        <p14:creationId xmlns:p14="http://schemas.microsoft.com/office/powerpoint/2010/main" val="2500393481"/>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9" r:id="rId3"/>
    <p:sldLayoutId id="2147483667" r:id="rId4"/>
    <p:sldLayoutId id="2147483673" r:id="rId5"/>
    <p:sldLayoutId id="2147483668" r:id="rId6"/>
    <p:sldLayoutId id="2147483675" r:id="rId7"/>
    <p:sldLayoutId id="2147483677" r:id="rId8"/>
  </p:sldLayoutIdLst>
  <p:hf hdr="0" dt="0"/>
  <p:txStyles>
    <p:titleStyle>
      <a:lvl1pPr algn="ctr" defTabSz="685800" rtl="0" eaLnBrk="1" latinLnBrk="0" hangingPunct="1">
        <a:lnSpc>
          <a:spcPct val="85000"/>
        </a:lnSpc>
        <a:spcBef>
          <a:spcPct val="0"/>
        </a:spcBef>
        <a:buNone/>
        <a:defRPr sz="3200" b="0" i="0" kern="1200" cap="none" spc="-113">
          <a:solidFill>
            <a:schemeClr val="accent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5.xml"/><Relationship Id="rId7" Type="http://schemas.openxmlformats.org/officeDocument/2006/relationships/image" Target="../media/image1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doi.org/10.1109/TBDATA.2016.2599929" TargetMode="External"/><Relationship Id="rId5" Type="http://schemas.openxmlformats.org/officeDocument/2006/relationships/image" Target="../media/image16.emf"/><Relationship Id="rId4" Type="http://schemas.openxmlformats.org/officeDocument/2006/relationships/notesSlide" Target="../notesSlides/notesSlide11.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xml"/><Relationship Id="rId7" Type="http://schemas.openxmlformats.org/officeDocument/2006/relationships/hyperlink" Target="http://sdm.lbl.gov/fastbit/"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11" Type="http://schemas.openxmlformats.org/officeDocument/2006/relationships/image" Target="../media/image5.png"/><Relationship Id="rId5" Type="http://schemas.openxmlformats.org/officeDocument/2006/relationships/image" Target="../media/image19.gif"/><Relationship Id="rId10" Type="http://schemas.openxmlformats.org/officeDocument/2006/relationships/hyperlink" Target="http://www.iop.org/EJ/abstract/1742-6596/180/1/012053" TargetMode="External"/><Relationship Id="rId4" Type="http://schemas.openxmlformats.org/officeDocument/2006/relationships/notesSlide" Target="../notesSlides/notesSlide12.xm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2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png"/><Relationship Id="rId5" Type="http://schemas.openxmlformats.org/officeDocument/2006/relationships/hyperlink" Target="https://github.com/lanl/vpic/pull/144"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dl.acm.org/citation.cfm?id=2612185" TargetMode="External"/><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3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slideLayout" Target="../slideLayouts/slideLayout5.xml"/><Relationship Id="rId7" Type="http://schemas.openxmlformats.org/officeDocument/2006/relationships/image" Target="../media/image33.png"/><Relationship Id="rId12"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2.png"/><Relationship Id="rId11" Type="http://schemas.openxmlformats.org/officeDocument/2006/relationships/image" Target="../media/image37.jpg"/><Relationship Id="rId5" Type="http://schemas.openxmlformats.org/officeDocument/2006/relationships/image" Target="../media/image31.tiff"/><Relationship Id="rId10" Type="http://schemas.openxmlformats.org/officeDocument/2006/relationships/image" Target="../media/image36.jpg"/><Relationship Id="rId4" Type="http://schemas.openxmlformats.org/officeDocument/2006/relationships/notesSlide" Target="../notesSlides/notesSlide17.xml"/><Relationship Id="rId9"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ybooks.sybase.com/onlinebooks/group-iq/iqg1250e/iqintro/@Generic__BookTextView/3671" TargetMode="External"/><Relationship Id="rId5" Type="http://schemas.openxmlformats.org/officeDocument/2006/relationships/hyperlink" Target="http://builder.com.com/5171-22-1031829.html" TargetMode="External"/><Relationship Id="rId4" Type="http://schemas.openxmlformats.org/officeDocument/2006/relationships/hyperlink" Target="http://builder.com.com/5100-6388-1051931.html" TargetMode="External"/><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hyperlink" Target="http://vldb.org/conf/2006/p846-apaydin.pdf" TargetMode="External"/><Relationship Id="rId3" Type="http://schemas.microsoft.com/office/2007/relationships/media" Target="../media/media21.m4a"/><Relationship Id="rId7" Type="http://schemas.openxmlformats.org/officeDocument/2006/relationships/image" Target="../media/image41.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notesSlide" Target="../notesSlides/notesSlide20.xml"/><Relationship Id="rId11" Type="http://schemas.openxmlformats.org/officeDocument/2006/relationships/image" Target="../media/image5.png"/><Relationship Id="rId5" Type="http://schemas.openxmlformats.org/officeDocument/2006/relationships/slideLayout" Target="../slideLayouts/slideLayout8.xml"/><Relationship Id="rId10" Type="http://schemas.openxmlformats.org/officeDocument/2006/relationships/image" Target="../media/image40.wmf"/><Relationship Id="rId4" Type="http://schemas.openxmlformats.org/officeDocument/2006/relationships/audio" Target="../media/media21.m4a"/><Relationship Id="rId9"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2.m4a"/><Relationship Id="rId7" Type="http://schemas.openxmlformats.org/officeDocument/2006/relationships/hyperlink" Target="http://link.springer.com/chapter/10.1007/978-3-540-69497-7_23" TargetMode="External"/><Relationship Id="rId2" Type="http://schemas.microsoft.com/office/2007/relationships/media" Target="../media/media22.m4a"/><Relationship Id="rId1" Type="http://schemas.openxmlformats.org/officeDocument/2006/relationships/tags" Target="../tags/tag2.xml"/><Relationship Id="rId6" Type="http://schemas.openxmlformats.org/officeDocument/2006/relationships/hyperlink" Target="http://dx.doi.org/10.1145/1670243.1670245" TargetMode="External"/><Relationship Id="rId5" Type="http://schemas.openxmlformats.org/officeDocument/2006/relationships/hyperlink" Target="http://doi.acm.org/10.1145/1132863.1132864" TargetMode="Externa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dx.doi.org/10.1145/1132863.1132864" TargetMode="External"/><Relationship Id="rId5" Type="http://schemas.openxmlformats.org/officeDocument/2006/relationships/hyperlink" Target="http://freepatentsonline.com/6831575.html" TargetMode="External"/><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5.png"/><Relationship Id="rId2" Type="http://schemas.microsoft.com/office/2007/relationships/media" Target="../media/media24.m4a"/><Relationship Id="rId1" Type="http://schemas.openxmlformats.org/officeDocument/2006/relationships/tags" Target="../tags/tag3.xml"/><Relationship Id="rId6" Type="http://schemas.openxmlformats.org/officeDocument/2006/relationships/image" Target="../media/image42.jpeg"/><Relationship Id="rId5" Type="http://schemas.openxmlformats.org/officeDocument/2006/relationships/notesSlide" Target="../notesSlides/notesSlide22.xml"/><Relationship Id="rId4"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doi.acm.org/10.1145/1670243.1670245" TargetMode="External"/><Relationship Id="rId5" Type="http://schemas.openxmlformats.org/officeDocument/2006/relationships/image" Target="../media/image45.jpe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hyperlink" Target="http://pubs.acs.org/doi/pdf/10.1021/ci9000212"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hyperlink" Target="https://doi.org/10.1145/2484838.2484856" TargetMode="External"/><Relationship Id="rId4" Type="http://schemas.openxmlformats.org/officeDocument/2006/relationships/image" Target="../media/image48.gi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doi.org/10.1007/978-3-030-20656-7_4" TargetMode="External"/><Relationship Id="rId5" Type="http://schemas.openxmlformats.org/officeDocument/2006/relationships/image" Target="../media/image53.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54.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5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2.png"/><Relationship Id="rId5" Type="http://schemas.openxmlformats.org/officeDocument/2006/relationships/hyperlink" Target="https://www.nersc.gov/systems/cori/" TargetMode="External"/><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png"/><Relationship Id="rId5" Type="http://schemas.openxmlformats.org/officeDocument/2006/relationships/image" Target="../media/image60.pn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eg"/><Relationship Id="rId5" Type="http://schemas.openxmlformats.org/officeDocument/2006/relationships/hyperlink" Target="http://www.smithsonianmag.com/science-nature/how-the-higgs-boson-was-found-4723520/?no-ist"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hyperlink" Target="http://dx.doi.org/10.1109/BigData.2015.7363778" TargetMode="Externa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5.xml"/><Relationship Id="rId7" Type="http://schemas.openxmlformats.org/officeDocument/2006/relationships/image" Target="../media/image65.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4.png"/><Relationship Id="rId5" Type="http://schemas.openxmlformats.org/officeDocument/2006/relationships/image" Target="../media/image63.jpeg"/><Relationship Id="rId10" Type="http://schemas.openxmlformats.org/officeDocument/2006/relationships/image" Target="../media/image5.png"/><Relationship Id="rId4" Type="http://schemas.openxmlformats.org/officeDocument/2006/relationships/notesSlide" Target="../notesSlides/notesSlide38.xml"/><Relationship Id="rId9" Type="http://schemas.openxmlformats.org/officeDocument/2006/relationships/image" Target="../media/image67.emf"/></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hyperlink" Target="http://sdm.lbl.gov/fastensor" TargetMode="External"/><Relationship Id="rId11" Type="http://schemas.openxmlformats.org/officeDocument/2006/relationships/image" Target="../media/image5.png"/><Relationship Id="rId5" Type="http://schemas.openxmlformats.org/officeDocument/2006/relationships/hyperlink" Target="http://sdm.lbl.gov/fastbit/" TargetMode="External"/><Relationship Id="rId10" Type="http://schemas.openxmlformats.org/officeDocument/2006/relationships/image" Target="../media/image70.png"/><Relationship Id="rId4" Type="http://schemas.openxmlformats.org/officeDocument/2006/relationships/notesSlide" Target="../notesSlides/notesSlide39.xml"/><Relationship Id="rId9" Type="http://schemas.openxmlformats.org/officeDocument/2006/relationships/image" Target="../media/image69.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dl.acm.org/citation.cfm?id=2389077" TargetMode="External"/><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BNL-bayview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4647363"/>
            <a:ext cx="9144000" cy="2210637"/>
          </a:xfrm>
          <a:prstGeom prst="rect">
            <a:avLst/>
          </a:prstGeom>
        </p:spPr>
      </p:pic>
      <p:sp>
        <p:nvSpPr>
          <p:cNvPr id="2" name="Title 1"/>
          <p:cNvSpPr>
            <a:spLocks noGrp="1"/>
          </p:cNvSpPr>
          <p:nvPr>
            <p:ph type="ctrTitle"/>
          </p:nvPr>
        </p:nvSpPr>
        <p:spPr>
          <a:xfrm>
            <a:off x="1359091" y="2055278"/>
            <a:ext cx="6428445" cy="1455142"/>
          </a:xfrm>
        </p:spPr>
        <p:txBody>
          <a:bodyPr>
            <a:noAutofit/>
          </a:bodyPr>
          <a:lstStyle/>
          <a:p>
            <a:r>
              <a:rPr lang="en-GB" sz="4000" b="1" dirty="0"/>
              <a:t>Scientific Data Management at </a:t>
            </a:r>
            <a:r>
              <a:rPr lang="en-GB" sz="4000" b="1" dirty="0" err="1"/>
              <a:t>Exascale</a:t>
            </a:r>
            <a:endParaRPr lang="en-US" sz="3200" b="1" dirty="0"/>
          </a:p>
        </p:txBody>
      </p:sp>
      <p:sp>
        <p:nvSpPr>
          <p:cNvPr id="3" name="Subtitle 2"/>
          <p:cNvSpPr>
            <a:spLocks noGrp="1"/>
          </p:cNvSpPr>
          <p:nvPr>
            <p:ph type="subTitle" idx="1"/>
          </p:nvPr>
        </p:nvSpPr>
        <p:spPr>
          <a:xfrm>
            <a:off x="1357777" y="3913435"/>
            <a:ext cx="6428445" cy="663439"/>
          </a:xfrm>
        </p:spPr>
        <p:txBody>
          <a:bodyPr>
            <a:normAutofit fontScale="55000" lnSpcReduction="20000"/>
          </a:bodyPr>
          <a:lstStyle/>
          <a:p>
            <a:r>
              <a:rPr lang="en-US" sz="3600" dirty="0">
                <a:latin typeface="Arial" charset="0"/>
              </a:rPr>
              <a:t>John Wu</a:t>
            </a:r>
          </a:p>
          <a:p>
            <a:r>
              <a:rPr lang="en-US" sz="3600" dirty="0">
                <a:latin typeface="Arial" charset="0"/>
              </a:rPr>
              <a:t>Lawrence Berkeley National Laboratory</a:t>
            </a:r>
          </a:p>
        </p:txBody>
      </p:sp>
      <p:pic>
        <p:nvPicPr>
          <p:cNvPr id="7" name="Picture 6" descr="LBNL_Alt_Logo_HorzRight_Final.png"/>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r="71868"/>
          <a:stretch/>
        </p:blipFill>
        <p:spPr>
          <a:xfrm>
            <a:off x="0" y="0"/>
            <a:ext cx="1516896" cy="1136942"/>
          </a:xfrm>
          <a:prstGeom prst="rect">
            <a:avLst/>
          </a:prstGeom>
        </p:spPr>
      </p:pic>
      <p:pic>
        <p:nvPicPr>
          <p:cNvPr id="8" name="Picture 7" descr="sdmlogo.jpg"/>
          <p:cNvPicPr>
            <a:picLocks noChangeAspect="1"/>
          </p:cNvPicPr>
          <p:nvPr/>
        </p:nvPicPr>
        <p:blipFill>
          <a:blip r:embed="rId7" cstate="screen">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tretch>
            <a:fillRect/>
          </a:stretch>
        </p:blipFill>
        <p:spPr>
          <a:xfrm>
            <a:off x="7962900" y="-1"/>
            <a:ext cx="1181100" cy="1348337"/>
          </a:xfrm>
          <a:prstGeom prst="rect">
            <a:avLst/>
          </a:prstGeom>
        </p:spPr>
      </p:pic>
      <p:pic>
        <p:nvPicPr>
          <p:cNvPr id="4" name="Audio 3">
            <a:hlinkClick r:id="" action="ppaction://media"/>
            <a:extLst>
              <a:ext uri="{FF2B5EF4-FFF2-40B4-BE49-F238E27FC236}">
                <a16:creationId xmlns:a16="http://schemas.microsoft.com/office/drawing/2014/main" id="{FC16086E-1D28-1D4A-8C8A-AF1ED25593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35731543"/>
      </p:ext>
    </p:extLst>
  </p:cSld>
  <p:clrMapOvr>
    <a:masterClrMapping/>
  </p:clrMapOvr>
  <mc:AlternateContent xmlns:mc="http://schemas.openxmlformats.org/markup-compatibility/2006">
    <mc:Choice xmlns:p14="http://schemas.microsoft.com/office/powerpoint/2010/main" Requires="p14">
      <p:transition spd="slow" p14:dur="2000" advTm="21127"/>
    </mc:Choice>
    <mc:Fallback>
      <p:transition spd="slow" advTm="21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cility_transfer_volume.png"/>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100" y="3810000"/>
            <a:ext cx="4406056" cy="2362200"/>
          </a:xfrm>
          <a:prstGeom prst="rect">
            <a:avLst/>
          </a:prstGeom>
        </p:spPr>
      </p:pic>
      <p:sp>
        <p:nvSpPr>
          <p:cNvPr id="9" name="TextBox 8"/>
          <p:cNvSpPr txBox="1"/>
          <p:nvPr/>
        </p:nvSpPr>
        <p:spPr>
          <a:xfrm>
            <a:off x="100756" y="876299"/>
            <a:ext cx="4343400" cy="2895601"/>
          </a:xfrm>
          <a:prstGeom prst="rect">
            <a:avLst/>
          </a:prstGeom>
          <a:noFill/>
        </p:spPr>
        <p:txBody>
          <a:bodyPr wrap="square" rtlCol="0">
            <a:normAutofit lnSpcReduction="10000"/>
          </a:bodyPr>
          <a:lstStyle/>
          <a:p>
            <a:r>
              <a:rPr lang="en-US" sz="2000" b="1" dirty="0">
                <a:cs typeface="Gill Sans"/>
              </a:rPr>
              <a:t>What </a:t>
            </a:r>
            <a:r>
              <a:rPr lang="en-US" sz="2000" b="1" dirty="0" err="1">
                <a:cs typeface="Gill Sans"/>
              </a:rPr>
              <a:t>BeStMan</a:t>
            </a:r>
            <a:r>
              <a:rPr lang="en-US" sz="2000" b="1" dirty="0">
                <a:cs typeface="Gill Sans"/>
              </a:rPr>
              <a:t> does</a:t>
            </a:r>
          </a:p>
          <a:p>
            <a:pPr marL="285750" lvl="1" indent="-285750">
              <a:buFont typeface="Arial"/>
              <a:buChar char="•"/>
            </a:pPr>
            <a:r>
              <a:rPr lang="en-US" dirty="0">
                <a:cs typeface="Gill Sans"/>
              </a:rPr>
              <a:t>Unified API for accessing many storage systems</a:t>
            </a:r>
          </a:p>
          <a:p>
            <a:pPr marL="285750" lvl="1" indent="-285750">
              <a:buFont typeface="Arial"/>
              <a:buChar char="•"/>
            </a:pPr>
            <a:r>
              <a:rPr lang="en-US" dirty="0">
                <a:cs typeface="Gill Sans"/>
              </a:rPr>
              <a:t>Supports multiple transfer protocols and load balancing for multiple transfer servers</a:t>
            </a:r>
          </a:p>
          <a:p>
            <a:pPr marL="285750" indent="-285750">
              <a:buFont typeface="Arial"/>
              <a:buChar char="•"/>
            </a:pPr>
            <a:r>
              <a:rPr lang="en-US" dirty="0">
                <a:cs typeface="Gill Sans"/>
              </a:rPr>
              <a:t>Implements Storage Resource Management (SRM) interface v2.2, and compatible and interoperable with other 4 SRM implementations in WLCG</a:t>
            </a:r>
          </a:p>
        </p:txBody>
      </p:sp>
      <p:sp>
        <p:nvSpPr>
          <p:cNvPr id="10" name="TextBox 9"/>
          <p:cNvSpPr txBox="1"/>
          <p:nvPr/>
        </p:nvSpPr>
        <p:spPr>
          <a:xfrm>
            <a:off x="4572000" y="838200"/>
            <a:ext cx="4495800" cy="3505200"/>
          </a:xfrm>
          <a:prstGeom prst="rect">
            <a:avLst/>
          </a:prstGeom>
          <a:noFill/>
        </p:spPr>
        <p:txBody>
          <a:bodyPr wrap="square" rtlCol="0">
            <a:normAutofit fontScale="92500"/>
          </a:bodyPr>
          <a:lstStyle/>
          <a:p>
            <a:r>
              <a:rPr lang="en-US" sz="2000" b="1" dirty="0">
                <a:cs typeface="Gill Sans"/>
              </a:rPr>
              <a:t>Accomplishments</a:t>
            </a:r>
          </a:p>
          <a:p>
            <a:pPr marL="285750" indent="-285750">
              <a:buFont typeface="Arial"/>
              <a:buChar char="•"/>
            </a:pPr>
            <a:r>
              <a:rPr lang="en-US" dirty="0">
                <a:cs typeface="Gill Sans"/>
              </a:rPr>
              <a:t>Open source under BSD license, distributed with OSG software</a:t>
            </a:r>
          </a:p>
          <a:p>
            <a:pPr marL="285750" indent="-285750">
              <a:buFont typeface="Arial"/>
              <a:buChar char="•"/>
            </a:pPr>
            <a:r>
              <a:rPr lang="en-US" dirty="0">
                <a:cs typeface="Gill Sans"/>
              </a:rPr>
              <a:t>Scalable performance on many file systems and storages, such as </a:t>
            </a:r>
            <a:r>
              <a:rPr lang="en-US" dirty="0" err="1">
                <a:cs typeface="Gill Sans"/>
              </a:rPr>
              <a:t>Xrootd</a:t>
            </a:r>
            <a:r>
              <a:rPr lang="en-US" dirty="0">
                <a:cs typeface="Gill Sans"/>
              </a:rPr>
              <a:t> and Hadoop</a:t>
            </a:r>
          </a:p>
          <a:p>
            <a:pPr marL="285750" indent="-285750">
              <a:buFont typeface="Arial"/>
              <a:buChar char="•"/>
            </a:pPr>
            <a:r>
              <a:rPr lang="en-US" dirty="0">
                <a:cs typeface="Gill Sans"/>
              </a:rPr>
              <a:t>Organized an international standard through OFG - GFD.129, 2008</a:t>
            </a:r>
          </a:p>
          <a:p>
            <a:pPr marL="285750" indent="-285750">
              <a:buFont typeface="Arial"/>
              <a:buChar char="•"/>
            </a:pPr>
            <a:r>
              <a:rPr lang="fr-FR" dirty="0">
                <a:cs typeface="Gill Sans"/>
              </a:rPr>
              <a:t>US Patent 8,705,342 B2, 2014. </a:t>
            </a:r>
            <a:r>
              <a:rPr lang="en-US" dirty="0">
                <a:cs typeface="Gill Sans"/>
              </a:rPr>
              <a:t>Co-scheduling of network resource provisioning and host-to-host bandwidth reservation on high-performance network and storage systems</a:t>
            </a:r>
          </a:p>
        </p:txBody>
      </p:sp>
      <p:sp>
        <p:nvSpPr>
          <p:cNvPr id="11" name="TextBox 10"/>
          <p:cNvSpPr txBox="1"/>
          <p:nvPr/>
        </p:nvSpPr>
        <p:spPr>
          <a:xfrm>
            <a:off x="4572000" y="4267200"/>
            <a:ext cx="4495800" cy="2339102"/>
          </a:xfrm>
          <a:prstGeom prst="rect">
            <a:avLst/>
          </a:prstGeom>
          <a:noFill/>
        </p:spPr>
        <p:txBody>
          <a:bodyPr wrap="square" rtlCol="0">
            <a:spAutoFit/>
          </a:bodyPr>
          <a:lstStyle/>
          <a:p>
            <a:r>
              <a:rPr lang="en-US" sz="2000" b="1" dirty="0">
                <a:cs typeface="Gill Sans"/>
              </a:rPr>
              <a:t>Impacts</a:t>
            </a:r>
          </a:p>
          <a:p>
            <a:pPr marL="285750" indent="-285750">
              <a:buFont typeface="Arial"/>
              <a:buChar char="•"/>
            </a:pPr>
            <a:r>
              <a:rPr lang="en-US" dirty="0">
                <a:cs typeface="Gill Sans"/>
              </a:rPr>
              <a:t>Improve user productivity with a unified API for many storage systems</a:t>
            </a:r>
          </a:p>
          <a:p>
            <a:pPr marL="285750" indent="-285750">
              <a:buFont typeface="Arial"/>
              <a:buChar char="•"/>
            </a:pPr>
            <a:r>
              <a:rPr lang="en-US" u="sng" dirty="0">
                <a:cs typeface="Gill Sans"/>
              </a:rPr>
              <a:t>43</a:t>
            </a:r>
            <a:r>
              <a:rPr lang="en-US" dirty="0">
                <a:solidFill>
                  <a:schemeClr val="accent3"/>
                </a:solidFill>
                <a:cs typeface="Gill Sans"/>
              </a:rPr>
              <a:t> </a:t>
            </a:r>
            <a:r>
              <a:rPr lang="en-US" dirty="0">
                <a:cs typeface="Gill Sans"/>
              </a:rPr>
              <a:t>BeStMan deployments worldwide and 5 backend deployments for CERN EOS system, as of 2015</a:t>
            </a:r>
          </a:p>
          <a:p>
            <a:pPr marL="285750" indent="-285750">
              <a:buFont typeface="Arial"/>
              <a:buChar char="•"/>
              <a:tabLst>
                <a:tab pos="520700" algn="l"/>
              </a:tabLst>
            </a:pPr>
            <a:r>
              <a:rPr lang="en-US" dirty="0">
                <a:cs typeface="Gill Sans"/>
              </a:rPr>
              <a:t>Being used in scientific collaborations such as ESGF, OSG, and WLCG</a:t>
            </a:r>
          </a:p>
        </p:txBody>
      </p:sp>
      <p:sp>
        <p:nvSpPr>
          <p:cNvPr id="13" name="Rectangle 9"/>
          <p:cNvSpPr>
            <a:spLocks noChangeArrowheads="1"/>
          </p:cNvSpPr>
          <p:nvPr/>
        </p:nvSpPr>
        <p:spPr bwMode="auto">
          <a:xfrm>
            <a:off x="38100" y="6096000"/>
            <a:ext cx="4457700" cy="434974"/>
          </a:xfrm>
          <a:prstGeom prst="rect">
            <a:avLst/>
          </a:prstGeom>
          <a:noFill/>
          <a:ln w="15875">
            <a:noFill/>
            <a:miter lim="800000"/>
            <a:headEnd/>
            <a:tailEnd/>
          </a:ln>
        </p:spPr>
        <p:txBody>
          <a:bodyPr anchor="ctr">
            <a:normAutofit fontScale="85000" lnSpcReduction="10000"/>
          </a:bodyPr>
          <a:lstStyle/>
          <a:p>
            <a:pPr eaLnBrk="0" hangingPunct="0">
              <a:lnSpc>
                <a:spcPct val="90000"/>
              </a:lnSpc>
              <a:spcBef>
                <a:spcPct val="60000"/>
              </a:spcBef>
              <a:buClr>
                <a:srgbClr val="FFFF99"/>
              </a:buClr>
              <a:buFont typeface="Symbol" pitchFamily="18" charset="2"/>
              <a:buNone/>
            </a:pPr>
            <a:r>
              <a:rPr lang="en-US" sz="1400" dirty="0">
                <a:cs typeface="Gill Sans"/>
              </a:rPr>
              <a:t>Daily data transfer volume in OSG from 3/1/2015 to 4/15/2015. BeStMan is used to transfer </a:t>
            </a:r>
            <a:r>
              <a:rPr lang="en-US" sz="1400" u="sng" dirty="0">
                <a:cs typeface="Gill Sans"/>
              </a:rPr>
              <a:t>100s TB/day in OSG.</a:t>
            </a:r>
          </a:p>
        </p:txBody>
      </p:sp>
      <p:cxnSp>
        <p:nvCxnSpPr>
          <p:cNvPr id="12" name="Straight Connector 11"/>
          <p:cNvCxnSpPr/>
          <p:nvPr/>
        </p:nvCxnSpPr>
        <p:spPr>
          <a:xfrm>
            <a:off x="0" y="3733800"/>
            <a:ext cx="44958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95800" y="1066800"/>
            <a:ext cx="0" cy="5486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95800" y="4267200"/>
            <a:ext cx="4495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381000" y="76200"/>
            <a:ext cx="8305800" cy="609600"/>
          </a:xfrm>
        </p:spPr>
        <p:txBody>
          <a:bodyPr>
            <a:noAutofit/>
          </a:bodyPr>
          <a:lstStyle/>
          <a:p>
            <a:r>
              <a:rPr lang="en-US" sz="2800" dirty="0"/>
              <a:t>Berkeley Storage Manager (</a:t>
            </a:r>
            <a:r>
              <a:rPr lang="en-US" sz="2800" dirty="0" err="1"/>
              <a:t>BeStMan</a:t>
            </a:r>
            <a:r>
              <a:rPr lang="en-US" sz="2800" dirty="0"/>
              <a:t>)</a:t>
            </a:r>
            <a:br>
              <a:rPr lang="en-US" sz="2800" dirty="0"/>
            </a:br>
            <a:r>
              <a:rPr lang="en-US" sz="2800" dirty="0"/>
              <a:t>-- Unified API for Many Storage Systems</a:t>
            </a:r>
            <a:endParaRPr lang="en-US" sz="2000" dirty="0"/>
          </a:p>
        </p:txBody>
      </p:sp>
      <p:sp>
        <p:nvSpPr>
          <p:cNvPr id="2" name="Footer Placeholder 1"/>
          <p:cNvSpPr>
            <a:spLocks noGrp="1"/>
          </p:cNvSpPr>
          <p:nvPr>
            <p:ph type="ftr" idx="10"/>
          </p:nvPr>
        </p:nvSpPr>
        <p:spPr>
          <a:xfrm>
            <a:off x="0" y="6492875"/>
            <a:ext cx="5257800" cy="365125"/>
          </a:xfrm>
        </p:spPr>
        <p:txBody>
          <a:bodyPr/>
          <a:lstStyle/>
          <a:p>
            <a:pPr algn="l"/>
            <a:r>
              <a:rPr lang="en-US"/>
              <a:t>DBKDA 2021</a:t>
            </a:r>
            <a:endParaRPr lang="en-US" dirty="0"/>
          </a:p>
        </p:txBody>
      </p:sp>
      <p:sp>
        <p:nvSpPr>
          <p:cNvPr id="3" name="Slide Number Placeholder 2"/>
          <p:cNvSpPr>
            <a:spLocks noGrp="1"/>
          </p:cNvSpPr>
          <p:nvPr>
            <p:ph type="sldNum" idx="11"/>
          </p:nvPr>
        </p:nvSpPr>
        <p:spPr>
          <a:xfrm>
            <a:off x="8686800" y="6488113"/>
            <a:ext cx="457200" cy="365125"/>
          </a:xfrm>
        </p:spPr>
        <p:txBody>
          <a:bodyPr/>
          <a:lstStyle/>
          <a:p>
            <a:fld id="{67F4BB86-738B-4A51-BB61-46F3B0FB9693}" type="slidenum">
              <a:rPr lang="en-US" smtClean="0"/>
              <a:t>10</a:t>
            </a:fld>
            <a:endParaRPr lang="en-US" dirty="0"/>
          </a:p>
        </p:txBody>
      </p:sp>
      <p:pic>
        <p:nvPicPr>
          <p:cNvPr id="7" name="Audio 6">
            <a:hlinkClick r:id="" action="ppaction://media"/>
            <a:extLst>
              <a:ext uri="{FF2B5EF4-FFF2-40B4-BE49-F238E27FC236}">
                <a16:creationId xmlns:a16="http://schemas.microsoft.com/office/drawing/2014/main" id="{30A7F0E6-4065-6947-9B61-4F3A542DCA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79523375"/>
      </p:ext>
    </p:extLst>
  </p:cSld>
  <p:clrMapOvr>
    <a:masterClrMapping/>
  </p:clrMapOvr>
  <mc:AlternateContent xmlns:mc="http://schemas.openxmlformats.org/markup-compatibility/2006">
    <mc:Choice xmlns:p14="http://schemas.microsoft.com/office/powerpoint/2010/main" Requires="p14">
      <p:transition spd="slow" p14:dur="2000" advTm="48790"/>
    </mc:Choice>
    <mc:Fallback>
      <p:transition spd="slow" advTm="48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4D4FDE-C15E-5E47-8083-DA3DC3265D1F}"/>
              </a:ext>
            </a:extLst>
          </p:cNvPr>
          <p:cNvPicPr>
            <a:picLocks noChangeAspect="1"/>
          </p:cNvPicPr>
          <p:nvPr/>
        </p:nvPicPr>
        <p:blipFill>
          <a:blip r:embed="rId5"/>
          <a:stretch>
            <a:fillRect/>
          </a:stretch>
        </p:blipFill>
        <p:spPr>
          <a:xfrm>
            <a:off x="4876800" y="1074575"/>
            <a:ext cx="4267200" cy="1672693"/>
          </a:xfrm>
          <a:prstGeom prst="rect">
            <a:avLst/>
          </a:prstGeom>
        </p:spPr>
      </p:pic>
      <p:sp>
        <p:nvSpPr>
          <p:cNvPr id="5" name="Content Placeholder 4"/>
          <p:cNvSpPr>
            <a:spLocks noGrp="1"/>
          </p:cNvSpPr>
          <p:nvPr>
            <p:ph type="body" idx="1"/>
          </p:nvPr>
        </p:nvSpPr>
        <p:spPr>
          <a:xfrm>
            <a:off x="152400" y="794087"/>
            <a:ext cx="4877811" cy="5911513"/>
          </a:xfrm>
        </p:spPr>
        <p:txBody>
          <a:bodyPr>
            <a:normAutofit fontScale="92500" lnSpcReduction="10000"/>
          </a:bodyPr>
          <a:lstStyle/>
          <a:p>
            <a:pPr>
              <a:lnSpc>
                <a:spcPct val="100000"/>
              </a:lnSpc>
              <a:spcBef>
                <a:spcPts val="300"/>
              </a:spcBef>
              <a:buFont typeface="Wingdings" charset="2"/>
              <a:buChar char="v"/>
            </a:pPr>
            <a:r>
              <a:rPr lang="en-US" sz="2000" dirty="0"/>
              <a:t>Fusion plasma blobs</a:t>
            </a:r>
          </a:p>
          <a:p>
            <a:pPr lvl="1">
              <a:lnSpc>
                <a:spcPct val="100000"/>
              </a:lnSpc>
              <a:spcBef>
                <a:spcPts val="300"/>
              </a:spcBef>
            </a:pPr>
            <a:r>
              <a:rPr lang="en-US" sz="2000" dirty="0"/>
              <a:t>Lead to loss of energy from tokamak plasmas</a:t>
            </a:r>
          </a:p>
          <a:p>
            <a:pPr lvl="1">
              <a:lnSpc>
                <a:spcPct val="100000"/>
              </a:lnSpc>
              <a:spcBef>
                <a:spcPts val="300"/>
              </a:spcBef>
            </a:pPr>
            <a:r>
              <a:rPr lang="en-US" sz="2000" dirty="0"/>
              <a:t>Could damage multi-billion tokamak </a:t>
            </a:r>
          </a:p>
          <a:p>
            <a:pPr>
              <a:lnSpc>
                <a:spcPct val="100000"/>
              </a:lnSpc>
              <a:spcBef>
                <a:spcPts val="300"/>
              </a:spcBef>
              <a:buFont typeface="Wingdings" charset="2"/>
              <a:buChar char="v"/>
            </a:pPr>
            <a:r>
              <a:rPr lang="en-US" sz="2000" dirty="0"/>
              <a:t>Experimental facility may not have enough computing power for necessary data processing</a:t>
            </a:r>
          </a:p>
          <a:p>
            <a:pPr>
              <a:lnSpc>
                <a:spcPct val="100000"/>
              </a:lnSpc>
              <a:spcBef>
                <a:spcPts val="300"/>
              </a:spcBef>
              <a:buFont typeface="Wingdings" charset="2"/>
              <a:buChar char="v"/>
            </a:pPr>
            <a:r>
              <a:rPr lang="en-US" sz="2000" dirty="0"/>
              <a:t>Distributed </a:t>
            </a:r>
            <a:r>
              <a:rPr lang="en-US" sz="2000" i="1" dirty="0"/>
              <a:t>in transient</a:t>
            </a:r>
            <a:r>
              <a:rPr lang="en-US" sz="2000" dirty="0"/>
              <a:t> processing</a:t>
            </a:r>
          </a:p>
          <a:p>
            <a:pPr lvl="1">
              <a:lnSpc>
                <a:spcPct val="100000"/>
              </a:lnSpc>
              <a:spcBef>
                <a:spcPts val="300"/>
              </a:spcBef>
            </a:pPr>
            <a:r>
              <a:rPr lang="en-US" sz="2000" dirty="0"/>
              <a:t>Make more processing power available</a:t>
            </a:r>
          </a:p>
          <a:p>
            <a:pPr lvl="1">
              <a:lnSpc>
                <a:spcPct val="100000"/>
              </a:lnSpc>
              <a:spcBef>
                <a:spcPts val="300"/>
              </a:spcBef>
            </a:pPr>
            <a:r>
              <a:rPr lang="en-US" sz="2000" dirty="0">
                <a:ea typeface="굴림" charset="0"/>
                <a:cs typeface="굴림" charset="0"/>
              </a:rPr>
              <a:t>Allow more scientists to participate in data analysis and monitor the experiment remotely</a:t>
            </a:r>
            <a:endParaRPr lang="en-US" sz="2000" dirty="0"/>
          </a:p>
          <a:p>
            <a:pPr lvl="1">
              <a:lnSpc>
                <a:spcPct val="100000"/>
              </a:lnSpc>
              <a:spcBef>
                <a:spcPts val="300"/>
              </a:spcBef>
            </a:pPr>
            <a:r>
              <a:rPr lang="en-US" sz="2000" dirty="0"/>
              <a:t>Enable scientists to share knowledge and expertise</a:t>
            </a:r>
          </a:p>
          <a:p>
            <a:pPr>
              <a:lnSpc>
                <a:spcPct val="100000"/>
              </a:lnSpc>
              <a:spcBef>
                <a:spcPts val="300"/>
              </a:spcBef>
              <a:buFont typeface="Wingdings" charset="2"/>
              <a:buChar char="v"/>
            </a:pPr>
            <a:r>
              <a:rPr lang="en-US" sz="2000" dirty="0"/>
              <a:t>Lingfei Wu, Alex Sim, Jong Choi, M. Churchill, K Wu, S Klasky, CS Chang</a:t>
            </a:r>
            <a:br>
              <a:rPr lang="en-US" sz="2000" dirty="0"/>
            </a:br>
            <a:r>
              <a:rPr lang="en-US" sz="2000" dirty="0">
                <a:hlinkClick r:id="rId6"/>
              </a:rPr>
              <a:t>10.1109/TBDATA.2016.2599929</a:t>
            </a:r>
            <a:endParaRPr lang="en-US" sz="2000" dirty="0"/>
          </a:p>
        </p:txBody>
      </p:sp>
      <p:sp>
        <p:nvSpPr>
          <p:cNvPr id="4" name="Title 3"/>
          <p:cNvSpPr>
            <a:spLocks noGrp="1"/>
          </p:cNvSpPr>
          <p:nvPr>
            <p:ph type="title"/>
          </p:nvPr>
        </p:nvSpPr>
        <p:spPr>
          <a:xfrm>
            <a:off x="152400" y="76200"/>
            <a:ext cx="8763980" cy="666991"/>
          </a:xfrm>
        </p:spPr>
        <p:txBody>
          <a:bodyPr vert="horz" lIns="91440" tIns="45720" rIns="91440" bIns="45720" rtlCol="0" anchor="ctr">
            <a:noAutofit/>
          </a:bodyPr>
          <a:lstStyle/>
          <a:p>
            <a:r>
              <a:rPr lang="en-US" sz="2800" dirty="0"/>
              <a:t>Feature Extraction: Near Real Time Detection of Blobs</a:t>
            </a:r>
          </a:p>
        </p:txBody>
      </p:sp>
      <p:sp>
        <p:nvSpPr>
          <p:cNvPr id="2" name="Slide Number Placeholder 1"/>
          <p:cNvSpPr>
            <a:spLocks noGrp="1"/>
          </p:cNvSpPr>
          <p:nvPr>
            <p:ph type="sldNum" sz="quarter" idx="11"/>
          </p:nvPr>
        </p:nvSpPr>
        <p:spPr/>
        <p:txBody>
          <a:bodyPr/>
          <a:lstStyle/>
          <a:p>
            <a:fld id="{4098244C-D8BF-F543-A2D5-85AF43F68658}" type="slidenum">
              <a:rPr lang="en-US" smtClean="0">
                <a:latin typeface="Calibri"/>
              </a:rPr>
              <a:pPr/>
              <a:t>11</a:t>
            </a:fld>
            <a:endParaRPr lang="en-US" dirty="0">
              <a:latin typeface="Calibri"/>
            </a:endParaRPr>
          </a:p>
        </p:txBody>
      </p:sp>
      <p:pic>
        <p:nvPicPr>
          <p:cNvPr id="15" name="Picture 14"/>
          <p:cNvPicPr>
            <a:picLocks noChangeAspect="1"/>
          </p:cNvPicPr>
          <p:nvPr/>
        </p:nvPicPr>
        <p:blipFill>
          <a:blip r:embed="rId7"/>
          <a:stretch>
            <a:fillRect/>
          </a:stretch>
        </p:blipFill>
        <p:spPr>
          <a:xfrm>
            <a:off x="5319273" y="3198278"/>
            <a:ext cx="2841310" cy="2852965"/>
          </a:xfrm>
          <a:prstGeom prst="rect">
            <a:avLst/>
          </a:prstGeom>
        </p:spPr>
      </p:pic>
      <p:sp>
        <p:nvSpPr>
          <p:cNvPr id="16" name="TextBox 15"/>
          <p:cNvSpPr txBox="1"/>
          <p:nvPr/>
        </p:nvSpPr>
        <p:spPr>
          <a:xfrm>
            <a:off x="5410200" y="6059269"/>
            <a:ext cx="2662166" cy="646331"/>
          </a:xfrm>
          <a:prstGeom prst="rect">
            <a:avLst/>
          </a:prstGeom>
          <a:noFill/>
        </p:spPr>
        <p:txBody>
          <a:bodyPr wrap="square" rtlCol="0">
            <a:spAutoFit/>
          </a:bodyPr>
          <a:lstStyle/>
          <a:p>
            <a:pPr algn="ctr"/>
            <a:r>
              <a:rPr lang="en-US" dirty="0">
                <a:solidFill>
                  <a:prstClr val="black"/>
                </a:solidFill>
                <a:latin typeface="Calibri"/>
              </a:rPr>
              <a:t>Blobs in fusion reaction</a:t>
            </a:r>
          </a:p>
          <a:p>
            <a:pPr algn="ctr"/>
            <a:r>
              <a:rPr lang="en-US" dirty="0">
                <a:solidFill>
                  <a:prstClr val="black"/>
                </a:solidFill>
                <a:latin typeface="Calibri"/>
              </a:rPr>
              <a:t>(Source: EPSI project)</a:t>
            </a:r>
          </a:p>
        </p:txBody>
      </p:sp>
      <p:pic>
        <p:nvPicPr>
          <p:cNvPr id="21" name="Picture 20"/>
          <p:cNvPicPr>
            <a:picLocks noChangeAspect="1"/>
          </p:cNvPicPr>
          <p:nvPr/>
        </p:nvPicPr>
        <p:blipFill rotWithShape="1">
          <a:blip r:embed="rId8"/>
          <a:srcRect l="16979" t="9489" r="37737" b="8419"/>
          <a:stretch/>
        </p:blipFill>
        <p:spPr>
          <a:xfrm>
            <a:off x="8048022" y="3907977"/>
            <a:ext cx="914400" cy="2143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1"/>
          <p:cNvSpPr txBox="1"/>
          <p:nvPr/>
        </p:nvSpPr>
        <p:spPr>
          <a:xfrm>
            <a:off x="7315200" y="2876722"/>
            <a:ext cx="1782850" cy="369332"/>
          </a:xfrm>
          <a:prstGeom prst="rect">
            <a:avLst/>
          </a:prstGeom>
          <a:noFill/>
        </p:spPr>
        <p:txBody>
          <a:bodyPr wrap="square" rtlCol="0">
            <a:spAutoFit/>
          </a:bodyPr>
          <a:lstStyle/>
          <a:p>
            <a:pPr algn="ctr"/>
            <a:r>
              <a:rPr lang="en-US" dirty="0">
                <a:solidFill>
                  <a:schemeClr val="accent5"/>
                </a:solidFill>
                <a:latin typeface="Calibri"/>
              </a:rPr>
              <a:t>Blob trajectory</a:t>
            </a:r>
          </a:p>
        </p:txBody>
      </p:sp>
      <p:sp>
        <p:nvSpPr>
          <p:cNvPr id="3" name="Footer Placeholder 2">
            <a:extLst>
              <a:ext uri="{FF2B5EF4-FFF2-40B4-BE49-F238E27FC236}">
                <a16:creationId xmlns:a16="http://schemas.microsoft.com/office/drawing/2014/main" id="{ECA8929A-A62B-CF46-A848-5DA6235B6B95}"/>
              </a:ext>
            </a:extLst>
          </p:cNvPr>
          <p:cNvSpPr>
            <a:spLocks noGrp="1"/>
          </p:cNvSpPr>
          <p:nvPr>
            <p:ph type="ftr" sz="quarter" idx="10"/>
          </p:nvPr>
        </p:nvSpPr>
        <p:spPr/>
        <p:txBody>
          <a:bodyPr/>
          <a:lstStyle/>
          <a:p>
            <a:r>
              <a:rPr lang="en-US" dirty="0"/>
              <a:t>DBKDA 2021</a:t>
            </a:r>
          </a:p>
        </p:txBody>
      </p:sp>
      <p:cxnSp>
        <p:nvCxnSpPr>
          <p:cNvPr id="8" name="Straight Arrow Connector 7">
            <a:extLst>
              <a:ext uri="{FF2B5EF4-FFF2-40B4-BE49-F238E27FC236}">
                <a16:creationId xmlns:a16="http://schemas.microsoft.com/office/drawing/2014/main" id="{690E999E-4200-3C45-8738-D3F237551957}"/>
              </a:ext>
            </a:extLst>
          </p:cNvPr>
          <p:cNvCxnSpPr>
            <a:stCxn id="22" idx="2"/>
          </p:cNvCxnSpPr>
          <p:nvPr/>
        </p:nvCxnSpPr>
        <p:spPr>
          <a:xfrm>
            <a:off x="8206625" y="3246054"/>
            <a:ext cx="0" cy="1105214"/>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A154F7DB-313C-544D-BAA2-CFE31CE7A9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63275693"/>
      </p:ext>
    </p:extLst>
  </p:cSld>
  <p:clrMapOvr>
    <a:masterClrMapping/>
  </p:clrMapOvr>
  <mc:AlternateContent xmlns:mc="http://schemas.openxmlformats.org/markup-compatibility/2006">
    <mc:Choice xmlns:p14="http://schemas.microsoft.com/office/powerpoint/2010/main" Requires="p14">
      <p:transition spd="slow" p14:dur="2000" advTm="30310"/>
    </mc:Choice>
    <mc:Fallback>
      <p:transition spd="slow" advTm="30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d100.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82000" y="2514600"/>
            <a:ext cx="762000" cy="812800"/>
          </a:xfrm>
          <a:prstGeom prst="rect">
            <a:avLst/>
          </a:prstGeom>
        </p:spPr>
      </p:pic>
      <p:pic>
        <p:nvPicPr>
          <p:cNvPr id="2050" name="Picture 11"/>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76200"/>
            <a:ext cx="1152525"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5" name="Content Placeholder 4"/>
          <p:cNvSpPr>
            <a:spLocks noGrp="1"/>
          </p:cNvSpPr>
          <p:nvPr>
            <p:ph type="body" idx="1"/>
          </p:nvPr>
        </p:nvSpPr>
        <p:spPr>
          <a:xfrm>
            <a:off x="152400" y="809625"/>
            <a:ext cx="8791937" cy="4913114"/>
          </a:xfrm>
        </p:spPr>
        <p:txBody>
          <a:bodyPr>
            <a:normAutofit lnSpcReduction="10000"/>
          </a:bodyPr>
          <a:lstStyle/>
          <a:p>
            <a:pPr eaLnBrk="1" hangingPunct="1">
              <a:lnSpc>
                <a:spcPct val="90000"/>
              </a:lnSpc>
            </a:pPr>
            <a:r>
              <a:rPr lang="en-US" sz="2000" b="1" dirty="0"/>
              <a:t>Problem</a:t>
            </a:r>
            <a:r>
              <a:rPr lang="en-US" sz="2000" dirty="0"/>
              <a:t>: given a large data collection, quickly find records satisfying user-specified conditions</a:t>
            </a:r>
          </a:p>
          <a:p>
            <a:pPr lvl="1" eaLnBrk="1" hangingPunct="1">
              <a:lnSpc>
                <a:spcPct val="90000"/>
              </a:lnSpc>
            </a:pPr>
            <a:r>
              <a:rPr lang="en-US" sz="2000" dirty="0"/>
              <a:t>Example: in billions of high-energy collision events, find a few thousand based on energy level, number of particles and so on</a:t>
            </a:r>
          </a:p>
          <a:p>
            <a:pPr eaLnBrk="1" hangingPunct="1">
              <a:lnSpc>
                <a:spcPct val="90000"/>
              </a:lnSpc>
            </a:pPr>
            <a:r>
              <a:rPr lang="en-US" sz="2000" b="1" dirty="0"/>
              <a:t>Solutions</a:t>
            </a:r>
          </a:p>
          <a:p>
            <a:pPr lvl="1" eaLnBrk="1" hangingPunct="1">
              <a:lnSpc>
                <a:spcPct val="90000"/>
              </a:lnSpc>
            </a:pPr>
            <a:r>
              <a:rPr lang="en-US" sz="2000" dirty="0"/>
              <a:t>Algorithmic research: developed new indexing techniques, achieved 10-100 fold speedup compared with existing methods</a:t>
            </a:r>
          </a:p>
          <a:p>
            <a:pPr lvl="1" eaLnBrk="1" hangingPunct="1">
              <a:lnSpc>
                <a:spcPct val="90000"/>
              </a:lnSpc>
            </a:pPr>
            <a:r>
              <a:rPr lang="en-US" sz="2000" dirty="0"/>
              <a:t>Efficient software: open source (2008), received R&amp;D 100 award</a:t>
            </a:r>
          </a:p>
          <a:p>
            <a:pPr eaLnBrk="1" hangingPunct="1">
              <a:lnSpc>
                <a:spcPct val="90000"/>
              </a:lnSpc>
            </a:pPr>
            <a:r>
              <a:rPr lang="en-US" sz="2000" b="1" dirty="0"/>
              <a:t>Science use cases</a:t>
            </a:r>
          </a:p>
          <a:p>
            <a:pPr lvl="1" eaLnBrk="1" hangingPunct="1">
              <a:lnSpc>
                <a:spcPct val="90000"/>
              </a:lnSpc>
            </a:pPr>
            <a:r>
              <a:rPr lang="en-US" sz="2000" dirty="0"/>
              <a:t>Laser Wakefield Particle Accelerator: FastBit acts as an efficient back-end for identifying and tracking particles (lower left figure)</a:t>
            </a:r>
          </a:p>
          <a:p>
            <a:pPr lvl="1" eaLnBrk="1" hangingPunct="1">
              <a:lnSpc>
                <a:spcPct val="90000"/>
              </a:lnSpc>
            </a:pPr>
            <a:r>
              <a:rPr lang="en-US" sz="2000" dirty="0"/>
              <a:t>Combustion: FastBit identifies ignition kernels based on user specified conditions and tracks evolution of the regions</a:t>
            </a:r>
          </a:p>
          <a:p>
            <a:pPr eaLnBrk="1" hangingPunct="1">
              <a:lnSpc>
                <a:spcPct val="90000"/>
              </a:lnSpc>
            </a:pPr>
            <a:r>
              <a:rPr lang="en-US" sz="2000" b="1" dirty="0"/>
              <a:t>Testimonial</a:t>
            </a:r>
            <a:r>
              <a:rPr lang="en-US" sz="2000" dirty="0"/>
              <a:t> </a:t>
            </a:r>
            <a:r>
              <a:rPr lang="ja-JP" altLang="en-US" sz="2000" dirty="0"/>
              <a:t>“</a:t>
            </a:r>
            <a:r>
              <a:rPr lang="en-US" sz="2000" dirty="0"/>
              <a:t>FastBit is at least 10x, in many situations 100x, faster than current commercial database technologies</a:t>
            </a:r>
            <a:r>
              <a:rPr lang="ja-JP" altLang="en-US" sz="2000" dirty="0"/>
              <a:t>”</a:t>
            </a:r>
            <a:r>
              <a:rPr lang="en-US" sz="2000" dirty="0"/>
              <a:t> – Senior Software Engineer, Yahoo!</a:t>
            </a:r>
          </a:p>
        </p:txBody>
      </p:sp>
      <p:sp>
        <p:nvSpPr>
          <p:cNvPr id="2051" name="Title 3"/>
          <p:cNvSpPr>
            <a:spLocks noGrp="1"/>
          </p:cNvSpPr>
          <p:nvPr>
            <p:ph type="title"/>
          </p:nvPr>
        </p:nvSpPr>
        <p:spPr>
          <a:xfrm>
            <a:off x="381000" y="76200"/>
            <a:ext cx="8305800" cy="628610"/>
          </a:xfrm>
        </p:spPr>
        <p:txBody>
          <a:bodyPr>
            <a:normAutofit fontScale="90000"/>
          </a:bodyPr>
          <a:lstStyle/>
          <a:p>
            <a:pPr eaLnBrk="1" hangingPunct="1">
              <a:lnSpc>
                <a:spcPct val="90000"/>
              </a:lnSpc>
            </a:pPr>
            <a:r>
              <a:rPr lang="en-US" sz="4000" dirty="0">
                <a:solidFill>
                  <a:schemeClr val="hlink"/>
                </a:solidFill>
              </a:rPr>
              <a:t>FastBit Indexing</a:t>
            </a:r>
            <a:endParaRPr lang="en-US" sz="3600" dirty="0">
              <a:solidFill>
                <a:schemeClr val="hlink"/>
              </a:solidFill>
            </a:endParaRPr>
          </a:p>
        </p:txBody>
      </p:sp>
      <p:sp>
        <p:nvSpPr>
          <p:cNvPr id="2" name="Footer Placeholder 1"/>
          <p:cNvSpPr>
            <a:spLocks noGrp="1"/>
          </p:cNvSpPr>
          <p:nvPr>
            <p:ph type="ftr" idx="10"/>
          </p:nvPr>
        </p:nvSpPr>
        <p:spPr>
          <a:xfrm>
            <a:off x="0" y="6492875"/>
            <a:ext cx="5257800" cy="365125"/>
          </a:xfrm>
        </p:spPr>
        <p:txBody>
          <a:bodyPr/>
          <a:lstStyle/>
          <a:p>
            <a:r>
              <a:rPr lang="en-US"/>
              <a:t>DBKDA 2021</a:t>
            </a:r>
            <a:endParaRPr lang="en-US" dirty="0"/>
          </a:p>
        </p:txBody>
      </p:sp>
      <p:sp>
        <p:nvSpPr>
          <p:cNvPr id="3" name="Slide Number Placeholder 2"/>
          <p:cNvSpPr>
            <a:spLocks noGrp="1"/>
          </p:cNvSpPr>
          <p:nvPr>
            <p:ph type="sldNum" idx="11"/>
          </p:nvPr>
        </p:nvSpPr>
        <p:spPr>
          <a:xfrm>
            <a:off x="8686800" y="6488113"/>
            <a:ext cx="457200" cy="365125"/>
          </a:xfrm>
        </p:spPr>
        <p:txBody>
          <a:bodyPr/>
          <a:lstStyle/>
          <a:p>
            <a:fld id="{67F4BB86-738B-4A51-BB61-46F3B0FB9693}" type="slidenum">
              <a:rPr lang="en-US" smtClean="0"/>
              <a:t>12</a:t>
            </a:fld>
            <a:endParaRPr lang="en-US" dirty="0"/>
          </a:p>
        </p:txBody>
      </p:sp>
      <p:pic>
        <p:nvPicPr>
          <p:cNvPr id="2053" name="Picture 4" descr="fastbit">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20000" y="74612"/>
            <a:ext cx="1524000" cy="61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4" name="Picture 5"/>
          <p:cNvPicPr>
            <a:picLocks noChangeAspect="1" noChangeArrowheads="1"/>
          </p:cNvPicPr>
          <p:nvPr/>
        </p:nvPicPr>
        <p:blipFill>
          <a:blip r:embed="rId9"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5534025"/>
            <a:ext cx="2895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2055" name="Group 13"/>
          <p:cNvGrpSpPr>
            <a:grpSpLocks/>
          </p:cNvGrpSpPr>
          <p:nvPr/>
        </p:nvGrpSpPr>
        <p:grpSpPr bwMode="auto">
          <a:xfrm>
            <a:off x="1981200" y="5410200"/>
            <a:ext cx="7086600" cy="1295400"/>
            <a:chOff x="1981200" y="5486400"/>
            <a:chExt cx="7086600" cy="1295400"/>
          </a:xfrm>
        </p:grpSpPr>
        <p:sp>
          <p:nvSpPr>
            <p:cNvPr id="9" name="Right Arrow 8"/>
            <p:cNvSpPr/>
            <p:nvPr/>
          </p:nvSpPr>
          <p:spPr>
            <a:xfrm>
              <a:off x="2286000" y="5486400"/>
              <a:ext cx="6781800" cy="1295400"/>
            </a:xfrm>
            <a:prstGeom prst="rightArrow">
              <a:avLst/>
            </a:prstGeom>
            <a:gradFill flip="none" rotWithShape="1">
              <a:gsLst>
                <a:gs pos="0">
                  <a:schemeClr val="accent1">
                    <a:tint val="66000"/>
                    <a:satMod val="160000"/>
                    <a:alpha val="4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latin typeface="Arial Regular"/>
                <a:ea typeface="ＭＳ Ｐゴシック" charset="0"/>
                <a:cs typeface="Gill Sans"/>
              </a:endParaRPr>
            </a:p>
          </p:txBody>
        </p:sp>
        <p:sp>
          <p:nvSpPr>
            <p:cNvPr id="2057" name="TextBox 4"/>
            <p:cNvSpPr txBox="1">
              <a:spLocks noChangeArrowheads="1"/>
            </p:cNvSpPr>
            <p:nvPr/>
          </p:nvSpPr>
          <p:spPr bwMode="auto">
            <a:xfrm>
              <a:off x="1981200" y="5867400"/>
              <a:ext cx="596317"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dirty="0">
                  <a:latin typeface="Arial Regular"/>
                  <a:cs typeface="Gill Sans"/>
                </a:rPr>
                <a:t>1999</a:t>
              </a:r>
            </a:p>
            <a:p>
              <a:pPr eaLnBrk="1" hangingPunct="1"/>
              <a:r>
                <a:rPr lang="en-US" sz="1200" dirty="0">
                  <a:latin typeface="Arial Regular"/>
                  <a:cs typeface="Gill Sans"/>
                </a:rPr>
                <a:t>Start</a:t>
              </a:r>
            </a:p>
            <a:p>
              <a:pPr eaLnBrk="1" hangingPunct="1"/>
              <a:r>
                <a:rPr lang="en-US" sz="1200" dirty="0">
                  <a:latin typeface="Arial Regular"/>
                  <a:cs typeface="Gill Sans"/>
                </a:rPr>
                <a:t>research</a:t>
              </a:r>
            </a:p>
          </p:txBody>
        </p:sp>
        <p:sp>
          <p:nvSpPr>
            <p:cNvPr id="2058" name="TextBox 7"/>
            <p:cNvSpPr txBox="1">
              <a:spLocks noChangeArrowheads="1"/>
            </p:cNvSpPr>
            <p:nvPr/>
          </p:nvSpPr>
          <p:spPr bwMode="auto">
            <a:xfrm>
              <a:off x="7620000" y="5867400"/>
              <a:ext cx="1324337"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dirty="0">
                  <a:latin typeface="Arial Regular"/>
                  <a:cs typeface="Gill Sans"/>
                </a:rPr>
                <a:t>2008</a:t>
              </a:r>
            </a:p>
            <a:p>
              <a:pPr eaLnBrk="1" hangingPunct="1"/>
              <a:r>
                <a:rPr lang="en-US" sz="1200" dirty="0">
                  <a:latin typeface="Arial Regular"/>
                  <a:cs typeface="Gill Sans"/>
                </a:rPr>
                <a:t>- R&amp;D100 Award</a:t>
              </a:r>
            </a:p>
            <a:p>
              <a:pPr eaLnBrk="1" hangingPunct="1"/>
              <a:r>
                <a:rPr lang="en-US" sz="1200" dirty="0">
                  <a:latin typeface="Arial Regular"/>
                  <a:cs typeface="Gill Sans"/>
                </a:rPr>
                <a:t>- Yahoo! began use</a:t>
              </a:r>
            </a:p>
          </p:txBody>
        </p:sp>
        <p:sp>
          <p:nvSpPr>
            <p:cNvPr id="2059" name="TextBox 34"/>
            <p:cNvSpPr txBox="1">
              <a:spLocks noChangeArrowheads="1"/>
            </p:cNvSpPr>
            <p:nvPr/>
          </p:nvSpPr>
          <p:spPr bwMode="auto">
            <a:xfrm>
              <a:off x="2743200" y="5867400"/>
              <a:ext cx="65402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dirty="0">
                  <a:latin typeface="Arial Regular"/>
                  <a:cs typeface="Gill Sans"/>
                </a:rPr>
                <a:t>2001</a:t>
              </a:r>
            </a:p>
            <a:p>
              <a:pPr eaLnBrk="1" hangingPunct="1"/>
              <a:r>
                <a:rPr lang="en-US" sz="1200" dirty="0">
                  <a:latin typeface="Arial Regular"/>
                  <a:cs typeface="Gill Sans"/>
                </a:rPr>
                <a:t> WAH</a:t>
              </a:r>
            </a:p>
            <a:p>
              <a:pPr eaLnBrk="1" hangingPunct="1"/>
              <a:r>
                <a:rPr lang="en-US" sz="1200" dirty="0">
                  <a:latin typeface="Arial Regular"/>
                  <a:cs typeface="Gill Sans"/>
                </a:rPr>
                <a:t>published</a:t>
              </a:r>
            </a:p>
          </p:txBody>
        </p:sp>
        <p:sp>
          <p:nvSpPr>
            <p:cNvPr id="2060" name="TextBox 37"/>
            <p:cNvSpPr txBox="1">
              <a:spLocks noChangeArrowheads="1"/>
            </p:cNvSpPr>
            <p:nvPr/>
          </p:nvSpPr>
          <p:spPr bwMode="auto">
            <a:xfrm>
              <a:off x="3581400" y="5867400"/>
              <a:ext cx="596317"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dirty="0">
                  <a:latin typeface="Arial Regular"/>
                  <a:cs typeface="Gill Sans"/>
                </a:rPr>
                <a:t>2004</a:t>
              </a:r>
            </a:p>
            <a:p>
              <a:pPr eaLnBrk="1" hangingPunct="1"/>
              <a:r>
                <a:rPr lang="en-US" sz="1200" dirty="0">
                  <a:latin typeface="Arial Regular"/>
                  <a:cs typeface="Gill Sans"/>
                </a:rPr>
                <a:t>WAH</a:t>
              </a:r>
            </a:p>
            <a:p>
              <a:pPr eaLnBrk="1" hangingPunct="1"/>
              <a:r>
                <a:rPr lang="en-US" sz="1200" dirty="0">
                  <a:latin typeface="Arial Regular"/>
                  <a:cs typeface="Gill Sans"/>
                </a:rPr>
                <a:t>patented</a:t>
              </a:r>
            </a:p>
          </p:txBody>
        </p:sp>
        <p:sp>
          <p:nvSpPr>
            <p:cNvPr id="2061" name="TextBox 38"/>
            <p:cNvSpPr txBox="1">
              <a:spLocks noChangeArrowheads="1"/>
            </p:cNvSpPr>
            <p:nvPr/>
          </p:nvSpPr>
          <p:spPr bwMode="auto">
            <a:xfrm>
              <a:off x="4343400" y="5867400"/>
              <a:ext cx="125239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dirty="0">
                  <a:latin typeface="Arial Regular"/>
                  <a:cs typeface="Gill Sans"/>
                </a:rPr>
                <a:t>2006</a:t>
              </a:r>
            </a:p>
            <a:p>
              <a:pPr eaLnBrk="1" hangingPunct="1"/>
              <a:r>
                <a:rPr lang="en-US" sz="1200" dirty="0">
                  <a:latin typeface="Arial Regular"/>
                  <a:cs typeface="Gill Sans"/>
                </a:rPr>
                <a:t>- Query Driven Vis</a:t>
              </a:r>
            </a:p>
            <a:p>
              <a:pPr eaLnBrk="1" hangingPunct="1"/>
              <a:r>
                <a:rPr lang="en-US" sz="1200" dirty="0">
                  <a:latin typeface="Arial Regular"/>
                  <a:cs typeface="Gill Sans"/>
                </a:rPr>
                <a:t>- Published theory</a:t>
              </a:r>
            </a:p>
          </p:txBody>
        </p:sp>
        <p:sp>
          <p:nvSpPr>
            <p:cNvPr id="2062" name="TextBox 39"/>
            <p:cNvSpPr txBox="1">
              <a:spLocks noChangeArrowheads="1"/>
            </p:cNvSpPr>
            <p:nvPr/>
          </p:nvSpPr>
          <p:spPr bwMode="auto">
            <a:xfrm>
              <a:off x="5863109" y="5867400"/>
              <a:ext cx="12279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dirty="0">
                  <a:latin typeface="Arial Regular"/>
                  <a:cs typeface="Gill Sans"/>
                </a:rPr>
                <a:t>2007</a:t>
              </a:r>
            </a:p>
            <a:p>
              <a:pPr eaLnBrk="1" hangingPunct="1"/>
              <a:r>
                <a:rPr lang="en-US" sz="1200" dirty="0">
                  <a:latin typeface="Arial Regular"/>
                  <a:cs typeface="Gill Sans"/>
                </a:rPr>
                <a:t>- FastBit released</a:t>
              </a:r>
            </a:p>
            <a:p>
              <a:pPr eaLnBrk="1" hangingPunct="1"/>
              <a:r>
                <a:rPr lang="en-US" sz="1200" dirty="0">
                  <a:latin typeface="Arial Regular"/>
                  <a:cs typeface="Gill Sans"/>
                </a:rPr>
                <a:t>- BioSolveIT TrixX</a:t>
              </a:r>
            </a:p>
          </p:txBody>
        </p:sp>
      </p:grpSp>
      <p:sp>
        <p:nvSpPr>
          <p:cNvPr id="15" name="Text Box 111"/>
          <p:cNvSpPr txBox="1">
            <a:spLocks noChangeArrowheads="1"/>
          </p:cNvSpPr>
          <p:nvPr/>
        </p:nvSpPr>
        <p:spPr bwMode="auto">
          <a:xfrm>
            <a:off x="5638800" y="6477000"/>
            <a:ext cx="3429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norm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algn="ctr">
              <a:defRPr/>
            </a:pPr>
            <a:r>
              <a:rPr lang="da-DK" sz="1400" dirty="0">
                <a:latin typeface="Arial Regular"/>
                <a:cs typeface="Gill Sans"/>
                <a:hlinkClick r:id="rId10"/>
              </a:rPr>
              <a:t>[Wu, et al. 2009]</a:t>
            </a:r>
            <a:endParaRPr lang="en-US" sz="1400" dirty="0">
              <a:latin typeface="Arial Regular"/>
              <a:cs typeface="Gill Sans"/>
            </a:endParaRPr>
          </a:p>
        </p:txBody>
      </p:sp>
      <p:pic>
        <p:nvPicPr>
          <p:cNvPr id="6" name="Audio 5">
            <a:hlinkClick r:id="" action="ppaction://media"/>
            <a:extLst>
              <a:ext uri="{FF2B5EF4-FFF2-40B4-BE49-F238E27FC236}">
                <a16:creationId xmlns:a16="http://schemas.microsoft.com/office/drawing/2014/main" id="{54AFE86C-4E33-1644-B68C-8D552521CE7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176"/>
    </mc:Choice>
    <mc:Fallback>
      <p:transition spd="slow" advTm="45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2438400" y="3276600"/>
            <a:ext cx="0" cy="1828800"/>
          </a:xfrm>
          <a:prstGeom prst="line">
            <a:avLst/>
          </a:prstGeom>
          <a:ln w="63500">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066800" y="4191000"/>
            <a:ext cx="2895600" cy="0"/>
          </a:xfrm>
          <a:prstGeom prst="line">
            <a:avLst/>
          </a:prstGeom>
          <a:ln w="63500">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pic>
        <p:nvPicPr>
          <p:cNvPr id="19" name="Picture 11" descr="1B_xline_vperp1_vs_vperp2_density_axisSymmetric.pdf"/>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5800" y="3219233"/>
            <a:ext cx="3276600" cy="2190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3400" y="823347"/>
            <a:ext cx="3429000" cy="2377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9" name="Text Box 8"/>
          <p:cNvSpPr txBox="1">
            <a:spLocks noChangeArrowheads="1"/>
          </p:cNvSpPr>
          <p:nvPr/>
        </p:nvSpPr>
        <p:spPr bwMode="auto">
          <a:xfrm>
            <a:off x="5181600" y="685800"/>
            <a:ext cx="3048000" cy="400110"/>
          </a:xfrm>
          <a:prstGeom prst="rect">
            <a:avLst/>
          </a:prstGeom>
          <a:noFill/>
          <a:ln w="9525">
            <a:noFill/>
            <a:miter lim="800000"/>
            <a:headEnd/>
            <a:tailEnd/>
          </a:ln>
        </p:spPr>
        <p:txBody>
          <a:bodyPr>
            <a:spAutoFit/>
          </a:bodyPr>
          <a:lstStyle/>
          <a:p>
            <a:pPr algn="ctr" eaLnBrk="0" hangingPunct="0">
              <a:spcBef>
                <a:spcPct val="50000"/>
              </a:spcBef>
            </a:pPr>
            <a:r>
              <a:rPr lang="en-US" sz="2000" b="1" dirty="0">
                <a:solidFill>
                  <a:srgbClr val="000000"/>
                </a:solidFill>
                <a:cs typeface="Gill Sans"/>
              </a:rPr>
              <a:t>Key Ideas</a:t>
            </a:r>
            <a:endParaRPr lang="en-US" sz="3200" b="1" dirty="0">
              <a:solidFill>
                <a:srgbClr val="000000"/>
              </a:solidFill>
              <a:cs typeface="Gill Sans"/>
            </a:endParaRPr>
          </a:p>
        </p:txBody>
      </p:sp>
      <p:sp>
        <p:nvSpPr>
          <p:cNvPr id="8198" name="Text Box 7"/>
          <p:cNvSpPr txBox="1">
            <a:spLocks noChangeArrowheads="1"/>
          </p:cNvSpPr>
          <p:nvPr/>
        </p:nvSpPr>
        <p:spPr bwMode="auto">
          <a:xfrm>
            <a:off x="5189538" y="3168650"/>
            <a:ext cx="3105150" cy="400110"/>
          </a:xfrm>
          <a:prstGeom prst="rect">
            <a:avLst/>
          </a:prstGeom>
          <a:noFill/>
          <a:ln w="9525">
            <a:noFill/>
            <a:miter lim="800000"/>
            <a:headEnd/>
            <a:tailEnd/>
          </a:ln>
        </p:spPr>
        <p:txBody>
          <a:bodyPr>
            <a:spAutoFit/>
          </a:bodyPr>
          <a:lstStyle/>
          <a:p>
            <a:pPr algn="ctr" eaLnBrk="0" hangingPunct="0">
              <a:spcBef>
                <a:spcPct val="50000"/>
              </a:spcBef>
            </a:pPr>
            <a:r>
              <a:rPr lang="en-US" sz="2000" b="1" dirty="0">
                <a:solidFill>
                  <a:srgbClr val="000000"/>
                </a:solidFill>
                <a:cs typeface="Gill Sans"/>
              </a:rPr>
              <a:t>Results</a:t>
            </a:r>
            <a:endParaRPr lang="en-US" sz="3200" b="1" dirty="0">
              <a:solidFill>
                <a:srgbClr val="000000"/>
              </a:solidFill>
              <a:cs typeface="Gill Sans"/>
            </a:endParaRPr>
          </a:p>
        </p:txBody>
      </p:sp>
      <p:sp>
        <p:nvSpPr>
          <p:cNvPr id="2" name="Rectangle 16"/>
          <p:cNvSpPr>
            <a:spLocks noChangeArrowheads="1"/>
          </p:cNvSpPr>
          <p:nvPr/>
        </p:nvSpPr>
        <p:spPr bwMode="auto">
          <a:xfrm>
            <a:off x="4495800" y="1066800"/>
            <a:ext cx="4495800" cy="2133600"/>
          </a:xfrm>
          <a:prstGeom prst="rect">
            <a:avLst/>
          </a:prstGeom>
          <a:noFill/>
          <a:ln w="9525">
            <a:noFill/>
            <a:miter lim="800000"/>
            <a:headEnd/>
            <a:tailEnd/>
          </a:ln>
        </p:spPr>
        <p:txBody>
          <a:bodyPr>
            <a:normAutofit fontScale="92500"/>
          </a:bodyPr>
          <a:lstStyle/>
          <a:p>
            <a:pPr marL="171450" lvl="1" indent="-171450" eaLnBrk="0" hangingPunct="0">
              <a:spcBef>
                <a:spcPct val="25000"/>
              </a:spcBef>
              <a:buFont typeface="Arial" pitchFamily="34" charset="0"/>
              <a:buChar char="•"/>
            </a:pPr>
            <a:r>
              <a:rPr lang="en-US" dirty="0">
                <a:solidFill>
                  <a:srgbClr val="000000"/>
                </a:solidFill>
                <a:cs typeface="Gill Sans"/>
              </a:rPr>
              <a:t>Provide uniform </a:t>
            </a:r>
            <a:r>
              <a:rPr lang="en-US" dirty="0">
                <a:cs typeface="Gill Sans"/>
              </a:rPr>
              <a:t>array</a:t>
            </a:r>
            <a:r>
              <a:rPr lang="en-US" dirty="0">
                <a:solidFill>
                  <a:srgbClr val="000000"/>
                </a:solidFill>
                <a:cs typeface="Gill Sans"/>
              </a:rPr>
              <a:t> interface for scientific data in commonly used file formats, e.g., HDF5, ADIOS, and NetCDF</a:t>
            </a:r>
          </a:p>
          <a:p>
            <a:pPr marL="171450" lvl="1" indent="-171450" eaLnBrk="0" hangingPunct="0">
              <a:spcBef>
                <a:spcPct val="25000"/>
              </a:spcBef>
              <a:buFont typeface="Arial" pitchFamily="34" charset="0"/>
              <a:buChar char="•"/>
            </a:pPr>
            <a:r>
              <a:rPr lang="en-US" dirty="0">
                <a:solidFill>
                  <a:srgbClr val="000000"/>
                </a:solidFill>
                <a:cs typeface="Gill Sans"/>
              </a:rPr>
              <a:t>Provide efficient searching functionality on top of existing user analysis frameworks while expand data handling capability and improve user productivity</a:t>
            </a:r>
          </a:p>
        </p:txBody>
      </p:sp>
      <p:sp>
        <p:nvSpPr>
          <p:cNvPr id="8196" name="Line 5"/>
          <p:cNvSpPr>
            <a:spLocks noChangeShapeType="1"/>
          </p:cNvSpPr>
          <p:nvPr/>
        </p:nvSpPr>
        <p:spPr bwMode="auto">
          <a:xfrm>
            <a:off x="4419600" y="919163"/>
            <a:ext cx="0" cy="5313362"/>
          </a:xfrm>
          <a:prstGeom prst="line">
            <a:avLst/>
          </a:prstGeom>
          <a:noFill/>
          <a:ln w="9525">
            <a:solidFill>
              <a:schemeClr val="tx1"/>
            </a:solidFill>
            <a:round/>
            <a:headEnd/>
            <a:tailEnd/>
          </a:ln>
        </p:spPr>
        <p:txBody>
          <a:bodyPr wrap="none" anchor="ctr"/>
          <a:lstStyle/>
          <a:p>
            <a:endParaRPr lang="en-US" dirty="0">
              <a:latin typeface="Arial Regular"/>
              <a:cs typeface="Gill Sans"/>
            </a:endParaRPr>
          </a:p>
        </p:txBody>
      </p:sp>
      <p:sp>
        <p:nvSpPr>
          <p:cNvPr id="8204" name="Text Box 14"/>
          <p:cNvSpPr txBox="1">
            <a:spLocks noChangeArrowheads="1"/>
          </p:cNvSpPr>
          <p:nvPr/>
        </p:nvSpPr>
        <p:spPr bwMode="auto">
          <a:xfrm>
            <a:off x="4495800" y="3505200"/>
            <a:ext cx="4495800" cy="2970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171450" indent="-171450" eaLnBrk="0" hangingPunct="0">
              <a:buFont typeface="Arial"/>
              <a:buChar char="•"/>
              <a:defRPr/>
            </a:pPr>
            <a:r>
              <a:rPr lang="en-US" dirty="0">
                <a:solidFill>
                  <a:srgbClr val="000000"/>
                </a:solidFill>
                <a:latin typeface="+mn-lt"/>
                <a:cs typeface="Gill Sans"/>
              </a:rPr>
              <a:t>Indexed and queried a </a:t>
            </a:r>
            <a:r>
              <a:rPr lang="en-US" dirty="0">
                <a:solidFill>
                  <a:schemeClr val="accent6"/>
                </a:solidFill>
                <a:latin typeface="+mn-lt"/>
                <a:cs typeface="Gill Sans"/>
              </a:rPr>
              <a:t>trillion particle</a:t>
            </a:r>
            <a:r>
              <a:rPr lang="en-US" dirty="0">
                <a:solidFill>
                  <a:schemeClr val="accent2"/>
                </a:solidFill>
                <a:latin typeface="+mn-lt"/>
                <a:cs typeface="Gill Sans"/>
              </a:rPr>
              <a:t> </a:t>
            </a:r>
            <a:r>
              <a:rPr lang="en-US" dirty="0">
                <a:solidFill>
                  <a:srgbClr val="000000"/>
                </a:solidFill>
                <a:latin typeface="+mn-lt"/>
                <a:cs typeface="Gill Sans"/>
              </a:rPr>
              <a:t>dataset for studying magnetic reconnection (or “space weather”)</a:t>
            </a:r>
          </a:p>
          <a:p>
            <a:pPr marL="514350" lvl="1" eaLnBrk="0" hangingPunct="0">
              <a:buFont typeface="Wingdings" charset="2"/>
              <a:buChar char="ü"/>
              <a:defRPr/>
            </a:pPr>
            <a:r>
              <a:rPr lang="en-US" dirty="0">
                <a:solidFill>
                  <a:srgbClr val="000000"/>
                </a:solidFill>
                <a:latin typeface="+mn-lt"/>
                <a:cs typeface="Gill Sans"/>
              </a:rPr>
              <a:t>Built index in 10 minutes</a:t>
            </a:r>
          </a:p>
          <a:p>
            <a:pPr marL="514350" lvl="1" eaLnBrk="0" hangingPunct="0">
              <a:buFont typeface="Wingdings" charset="2"/>
              <a:buChar char="ü"/>
              <a:defRPr/>
            </a:pPr>
            <a:r>
              <a:rPr lang="en-US" dirty="0">
                <a:solidFill>
                  <a:srgbClr val="000000"/>
                </a:solidFill>
                <a:latin typeface="+mn-lt"/>
                <a:cs typeface="Gill Sans"/>
              </a:rPr>
              <a:t>Located highly energetic particles in seconds</a:t>
            </a:r>
          </a:p>
          <a:p>
            <a:pPr marL="177800" indent="-177800" eaLnBrk="0" hangingPunct="0">
              <a:buFont typeface="Arial"/>
              <a:buChar char="•"/>
              <a:defRPr/>
            </a:pPr>
            <a:r>
              <a:rPr lang="en-US" dirty="0">
                <a:solidFill>
                  <a:srgbClr val="000000"/>
                </a:solidFill>
                <a:latin typeface="+mn-lt"/>
                <a:cs typeface="Gill Sans"/>
              </a:rPr>
              <a:t>“This is the </a:t>
            </a:r>
            <a:r>
              <a:rPr lang="en-US" dirty="0">
                <a:solidFill>
                  <a:srgbClr val="F79646"/>
                </a:solidFill>
                <a:latin typeface="+mn-lt"/>
                <a:cs typeface="Gill Sans"/>
              </a:rPr>
              <a:t>first time</a:t>
            </a:r>
            <a:r>
              <a:rPr lang="en-US" dirty="0">
                <a:solidFill>
                  <a:srgbClr val="FF0000"/>
                </a:solidFill>
                <a:latin typeface="+mn-lt"/>
                <a:cs typeface="Gill Sans"/>
              </a:rPr>
              <a:t> </a:t>
            </a:r>
            <a:r>
              <a:rPr lang="en-US" dirty="0">
                <a:solidFill>
                  <a:srgbClr val="000000"/>
                </a:solidFill>
                <a:latin typeface="+mn-lt"/>
                <a:cs typeface="Gill Sans"/>
              </a:rPr>
              <a:t>anyone has ever queried and visualized 3D particle datasets of this size.” -- Homa Karimabadi, Physicist from UCSD</a:t>
            </a:r>
          </a:p>
        </p:txBody>
      </p:sp>
      <p:sp>
        <p:nvSpPr>
          <p:cNvPr id="8205" name="Rectangle 15"/>
          <p:cNvSpPr>
            <a:spLocks noChangeArrowheads="1"/>
          </p:cNvSpPr>
          <p:nvPr/>
        </p:nvSpPr>
        <p:spPr bwMode="auto">
          <a:xfrm>
            <a:off x="304800" y="5410200"/>
            <a:ext cx="4114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eaLnBrk="0" hangingPunct="0">
              <a:lnSpc>
                <a:spcPct val="80000"/>
              </a:lnSpc>
              <a:buFont typeface="Symbol" pitchFamily="18" charset="2"/>
              <a:buNone/>
            </a:pPr>
            <a:r>
              <a:rPr lang="en-US" sz="1400" dirty="0">
                <a:solidFill>
                  <a:srgbClr val="000000"/>
                </a:solidFill>
                <a:cs typeface="Gill Sans"/>
              </a:rPr>
              <a:t>Particle distribution of highly energetic particles around the region of magnetic reconnection. The off-centered and oblong distribution confirms the existence of a previously speculated property known as </a:t>
            </a:r>
            <a:r>
              <a:rPr lang="en-US" sz="1400" dirty="0" err="1">
                <a:solidFill>
                  <a:srgbClr val="000000"/>
                </a:solidFill>
                <a:cs typeface="Gill Sans"/>
              </a:rPr>
              <a:t>agyrotropy</a:t>
            </a:r>
            <a:r>
              <a:rPr lang="en-US" sz="1400" dirty="0">
                <a:solidFill>
                  <a:srgbClr val="000000"/>
                </a:solidFill>
                <a:cs typeface="Gill Sans"/>
              </a:rPr>
              <a:t>.</a:t>
            </a:r>
          </a:p>
        </p:txBody>
      </p:sp>
      <p:sp>
        <p:nvSpPr>
          <p:cNvPr id="3" name="Line 17"/>
          <p:cNvSpPr>
            <a:spLocks noChangeShapeType="1"/>
          </p:cNvSpPr>
          <p:nvPr/>
        </p:nvSpPr>
        <p:spPr bwMode="auto">
          <a:xfrm>
            <a:off x="609600" y="3187700"/>
            <a:ext cx="8001000" cy="0"/>
          </a:xfrm>
          <a:prstGeom prst="line">
            <a:avLst/>
          </a:prstGeom>
          <a:noFill/>
          <a:ln w="9525">
            <a:solidFill>
              <a:schemeClr val="tx1"/>
            </a:solidFill>
            <a:round/>
            <a:headEnd/>
            <a:tailEnd/>
          </a:ln>
        </p:spPr>
        <p:txBody>
          <a:bodyPr wrap="none" anchor="ctr"/>
          <a:lstStyle/>
          <a:p>
            <a:endParaRPr lang="en-US" dirty="0">
              <a:latin typeface="Arial Regular"/>
              <a:cs typeface="Gill Sans"/>
            </a:endParaRPr>
          </a:p>
        </p:txBody>
      </p:sp>
      <p:sp>
        <p:nvSpPr>
          <p:cNvPr id="8" name="Title 7">
            <a:extLst>
              <a:ext uri="{FF2B5EF4-FFF2-40B4-BE49-F238E27FC236}">
                <a16:creationId xmlns:a16="http://schemas.microsoft.com/office/drawing/2014/main" id="{B9EE36C5-0CCA-0D4A-B3B0-BCB6DD2D107B}"/>
              </a:ext>
            </a:extLst>
          </p:cNvPr>
          <p:cNvSpPr>
            <a:spLocks noGrp="1"/>
          </p:cNvSpPr>
          <p:nvPr>
            <p:ph type="title"/>
          </p:nvPr>
        </p:nvSpPr>
        <p:spPr>
          <a:xfrm>
            <a:off x="381000" y="76200"/>
            <a:ext cx="8305800" cy="673101"/>
          </a:xfrm>
        </p:spPr>
        <p:txBody>
          <a:bodyPr>
            <a:normAutofit/>
          </a:bodyPr>
          <a:lstStyle/>
          <a:p>
            <a:r>
              <a:rPr lang="en-US" dirty="0" err="1"/>
              <a:t>FastQuery</a:t>
            </a:r>
            <a:r>
              <a:rPr lang="en-US" dirty="0"/>
              <a:t>: Parallel Queries on Science Files</a:t>
            </a:r>
          </a:p>
        </p:txBody>
      </p:sp>
      <p:sp>
        <p:nvSpPr>
          <p:cNvPr id="4" name="Footer Placeholder 3"/>
          <p:cNvSpPr>
            <a:spLocks noGrp="1"/>
          </p:cNvSpPr>
          <p:nvPr>
            <p:ph type="ftr" idx="10"/>
          </p:nvPr>
        </p:nvSpPr>
        <p:spPr>
          <a:xfrm>
            <a:off x="0" y="6492875"/>
            <a:ext cx="5257800" cy="365125"/>
          </a:xfrm>
        </p:spPr>
        <p:txBody>
          <a:bodyPr/>
          <a:lstStyle/>
          <a:p>
            <a:pPr algn="l"/>
            <a:r>
              <a:rPr lang="en-US"/>
              <a:t>DBKDA 2021</a:t>
            </a:r>
            <a:endParaRPr lang="en-US" dirty="0"/>
          </a:p>
        </p:txBody>
      </p:sp>
      <p:sp>
        <p:nvSpPr>
          <p:cNvPr id="6" name="Slide Number Placeholder 5"/>
          <p:cNvSpPr>
            <a:spLocks noGrp="1"/>
          </p:cNvSpPr>
          <p:nvPr>
            <p:ph type="sldNum" idx="11"/>
          </p:nvPr>
        </p:nvSpPr>
        <p:spPr>
          <a:xfrm>
            <a:off x="8686800" y="6488113"/>
            <a:ext cx="457200" cy="365125"/>
          </a:xfrm>
        </p:spPr>
        <p:txBody>
          <a:bodyPr/>
          <a:lstStyle/>
          <a:p>
            <a:fld id="{67F4BB86-738B-4A51-BB61-46F3B0FB9693}" type="slidenum">
              <a:rPr lang="en-US" smtClean="0"/>
              <a:t>13</a:t>
            </a:fld>
            <a:endParaRPr lang="en-US" dirty="0"/>
          </a:p>
        </p:txBody>
      </p:sp>
      <p:pic>
        <p:nvPicPr>
          <p:cNvPr id="10" name="Audio 9">
            <a:hlinkClick r:id="" action="ppaction://media"/>
            <a:extLst>
              <a:ext uri="{FF2B5EF4-FFF2-40B4-BE49-F238E27FC236}">
                <a16:creationId xmlns:a16="http://schemas.microsoft.com/office/drawing/2014/main" id="{EEFBFEDA-82F9-CD40-8DDA-8AA99A04D3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268"/>
    </mc:Choice>
    <mc:Fallback>
      <p:transition spd="slow" advTm="54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5" name="Text Placeholder 4">
            <a:extLst>
              <a:ext uri="{FF2B5EF4-FFF2-40B4-BE49-F238E27FC236}">
                <a16:creationId xmlns:a16="http://schemas.microsoft.com/office/drawing/2014/main" id="{2093D8EB-53D0-8B4E-8B0E-3D946A324BFD}"/>
              </a:ext>
            </a:extLst>
          </p:cNvPr>
          <p:cNvSpPr>
            <a:spLocks noGrp="1"/>
          </p:cNvSpPr>
          <p:nvPr>
            <p:ph type="body" idx="1"/>
          </p:nvPr>
        </p:nvSpPr>
        <p:spPr>
          <a:xfrm>
            <a:off x="152400" y="662223"/>
            <a:ext cx="8763000" cy="3188501"/>
          </a:xfrm>
        </p:spPr>
        <p:txBody>
          <a:bodyPr>
            <a:normAutofit fontScale="92500" lnSpcReduction="10000"/>
          </a:bodyPr>
          <a:lstStyle/>
          <a:p>
            <a:pPr marL="0" lvl="0" indent="0">
              <a:spcBef>
                <a:spcPts val="0"/>
              </a:spcBef>
              <a:buNone/>
            </a:pPr>
            <a:r>
              <a:rPr lang="en-US" sz="2000" b="1" dirty="0">
                <a:solidFill>
                  <a:srgbClr val="106636"/>
                </a:solidFill>
              </a:rPr>
              <a:t>Scientific Achievement</a:t>
            </a:r>
            <a:endParaRPr lang="en-US" sz="2400" b="1" dirty="0">
              <a:solidFill>
                <a:schemeClr val="dk1"/>
              </a:solidFill>
              <a:ea typeface="Calibri"/>
              <a:cs typeface="Calibri"/>
              <a:sym typeface="Calibri"/>
            </a:endParaRPr>
          </a:p>
          <a:p>
            <a:pPr marL="0" lvl="0" indent="0">
              <a:lnSpc>
                <a:spcPct val="100000"/>
              </a:lnSpc>
              <a:spcBef>
                <a:spcPts val="0"/>
              </a:spcBef>
              <a:buNone/>
            </a:pPr>
            <a:r>
              <a:rPr lang="en-US" dirty="0">
                <a:solidFill>
                  <a:schemeClr val="dk1"/>
                </a:solidFill>
              </a:rPr>
              <a:t>Reduce the cost of producing output files from a popular general purpose particle-in-cell simulation code VPIC for modeling kinetics of charged plasmas in magnetic fields.  Due to the large number of particles need to represent plasma in magnetic field, the checkpointing files are very large. This utility leverages HDF5 to reduce I/O cost and generate portable self-describing output files.</a:t>
            </a:r>
          </a:p>
          <a:p>
            <a:pPr marL="0" lvl="0" indent="0">
              <a:spcBef>
                <a:spcPts val="300"/>
              </a:spcBef>
              <a:buNone/>
            </a:pPr>
            <a:r>
              <a:rPr lang="en-US" sz="2000" b="1" dirty="0">
                <a:solidFill>
                  <a:srgbClr val="106636"/>
                </a:solidFill>
              </a:rPr>
              <a:t>Significance and Impact</a:t>
            </a:r>
            <a:endParaRPr lang="en-US" sz="2400" b="1" dirty="0">
              <a:solidFill>
                <a:schemeClr val="dk1"/>
              </a:solidFill>
              <a:ea typeface="Calibri"/>
              <a:cs typeface="Calibri"/>
              <a:sym typeface="Calibri"/>
            </a:endParaRPr>
          </a:p>
          <a:p>
            <a:pPr lvl="0" indent="-317500">
              <a:lnSpc>
                <a:spcPct val="100000"/>
              </a:lnSpc>
              <a:spcBef>
                <a:spcPts val="400"/>
              </a:spcBef>
              <a:buSzPts val="1400"/>
              <a:buChar char="●"/>
            </a:pPr>
            <a:r>
              <a:rPr lang="en-US" dirty="0">
                <a:solidFill>
                  <a:schemeClr val="dk1"/>
                </a:solidFill>
              </a:rPr>
              <a:t>The VIOU is going to be merged into  the main VPIC repo at </a:t>
            </a:r>
            <a:r>
              <a:rPr lang="en-US" u="sng" dirty="0">
                <a:solidFill>
                  <a:schemeClr val="hlink"/>
                </a:solidFill>
                <a:hlinkClick r:id="rId5"/>
              </a:rPr>
              <a:t>github</a:t>
            </a:r>
            <a:r>
              <a:rPr lang="en-US" dirty="0">
                <a:solidFill>
                  <a:schemeClr val="dk1"/>
                </a:solidFill>
              </a:rPr>
              <a:t> by LANL</a:t>
            </a:r>
          </a:p>
          <a:p>
            <a:pPr lvl="0" indent="-317500">
              <a:lnSpc>
                <a:spcPct val="100000"/>
              </a:lnSpc>
              <a:spcBef>
                <a:spcPts val="0"/>
              </a:spcBef>
              <a:buClr>
                <a:schemeClr val="dk1"/>
              </a:buClr>
              <a:buSzPts val="1400"/>
              <a:buChar char="●"/>
            </a:pPr>
            <a:r>
              <a:rPr lang="en-US" dirty="0">
                <a:solidFill>
                  <a:schemeClr val="dk1"/>
                </a:solidFill>
              </a:rPr>
              <a:t>The VPIC has wide applications in particle accelerators, space weather, and so on. </a:t>
            </a:r>
          </a:p>
          <a:p>
            <a:pPr marL="0" lvl="0" indent="0">
              <a:spcBef>
                <a:spcPts val="300"/>
              </a:spcBef>
              <a:buNone/>
            </a:pPr>
            <a:r>
              <a:rPr lang="en-US" sz="2000" b="1" dirty="0">
                <a:solidFill>
                  <a:srgbClr val="106636"/>
                </a:solidFill>
              </a:rPr>
              <a:t>Research Details</a:t>
            </a:r>
            <a:endParaRPr lang="en-US" sz="1800" dirty="0">
              <a:solidFill>
                <a:schemeClr val="dk1"/>
              </a:solidFill>
              <a:ea typeface="Calibri"/>
              <a:cs typeface="Calibri"/>
              <a:sym typeface="Calibri"/>
            </a:endParaRPr>
          </a:p>
          <a:p>
            <a:pPr lvl="0" indent="-330200">
              <a:lnSpc>
                <a:spcPct val="100000"/>
              </a:lnSpc>
              <a:spcBef>
                <a:spcPts val="400"/>
              </a:spcBef>
              <a:buClr>
                <a:schemeClr val="dk1"/>
              </a:buClr>
              <a:buSzPts val="1600"/>
              <a:buFont typeface="Calibri"/>
              <a:buChar char="●"/>
            </a:pPr>
            <a:r>
              <a:rPr lang="en-US" sz="1800" dirty="0">
                <a:solidFill>
                  <a:schemeClr val="dk1"/>
                </a:solidFill>
                <a:ea typeface="Calibri"/>
                <a:cs typeface="Calibri"/>
                <a:sym typeface="Calibri"/>
              </a:rPr>
              <a:t>Explore parameter space for I/O operations: collective I/O, stripe size, number of OSTs, multiple (sub-)files, compound data structure, </a:t>
            </a:r>
            <a:r>
              <a:rPr lang="en-US" sz="1800" dirty="0" err="1">
                <a:solidFill>
                  <a:schemeClr val="dk1"/>
                </a:solidFill>
                <a:ea typeface="Calibri"/>
                <a:cs typeface="Calibri"/>
                <a:sym typeface="Calibri"/>
              </a:rPr>
              <a:t>async</a:t>
            </a:r>
            <a:r>
              <a:rPr lang="en-US" sz="1800" dirty="0">
                <a:solidFill>
                  <a:schemeClr val="dk1"/>
                </a:solidFill>
                <a:ea typeface="Calibri"/>
                <a:cs typeface="Calibri"/>
                <a:sym typeface="Calibri"/>
              </a:rPr>
              <a:t> I/O, and so on.</a:t>
            </a:r>
          </a:p>
          <a:p>
            <a:pPr lvl="0" indent="-330200">
              <a:lnSpc>
                <a:spcPct val="100000"/>
              </a:lnSpc>
              <a:spcBef>
                <a:spcPts val="0"/>
              </a:spcBef>
              <a:buClr>
                <a:schemeClr val="dk1"/>
              </a:buClr>
              <a:buSzPts val="1600"/>
              <a:buFont typeface="Calibri"/>
              <a:buChar char="●"/>
            </a:pPr>
            <a:r>
              <a:rPr lang="en-US" sz="1800" dirty="0">
                <a:solidFill>
                  <a:schemeClr val="dk1"/>
                </a:solidFill>
                <a:ea typeface="Calibri"/>
                <a:cs typeface="Calibri"/>
                <a:sym typeface="Calibri"/>
              </a:rPr>
              <a:t>Find the parameter combinations to optimize I/O performance</a:t>
            </a:r>
            <a:endParaRPr lang="en-US" dirty="0"/>
          </a:p>
        </p:txBody>
      </p:sp>
      <p:sp>
        <p:nvSpPr>
          <p:cNvPr id="47" name="Google Shape;47;p7"/>
          <p:cNvSpPr txBox="1">
            <a:spLocks noGrp="1"/>
          </p:cNvSpPr>
          <p:nvPr>
            <p:ph type="title"/>
          </p:nvPr>
        </p:nvSpPr>
        <p:spPr>
          <a:xfrm>
            <a:off x="152400" y="76200"/>
            <a:ext cx="8763000" cy="685800"/>
          </a:xfrm>
          <a:prstGeom prst="rect">
            <a:avLst/>
          </a:prstGeom>
          <a:noFill/>
          <a:ln>
            <a:noFill/>
          </a:ln>
        </p:spPr>
        <p:txBody>
          <a:bodyPr spcFirstLastPara="1" wrap="square" lIns="91425" tIns="45700" rIns="91425" bIns="45700" anchor="ctr" anchorCtr="0">
            <a:noAutofit/>
          </a:bodyPr>
          <a:lstStyle/>
          <a:p>
            <a:pPr>
              <a:buSzPts val="1100"/>
            </a:pPr>
            <a:r>
              <a:rPr lang="en-US" dirty="0"/>
              <a:t>VPIC IO Utilities(VIOU) for Fast Output </a:t>
            </a:r>
            <a:endParaRPr dirty="0"/>
          </a:p>
        </p:txBody>
      </p:sp>
      <p:sp>
        <p:nvSpPr>
          <p:cNvPr id="3" name="Footer Placeholder 2">
            <a:extLst>
              <a:ext uri="{FF2B5EF4-FFF2-40B4-BE49-F238E27FC236}">
                <a16:creationId xmlns:a16="http://schemas.microsoft.com/office/drawing/2014/main" id="{B364DD42-111D-7A41-A5C7-03D919ED2BDF}"/>
              </a:ext>
            </a:extLst>
          </p:cNvPr>
          <p:cNvSpPr>
            <a:spLocks noGrp="1"/>
          </p:cNvSpPr>
          <p:nvPr>
            <p:ph type="ftr" sz="quarter" idx="10"/>
          </p:nvPr>
        </p:nvSpPr>
        <p:spPr/>
        <p:txBody>
          <a:bodyPr/>
          <a:lstStyle/>
          <a:p>
            <a:r>
              <a:rPr lang="en-US"/>
              <a:t>DBKDA 2021</a:t>
            </a:r>
            <a:endParaRPr lang="en-US" dirty="0"/>
          </a:p>
        </p:txBody>
      </p:sp>
      <p:sp>
        <p:nvSpPr>
          <p:cNvPr id="4" name="Slide Number Placeholder 3">
            <a:extLst>
              <a:ext uri="{FF2B5EF4-FFF2-40B4-BE49-F238E27FC236}">
                <a16:creationId xmlns:a16="http://schemas.microsoft.com/office/drawing/2014/main" id="{15701095-CAFC-4E4D-A5E8-C30CC69F97DC}"/>
              </a:ext>
            </a:extLst>
          </p:cNvPr>
          <p:cNvSpPr>
            <a:spLocks noGrp="1"/>
          </p:cNvSpPr>
          <p:nvPr>
            <p:ph type="sldNum" sz="quarter" idx="11"/>
          </p:nvPr>
        </p:nvSpPr>
        <p:spPr/>
        <p:txBody>
          <a:bodyPr/>
          <a:lstStyle/>
          <a:p>
            <a:fld id="{67F4BB86-738B-4A51-BB61-46F3B0FB9693}" type="slidenum">
              <a:rPr lang="en-US" smtClean="0"/>
              <a:pPr/>
              <a:t>14</a:t>
            </a:fld>
            <a:endParaRPr lang="en-US" dirty="0"/>
          </a:p>
        </p:txBody>
      </p:sp>
      <p:sp>
        <p:nvSpPr>
          <p:cNvPr id="49" name="Google Shape;49;p7"/>
          <p:cNvSpPr txBox="1"/>
          <p:nvPr/>
        </p:nvSpPr>
        <p:spPr>
          <a:xfrm flipH="1">
            <a:off x="2609075" y="6338100"/>
            <a:ext cx="5819400" cy="443700"/>
          </a:xfrm>
          <a:prstGeom prst="rect">
            <a:avLst/>
          </a:prstGeom>
          <a:noFill/>
          <a:ln>
            <a:noFill/>
          </a:ln>
        </p:spPr>
        <p:txBody>
          <a:bodyPr spcFirstLastPara="1" wrap="square" lIns="91425" tIns="0" rIns="91425" bIns="0" anchor="t" anchorCtr="0">
            <a:noAutofit/>
          </a:bodyPr>
          <a:lstStyle/>
          <a:p>
            <a:pPr marL="0" marR="0" lvl="0" indent="0" algn="l" rtl="0">
              <a:spcBef>
                <a:spcPts val="120"/>
              </a:spcBef>
              <a:spcAft>
                <a:spcPts val="0"/>
              </a:spcAft>
              <a:buNone/>
            </a:pPr>
            <a:r>
              <a:rPr lang="en-US" sz="1000" i="1" dirty="0">
                <a:solidFill>
                  <a:srgbClr val="333333"/>
                </a:solidFill>
                <a:highlight>
                  <a:srgbClr val="FFFFFF"/>
                </a:highlight>
              </a:rPr>
              <a:t>Developer : Bin Dong, Suren </a:t>
            </a:r>
            <a:r>
              <a:rPr lang="en-US" sz="1000" i="1" dirty="0" err="1">
                <a:solidFill>
                  <a:srgbClr val="333333"/>
                </a:solidFill>
                <a:highlight>
                  <a:srgbClr val="FFFFFF"/>
                </a:highlight>
              </a:rPr>
              <a:t>Byna</a:t>
            </a:r>
            <a:r>
              <a:rPr lang="en-US" sz="1000" i="1" dirty="0">
                <a:solidFill>
                  <a:srgbClr val="333333"/>
                </a:solidFill>
                <a:highlight>
                  <a:srgbClr val="FFFFFF"/>
                </a:highlight>
              </a:rPr>
              <a:t>, </a:t>
            </a:r>
            <a:r>
              <a:rPr lang="en-US" sz="1000" i="1" dirty="0" err="1">
                <a:solidFill>
                  <a:srgbClr val="333333"/>
                </a:solidFill>
                <a:highlight>
                  <a:srgbClr val="FFFFFF"/>
                </a:highlight>
              </a:rPr>
              <a:t>Kesheng</a:t>
            </a:r>
            <a:r>
              <a:rPr lang="en-US" sz="1000" i="1" dirty="0">
                <a:solidFill>
                  <a:srgbClr val="333333"/>
                </a:solidFill>
                <a:highlight>
                  <a:srgbClr val="FFFFFF"/>
                </a:highlight>
              </a:rPr>
              <a:t> Wu (LBNL)</a:t>
            </a:r>
            <a:endParaRPr sz="1000" i="1" dirty="0">
              <a:solidFill>
                <a:srgbClr val="333333"/>
              </a:solidFill>
              <a:highlight>
                <a:srgbClr val="FFFFFF"/>
              </a:highlight>
            </a:endParaRPr>
          </a:p>
          <a:p>
            <a:pPr marL="0" marR="0" lvl="0" indent="0" algn="l" rtl="0">
              <a:spcBef>
                <a:spcPts val="120"/>
              </a:spcBef>
              <a:spcAft>
                <a:spcPts val="0"/>
              </a:spcAft>
              <a:buNone/>
            </a:pPr>
            <a:r>
              <a:rPr lang="en-US" sz="1000" i="1" dirty="0">
                <a:solidFill>
                  <a:srgbClr val="333333"/>
                </a:solidFill>
                <a:highlight>
                  <a:srgbClr val="FFFFFF"/>
                </a:highlight>
              </a:rPr>
              <a:t>Other Collaborator: Patrick Kilian, </a:t>
            </a:r>
            <a:r>
              <a:rPr lang="en-US" sz="1000" i="1" dirty="0" err="1">
                <a:solidFill>
                  <a:srgbClr val="333333"/>
                </a:solidFill>
                <a:highlight>
                  <a:srgbClr val="FFFFFF"/>
                </a:highlight>
              </a:rPr>
              <a:t>Borb</a:t>
            </a:r>
            <a:r>
              <a:rPr lang="en-US" sz="1000" i="1" dirty="0">
                <a:solidFill>
                  <a:srgbClr val="333333"/>
                </a:solidFill>
                <a:highlight>
                  <a:srgbClr val="FFFFFF"/>
                </a:highlight>
              </a:rPr>
              <a:t> Bird, </a:t>
            </a:r>
            <a:r>
              <a:rPr lang="en-US" sz="1000" i="1" dirty="0">
                <a:solidFill>
                  <a:srgbClr val="333333"/>
                </a:solidFill>
                <a:highlight>
                  <a:schemeClr val="lt1"/>
                </a:highlight>
              </a:rPr>
              <a:t>Fan Guo, Qile Zhang (LANL),Scot </a:t>
            </a:r>
            <a:r>
              <a:rPr lang="en-US" sz="1000" i="1" dirty="0" err="1">
                <a:solidFill>
                  <a:srgbClr val="333333"/>
                </a:solidFill>
                <a:highlight>
                  <a:schemeClr val="lt1"/>
                </a:highlight>
              </a:rPr>
              <a:t>Breitenfeld</a:t>
            </a:r>
            <a:r>
              <a:rPr lang="en-US" sz="1000" i="1" dirty="0">
                <a:solidFill>
                  <a:srgbClr val="333333"/>
                </a:solidFill>
                <a:highlight>
                  <a:schemeClr val="lt1"/>
                </a:highlight>
              </a:rPr>
              <a:t> (HDF5)</a:t>
            </a:r>
            <a:endParaRPr sz="1000" i="1" dirty="0">
              <a:solidFill>
                <a:srgbClr val="333333"/>
              </a:solidFill>
              <a:highlight>
                <a:srgbClr val="FFFFFF"/>
              </a:highlight>
            </a:endParaRPr>
          </a:p>
          <a:p>
            <a:pPr marL="0" marR="0" lvl="0" indent="0" algn="l" rtl="0">
              <a:spcBef>
                <a:spcPts val="120"/>
              </a:spcBef>
              <a:spcAft>
                <a:spcPts val="0"/>
              </a:spcAft>
              <a:buNone/>
            </a:pPr>
            <a:endParaRPr sz="1000" i="1" dirty="0">
              <a:solidFill>
                <a:srgbClr val="333333"/>
              </a:solidFill>
              <a:highlight>
                <a:srgbClr val="FFFFFF"/>
              </a:highlight>
            </a:endParaRPr>
          </a:p>
        </p:txBody>
      </p:sp>
      <p:pic>
        <p:nvPicPr>
          <p:cNvPr id="50" name="Google Shape;50;p7"/>
          <p:cNvPicPr preferRelativeResize="0"/>
          <p:nvPr/>
        </p:nvPicPr>
        <p:blipFill>
          <a:blip r:embed="rId6">
            <a:alphaModFix/>
          </a:blip>
          <a:stretch>
            <a:fillRect/>
          </a:stretch>
        </p:blipFill>
        <p:spPr>
          <a:xfrm>
            <a:off x="4218025" y="3791697"/>
            <a:ext cx="4212677" cy="2471426"/>
          </a:xfrm>
          <a:prstGeom prst="rect">
            <a:avLst/>
          </a:prstGeom>
          <a:noFill/>
          <a:ln>
            <a:noFill/>
          </a:ln>
        </p:spPr>
      </p:pic>
      <p:pic>
        <p:nvPicPr>
          <p:cNvPr id="51" name="Google Shape;51;p7"/>
          <p:cNvPicPr preferRelativeResize="0"/>
          <p:nvPr/>
        </p:nvPicPr>
        <p:blipFill>
          <a:blip r:embed="rId7">
            <a:alphaModFix/>
          </a:blip>
          <a:stretch>
            <a:fillRect/>
          </a:stretch>
        </p:blipFill>
        <p:spPr>
          <a:xfrm>
            <a:off x="631050" y="3914172"/>
            <a:ext cx="3141576" cy="1663575"/>
          </a:xfrm>
          <a:prstGeom prst="rect">
            <a:avLst/>
          </a:prstGeom>
          <a:noFill/>
          <a:ln>
            <a:noFill/>
          </a:ln>
        </p:spPr>
      </p:pic>
      <p:sp>
        <p:nvSpPr>
          <p:cNvPr id="52" name="Google Shape;52;p7"/>
          <p:cNvSpPr txBox="1"/>
          <p:nvPr/>
        </p:nvSpPr>
        <p:spPr>
          <a:xfrm>
            <a:off x="675125" y="5647522"/>
            <a:ext cx="34188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0000FF"/>
                </a:solidFill>
                <a:ea typeface="Calibri"/>
                <a:cs typeface="Calibri"/>
                <a:sym typeface="Calibri"/>
              </a:rPr>
              <a:t>XDMF based Visual Inspection in </a:t>
            </a:r>
            <a:r>
              <a:rPr lang="en-US" sz="1600" dirty="0" err="1">
                <a:solidFill>
                  <a:srgbClr val="0000FF"/>
                </a:solidFill>
                <a:ea typeface="Calibri"/>
                <a:cs typeface="Calibri"/>
                <a:sym typeface="Calibri"/>
              </a:rPr>
              <a:t>ParaView</a:t>
            </a:r>
            <a:r>
              <a:rPr lang="en-US" sz="1600" dirty="0">
                <a:solidFill>
                  <a:srgbClr val="0000FF"/>
                </a:solidFill>
                <a:ea typeface="Calibri"/>
                <a:cs typeface="Calibri"/>
                <a:sym typeface="Calibri"/>
              </a:rPr>
              <a:t> and others</a:t>
            </a:r>
            <a:endParaRPr sz="1600" dirty="0">
              <a:solidFill>
                <a:srgbClr val="0000FF"/>
              </a:solidFill>
              <a:ea typeface="Calibri"/>
              <a:cs typeface="Calibri"/>
              <a:sym typeface="Calibri"/>
            </a:endParaRPr>
          </a:p>
        </p:txBody>
      </p:sp>
      <p:pic>
        <p:nvPicPr>
          <p:cNvPr id="6" name="Audio 5">
            <a:hlinkClick r:id="" action="ppaction://media"/>
            <a:extLst>
              <a:ext uri="{FF2B5EF4-FFF2-40B4-BE49-F238E27FC236}">
                <a16:creationId xmlns:a16="http://schemas.microsoft.com/office/drawing/2014/main" id="{005FD779-31C4-B346-9EC4-D293FC1CD9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64551485"/>
      </p:ext>
    </p:extLst>
  </p:cSld>
  <p:clrMapOvr>
    <a:masterClrMapping/>
  </p:clrMapOvr>
  <mc:AlternateContent xmlns:mc="http://schemas.openxmlformats.org/markup-compatibility/2006">
    <mc:Choice xmlns:p14="http://schemas.microsoft.com/office/powerpoint/2010/main" Requires="p14">
      <p:transition spd="slow" p14:dur="2000" advTm="53839"/>
    </mc:Choice>
    <mc:Fallback>
      <p:transition spd="slow" advTm="53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Text Box 8"/>
          <p:cNvSpPr txBox="1">
            <a:spLocks noChangeArrowheads="1"/>
          </p:cNvSpPr>
          <p:nvPr/>
        </p:nvSpPr>
        <p:spPr bwMode="auto">
          <a:xfrm>
            <a:off x="4343400" y="946150"/>
            <a:ext cx="4724400" cy="400110"/>
          </a:xfrm>
          <a:prstGeom prst="rect">
            <a:avLst/>
          </a:prstGeom>
          <a:noFill/>
          <a:ln w="9525">
            <a:noFill/>
            <a:miter lim="800000"/>
            <a:headEnd/>
            <a:tailEnd/>
          </a:ln>
        </p:spPr>
        <p:txBody>
          <a:bodyPr wrap="square">
            <a:spAutoFit/>
          </a:bodyPr>
          <a:lstStyle/>
          <a:p>
            <a:pPr algn="ctr" eaLnBrk="0" hangingPunct="0">
              <a:spcBef>
                <a:spcPct val="50000"/>
              </a:spcBef>
            </a:pPr>
            <a:r>
              <a:rPr lang="en-US" sz="2000" dirty="0">
                <a:solidFill>
                  <a:schemeClr val="accent3">
                    <a:lumMod val="75000"/>
                  </a:schemeClr>
                </a:solidFill>
                <a:latin typeface="Arial Regular"/>
                <a:cs typeface="Gill Sans"/>
              </a:rPr>
              <a:t>Key Ideas</a:t>
            </a:r>
            <a:endParaRPr lang="en-US" sz="3200" dirty="0">
              <a:solidFill>
                <a:schemeClr val="accent3">
                  <a:lumMod val="75000"/>
                </a:schemeClr>
              </a:solidFill>
              <a:latin typeface="Arial Regular"/>
              <a:cs typeface="Gill Sans"/>
            </a:endParaRPr>
          </a:p>
        </p:txBody>
      </p:sp>
      <p:sp>
        <p:nvSpPr>
          <p:cNvPr id="2" name="Rectangle 16"/>
          <p:cNvSpPr>
            <a:spLocks noChangeArrowheads="1"/>
          </p:cNvSpPr>
          <p:nvPr/>
        </p:nvSpPr>
        <p:spPr bwMode="auto">
          <a:xfrm>
            <a:off x="4343400" y="1206500"/>
            <a:ext cx="4724400" cy="1993900"/>
          </a:xfrm>
          <a:prstGeom prst="rect">
            <a:avLst/>
          </a:prstGeom>
          <a:noFill/>
          <a:ln w="9525">
            <a:noFill/>
            <a:miter lim="800000"/>
            <a:headEnd/>
            <a:tailEnd/>
          </a:ln>
        </p:spPr>
        <p:txBody>
          <a:bodyPr/>
          <a:lstStyle/>
          <a:p>
            <a:pPr marL="171450" lvl="1" indent="-171450" eaLnBrk="0" hangingPunct="0">
              <a:spcBef>
                <a:spcPct val="25000"/>
              </a:spcBef>
              <a:buFont typeface="Arial" pitchFamily="34" charset="0"/>
              <a:buChar char="•"/>
            </a:pPr>
            <a:r>
              <a:rPr lang="en-US" dirty="0">
                <a:solidFill>
                  <a:srgbClr val="000000"/>
                </a:solidFill>
                <a:latin typeface="Arial Regular"/>
                <a:cs typeface="Gill Sans"/>
              </a:rPr>
              <a:t>Parallel query processing directly on data files</a:t>
            </a:r>
          </a:p>
          <a:p>
            <a:pPr marL="171450" lvl="1" indent="-171450" eaLnBrk="0" hangingPunct="0">
              <a:spcBef>
                <a:spcPct val="25000"/>
              </a:spcBef>
              <a:buFont typeface="Arial" pitchFamily="34" charset="0"/>
              <a:buChar char="•"/>
            </a:pPr>
            <a:r>
              <a:rPr lang="en-US" dirty="0">
                <a:solidFill>
                  <a:srgbClr val="000000"/>
                </a:solidFill>
                <a:latin typeface="Arial Regular"/>
                <a:cs typeface="Gill Sans"/>
              </a:rPr>
              <a:t>Avoid costly loading of data to database management systems</a:t>
            </a:r>
          </a:p>
          <a:p>
            <a:pPr marL="171450" lvl="1" indent="-171450" eaLnBrk="0" hangingPunct="0">
              <a:spcBef>
                <a:spcPct val="25000"/>
              </a:spcBef>
              <a:buFont typeface="Arial" pitchFamily="34" charset="0"/>
              <a:buChar char="•"/>
            </a:pPr>
            <a:r>
              <a:rPr lang="en-US" dirty="0">
                <a:solidFill>
                  <a:srgbClr val="000000"/>
                </a:solidFill>
                <a:latin typeface="Arial Regular"/>
                <a:cs typeface="Gill Sans"/>
              </a:rPr>
              <a:t>Leverage efficient FastBit indexes</a:t>
            </a:r>
          </a:p>
          <a:p>
            <a:pPr marL="171450" lvl="1" indent="-171450" eaLnBrk="0" hangingPunct="0">
              <a:spcBef>
                <a:spcPct val="25000"/>
              </a:spcBef>
              <a:buFont typeface="Arial" pitchFamily="34" charset="0"/>
              <a:buChar char="•"/>
            </a:pPr>
            <a:r>
              <a:rPr lang="en-US" dirty="0">
                <a:solidFill>
                  <a:srgbClr val="000000"/>
                </a:solidFill>
                <a:latin typeface="Arial Regular"/>
                <a:cs typeface="Gill Sans"/>
              </a:rPr>
              <a:t>Implement database techniques to answer queries</a:t>
            </a:r>
          </a:p>
        </p:txBody>
      </p:sp>
      <p:sp>
        <p:nvSpPr>
          <p:cNvPr id="8196" name="Line 5"/>
          <p:cNvSpPr>
            <a:spLocks noChangeShapeType="1"/>
          </p:cNvSpPr>
          <p:nvPr/>
        </p:nvSpPr>
        <p:spPr bwMode="auto">
          <a:xfrm>
            <a:off x="4343400" y="1147763"/>
            <a:ext cx="0" cy="2205037"/>
          </a:xfrm>
          <a:prstGeom prst="line">
            <a:avLst/>
          </a:prstGeom>
          <a:noFill/>
          <a:ln w="9525">
            <a:solidFill>
              <a:schemeClr val="tx1"/>
            </a:solidFill>
            <a:round/>
            <a:headEnd/>
            <a:tailEnd/>
          </a:ln>
        </p:spPr>
        <p:txBody>
          <a:bodyPr wrap="none" anchor="ctr"/>
          <a:lstStyle/>
          <a:p>
            <a:endParaRPr lang="en-US" dirty="0">
              <a:latin typeface="Arial Regular"/>
              <a:cs typeface="Gill Sans"/>
            </a:endParaRPr>
          </a:p>
        </p:txBody>
      </p:sp>
      <p:sp>
        <p:nvSpPr>
          <p:cNvPr id="8197" name="Text Box 6"/>
          <p:cNvSpPr txBox="1">
            <a:spLocks noChangeArrowheads="1"/>
          </p:cNvSpPr>
          <p:nvPr/>
        </p:nvSpPr>
        <p:spPr bwMode="auto">
          <a:xfrm>
            <a:off x="4876800" y="3409890"/>
            <a:ext cx="3419475" cy="400110"/>
          </a:xfrm>
          <a:prstGeom prst="rect">
            <a:avLst/>
          </a:prstGeom>
          <a:noFill/>
          <a:ln w="9525">
            <a:noFill/>
            <a:miter lim="800000"/>
            <a:headEnd/>
            <a:tailEnd/>
          </a:ln>
        </p:spPr>
        <p:txBody>
          <a:bodyPr>
            <a:spAutoFit/>
          </a:bodyPr>
          <a:lstStyle/>
          <a:p>
            <a:pPr algn="ctr" eaLnBrk="0" hangingPunct="0">
              <a:spcBef>
                <a:spcPct val="50000"/>
              </a:spcBef>
            </a:pPr>
            <a:r>
              <a:rPr lang="en-US" sz="2000" dirty="0">
                <a:solidFill>
                  <a:schemeClr val="accent3">
                    <a:lumMod val="75000"/>
                  </a:schemeClr>
                </a:solidFill>
                <a:latin typeface="Arial Regular"/>
                <a:cs typeface="Gill Sans"/>
              </a:rPr>
              <a:t>Results</a:t>
            </a:r>
            <a:endParaRPr lang="en-US" sz="2800" dirty="0">
              <a:solidFill>
                <a:schemeClr val="accent3">
                  <a:lumMod val="75000"/>
                </a:schemeClr>
              </a:solidFill>
              <a:latin typeface="Arial Regular"/>
              <a:cs typeface="Gill Sans"/>
            </a:endParaRPr>
          </a:p>
        </p:txBody>
      </p:sp>
      <p:sp>
        <p:nvSpPr>
          <p:cNvPr id="8205" name="Rectangle 15"/>
          <p:cNvSpPr>
            <a:spLocks noChangeArrowheads="1"/>
          </p:cNvSpPr>
          <p:nvPr/>
        </p:nvSpPr>
        <p:spPr bwMode="auto">
          <a:xfrm>
            <a:off x="4343400" y="3810000"/>
            <a:ext cx="44958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2250" lvl="1" indent="-222250" eaLnBrk="0" hangingPunct="0">
              <a:buFont typeface="Arial" pitchFamily="34" charset="0"/>
              <a:buChar char="•"/>
            </a:pPr>
            <a:r>
              <a:rPr lang="en-US" dirty="0">
                <a:solidFill>
                  <a:srgbClr val="000000"/>
                </a:solidFill>
                <a:latin typeface="Arial Regular"/>
                <a:cs typeface="Gill Sans"/>
              </a:rPr>
              <a:t>Answering complex queries directly on scientific data files</a:t>
            </a:r>
          </a:p>
          <a:p>
            <a:pPr marL="171450" indent="-171450" eaLnBrk="0" hangingPunct="0">
              <a:buFont typeface="Arial"/>
              <a:buChar char="•"/>
              <a:defRPr/>
            </a:pPr>
            <a:r>
              <a:rPr lang="en-US" dirty="0">
                <a:solidFill>
                  <a:srgbClr val="000000"/>
                </a:solidFill>
                <a:latin typeface="Arial Regular"/>
                <a:cs typeface="Gill Sans"/>
              </a:rPr>
              <a:t>Complete the PTF query </a:t>
            </a:r>
            <a:r>
              <a:rPr lang="en-US" dirty="0">
                <a:solidFill>
                  <a:schemeClr val="accent2"/>
                </a:solidFill>
                <a:latin typeface="Arial Regular"/>
                <a:cs typeface="Gill Sans"/>
              </a:rPr>
              <a:t>40X </a:t>
            </a:r>
            <a:r>
              <a:rPr lang="en-US" dirty="0">
                <a:solidFill>
                  <a:srgbClr val="000000"/>
                </a:solidFill>
                <a:latin typeface="Arial Regular"/>
                <a:cs typeface="Gill Sans"/>
              </a:rPr>
              <a:t>faster than PostgreSQL, and </a:t>
            </a:r>
            <a:r>
              <a:rPr lang="en-US" dirty="0">
                <a:solidFill>
                  <a:schemeClr val="accent2"/>
                </a:solidFill>
                <a:latin typeface="Arial Regular"/>
                <a:cs typeface="Gill Sans"/>
              </a:rPr>
              <a:t>10X</a:t>
            </a:r>
            <a:r>
              <a:rPr lang="en-US" dirty="0">
                <a:solidFill>
                  <a:srgbClr val="000000"/>
                </a:solidFill>
                <a:latin typeface="Arial Regular"/>
                <a:cs typeface="Gill Sans"/>
              </a:rPr>
              <a:t> faster than Hive, the Hadoop database system</a:t>
            </a:r>
          </a:p>
          <a:p>
            <a:pPr marL="171450" indent="-171450" eaLnBrk="0" hangingPunct="0">
              <a:buFont typeface="Arial"/>
              <a:buChar char="•"/>
              <a:defRPr/>
            </a:pPr>
            <a:r>
              <a:rPr lang="en-US" dirty="0">
                <a:solidFill>
                  <a:srgbClr val="000000"/>
                </a:solidFill>
                <a:latin typeface="Arial Regular"/>
                <a:cs typeface="Gill Sans"/>
              </a:rPr>
              <a:t>Reduce the data loading time from 45 minutes to about 1 minute</a:t>
            </a:r>
          </a:p>
        </p:txBody>
      </p:sp>
      <p:sp>
        <p:nvSpPr>
          <p:cNvPr id="3" name="Line 17"/>
          <p:cNvSpPr>
            <a:spLocks noChangeShapeType="1"/>
          </p:cNvSpPr>
          <p:nvPr/>
        </p:nvSpPr>
        <p:spPr bwMode="auto">
          <a:xfrm>
            <a:off x="304800" y="3352800"/>
            <a:ext cx="8534400" cy="0"/>
          </a:xfrm>
          <a:prstGeom prst="line">
            <a:avLst/>
          </a:prstGeom>
          <a:noFill/>
          <a:ln w="9525">
            <a:solidFill>
              <a:schemeClr val="tx1"/>
            </a:solidFill>
            <a:round/>
            <a:headEnd/>
            <a:tailEnd/>
          </a:ln>
        </p:spPr>
        <p:txBody>
          <a:bodyPr wrap="none" anchor="ctr"/>
          <a:lstStyle/>
          <a:p>
            <a:endParaRPr lang="en-US" dirty="0">
              <a:latin typeface="Arial Regular"/>
              <a:cs typeface="Gill Sans"/>
            </a:endParaRPr>
          </a:p>
        </p:txBody>
      </p:sp>
      <p:sp>
        <p:nvSpPr>
          <p:cNvPr id="8206" name="Text Box 22"/>
          <p:cNvSpPr txBox="1">
            <a:spLocks noChangeArrowheads="1"/>
          </p:cNvSpPr>
          <p:nvPr/>
        </p:nvSpPr>
        <p:spPr bwMode="auto">
          <a:xfrm>
            <a:off x="203200" y="152400"/>
            <a:ext cx="513282" cy="307777"/>
          </a:xfrm>
          <a:prstGeom prst="rect">
            <a:avLst/>
          </a:prstGeom>
          <a:noFill/>
          <a:ln w="9525">
            <a:noFill/>
            <a:miter lim="800000"/>
            <a:headEnd/>
            <a:tailEnd/>
          </a:ln>
        </p:spPr>
        <p:txBody>
          <a:bodyPr wrap="none">
            <a:spAutoFit/>
          </a:bodyPr>
          <a:lstStyle/>
          <a:p>
            <a:pPr eaLnBrk="0" hangingPunct="0"/>
            <a:r>
              <a:rPr lang="en-US" sz="1400" dirty="0">
                <a:solidFill>
                  <a:srgbClr val="FFFFFF"/>
                </a:solidFill>
                <a:latin typeface="Arial Regular"/>
                <a:cs typeface="Gill Sans"/>
              </a:rPr>
              <a:t>IMD</a:t>
            </a:r>
            <a:endParaRPr lang="en-US" sz="2400" dirty="0">
              <a:solidFill>
                <a:srgbClr val="1F497D"/>
              </a:solidFill>
              <a:latin typeface="Arial Regular"/>
              <a:cs typeface="Gill Sans"/>
            </a:endParaRPr>
          </a:p>
        </p:txBody>
      </p:sp>
      <p:sp>
        <p:nvSpPr>
          <p:cNvPr id="18" name="Text Box 8"/>
          <p:cNvSpPr txBox="1">
            <a:spLocks noChangeArrowheads="1"/>
          </p:cNvSpPr>
          <p:nvPr/>
        </p:nvSpPr>
        <p:spPr bwMode="auto">
          <a:xfrm>
            <a:off x="381000" y="901700"/>
            <a:ext cx="3048000" cy="400110"/>
          </a:xfrm>
          <a:prstGeom prst="rect">
            <a:avLst/>
          </a:prstGeom>
          <a:noFill/>
          <a:ln w="9525">
            <a:noFill/>
            <a:miter lim="800000"/>
            <a:headEnd/>
            <a:tailEnd/>
          </a:ln>
        </p:spPr>
        <p:txBody>
          <a:bodyPr>
            <a:spAutoFit/>
          </a:bodyPr>
          <a:lstStyle/>
          <a:p>
            <a:pPr algn="ctr" eaLnBrk="0" hangingPunct="0">
              <a:spcBef>
                <a:spcPct val="50000"/>
              </a:spcBef>
            </a:pPr>
            <a:r>
              <a:rPr lang="en-US" sz="2000" dirty="0">
                <a:solidFill>
                  <a:schemeClr val="accent3">
                    <a:lumMod val="75000"/>
                  </a:schemeClr>
                </a:solidFill>
                <a:latin typeface="Arial Regular"/>
                <a:cs typeface="Gill Sans"/>
              </a:rPr>
              <a:t>Problem</a:t>
            </a:r>
            <a:endParaRPr lang="en-US" sz="2800" dirty="0">
              <a:solidFill>
                <a:schemeClr val="accent3">
                  <a:lumMod val="75000"/>
                </a:schemeClr>
              </a:solidFill>
              <a:latin typeface="Arial Regular"/>
              <a:cs typeface="Gill Sans"/>
            </a:endParaRPr>
          </a:p>
        </p:txBody>
      </p:sp>
      <p:sp>
        <p:nvSpPr>
          <p:cNvPr id="19" name="Rectangle 16"/>
          <p:cNvSpPr>
            <a:spLocks noChangeArrowheads="1"/>
          </p:cNvSpPr>
          <p:nvPr/>
        </p:nvSpPr>
        <p:spPr bwMode="auto">
          <a:xfrm>
            <a:off x="0" y="1130300"/>
            <a:ext cx="4419600" cy="1993900"/>
          </a:xfrm>
          <a:prstGeom prst="rect">
            <a:avLst/>
          </a:prstGeom>
          <a:noFill/>
          <a:ln w="9525">
            <a:noFill/>
            <a:miter lim="800000"/>
            <a:headEnd/>
            <a:tailEnd/>
          </a:ln>
        </p:spPr>
        <p:txBody>
          <a:bodyPr/>
          <a:lstStyle/>
          <a:p>
            <a:pPr marL="171450" lvl="1" indent="-171450" eaLnBrk="0" hangingPunct="0">
              <a:spcBef>
                <a:spcPct val="25000"/>
              </a:spcBef>
              <a:buFont typeface="Arial" pitchFamily="34" charset="0"/>
              <a:buChar char="•"/>
            </a:pPr>
            <a:r>
              <a:rPr lang="en-US" dirty="0">
                <a:solidFill>
                  <a:srgbClr val="000000"/>
                </a:solidFill>
                <a:latin typeface="Arial Regular"/>
                <a:cs typeface="Gill Sans"/>
              </a:rPr>
              <a:t>Astronomy project Palomar Transient Factory (PTF) produces ~10GB image every 45 minutes</a:t>
            </a:r>
          </a:p>
          <a:p>
            <a:pPr marL="171450" lvl="1" indent="-171450" eaLnBrk="0" hangingPunct="0">
              <a:spcBef>
                <a:spcPct val="25000"/>
              </a:spcBef>
              <a:buFont typeface="Arial" pitchFamily="34" charset="0"/>
              <a:buChar char="•"/>
            </a:pPr>
            <a:r>
              <a:rPr lang="en-US" dirty="0">
                <a:solidFill>
                  <a:srgbClr val="000000"/>
                </a:solidFill>
                <a:latin typeface="Arial Regular"/>
                <a:cs typeface="Gill Sans"/>
              </a:rPr>
              <a:t>Currently, data is loaded into a PostgreSQL database system</a:t>
            </a:r>
          </a:p>
          <a:p>
            <a:pPr marL="171450" lvl="1" indent="-171450" eaLnBrk="0" hangingPunct="0">
              <a:spcBef>
                <a:spcPct val="25000"/>
              </a:spcBef>
              <a:buFont typeface="Arial" pitchFamily="34" charset="0"/>
              <a:buChar char="•"/>
            </a:pPr>
            <a:r>
              <a:rPr lang="en-US" dirty="0">
                <a:solidFill>
                  <a:srgbClr val="000000"/>
                </a:solidFill>
                <a:latin typeface="Arial Regular"/>
                <a:cs typeface="Gill Sans"/>
              </a:rPr>
              <a:t>Loading takes nearly 45 minutes, thus preventing real-time data analysis</a:t>
            </a:r>
          </a:p>
        </p:txBody>
      </p:sp>
      <p:grpSp>
        <p:nvGrpSpPr>
          <p:cNvPr id="4" name="Group 3"/>
          <p:cNvGrpSpPr/>
          <p:nvPr/>
        </p:nvGrpSpPr>
        <p:grpSpPr>
          <a:xfrm>
            <a:off x="142461" y="3596623"/>
            <a:ext cx="4124739" cy="3032777"/>
            <a:chOff x="142461" y="3200400"/>
            <a:chExt cx="4124739" cy="3032777"/>
          </a:xfrm>
        </p:grpSpPr>
        <p:pic>
          <p:nvPicPr>
            <p:cNvPr id="9" name="Picture 8" descr="sdsq-high-leve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6800" y="3200400"/>
              <a:ext cx="2038824" cy="3032777"/>
            </a:xfrm>
            <a:prstGeom prst="rect">
              <a:avLst/>
            </a:prstGeom>
          </p:spPr>
        </p:pic>
        <p:sp>
          <p:nvSpPr>
            <p:cNvPr id="5" name="TextBox 4"/>
            <p:cNvSpPr txBox="1"/>
            <p:nvPr/>
          </p:nvSpPr>
          <p:spPr>
            <a:xfrm>
              <a:off x="142461" y="3749695"/>
              <a:ext cx="1076739" cy="1077218"/>
            </a:xfrm>
            <a:prstGeom prst="rect">
              <a:avLst/>
            </a:prstGeom>
            <a:solidFill>
              <a:schemeClr val="bg1">
                <a:alpha val="60000"/>
              </a:schemeClr>
            </a:solidFill>
            <a:ln>
              <a:solidFill>
                <a:schemeClr val="tx1"/>
              </a:solidFill>
            </a:ln>
          </p:spPr>
          <p:txBody>
            <a:bodyPr wrap="square" lIns="0" tIns="0" rIns="0" bIns="0" rtlCol="0">
              <a:spAutoFit/>
            </a:bodyPr>
            <a:lstStyle/>
            <a:p>
              <a:pPr algn="ctr"/>
              <a:r>
                <a:rPr lang="en-US" sz="1400" dirty="0">
                  <a:latin typeface="Arial Regular"/>
                  <a:cs typeface="Gill Sans"/>
                </a:rPr>
                <a:t>Direct access of files is preserved for applications that need it</a:t>
              </a:r>
            </a:p>
          </p:txBody>
        </p:sp>
        <p:sp>
          <p:nvSpPr>
            <p:cNvPr id="20" name="TextBox 19"/>
            <p:cNvSpPr txBox="1"/>
            <p:nvPr/>
          </p:nvSpPr>
          <p:spPr>
            <a:xfrm>
              <a:off x="3276600" y="3636764"/>
              <a:ext cx="990600" cy="1938992"/>
            </a:xfrm>
            <a:prstGeom prst="rect">
              <a:avLst/>
            </a:prstGeom>
            <a:solidFill>
              <a:schemeClr val="bg1">
                <a:alpha val="60000"/>
              </a:schemeClr>
            </a:solidFill>
            <a:ln>
              <a:solidFill>
                <a:schemeClr val="tx1"/>
              </a:solidFill>
            </a:ln>
          </p:spPr>
          <p:txBody>
            <a:bodyPr wrap="square" lIns="0" tIns="0" rIns="0" bIns="0" rtlCol="0">
              <a:spAutoFit/>
            </a:bodyPr>
            <a:lstStyle/>
            <a:p>
              <a:pPr algn="ctr"/>
              <a:r>
                <a:rPr lang="en-US" sz="1400" dirty="0">
                  <a:latin typeface="Arial Regular"/>
                  <a:cs typeface="Gill Sans"/>
                </a:rPr>
                <a:t>SDS query service combines advanced indexes with query planning to accelerate data access</a:t>
              </a:r>
            </a:p>
          </p:txBody>
        </p:sp>
        <p:sp>
          <p:nvSpPr>
            <p:cNvPr id="17" name="Right Arrow 16"/>
            <p:cNvSpPr/>
            <p:nvPr/>
          </p:nvSpPr>
          <p:spPr>
            <a:xfrm>
              <a:off x="1219200" y="4406348"/>
              <a:ext cx="255104" cy="165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a:cs typeface="Gill Sans"/>
              </a:endParaRPr>
            </a:p>
          </p:txBody>
        </p:sp>
        <p:sp>
          <p:nvSpPr>
            <p:cNvPr id="21" name="Right Arrow 20"/>
            <p:cNvSpPr/>
            <p:nvPr/>
          </p:nvSpPr>
          <p:spPr>
            <a:xfrm rot="10800000">
              <a:off x="3048000" y="4495800"/>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a:cs typeface="Gill Sans"/>
              </a:endParaRPr>
            </a:p>
          </p:txBody>
        </p:sp>
      </p:grpSp>
      <p:sp>
        <p:nvSpPr>
          <p:cNvPr id="22" name="Text Box 111"/>
          <p:cNvSpPr txBox="1">
            <a:spLocks noChangeArrowheads="1"/>
          </p:cNvSpPr>
          <p:nvPr/>
        </p:nvSpPr>
        <p:spPr bwMode="auto">
          <a:xfrm>
            <a:off x="5638800" y="6419910"/>
            <a:ext cx="3429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norm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algn="ctr">
              <a:defRPr/>
            </a:pPr>
            <a:r>
              <a:rPr lang="da-DK" sz="1400" dirty="0">
                <a:latin typeface="Arial Regular"/>
                <a:cs typeface="Gill Sans"/>
                <a:hlinkClick r:id="rId6"/>
              </a:rPr>
              <a:t>[Blanas, et al. SIGMOD 2014]</a:t>
            </a:r>
            <a:endParaRPr lang="en-US" sz="1400" dirty="0">
              <a:latin typeface="Arial Regular"/>
              <a:cs typeface="Gill Sans"/>
            </a:endParaRPr>
          </a:p>
        </p:txBody>
      </p:sp>
      <p:sp>
        <p:nvSpPr>
          <p:cNvPr id="11" name="Title 10">
            <a:extLst>
              <a:ext uri="{FF2B5EF4-FFF2-40B4-BE49-F238E27FC236}">
                <a16:creationId xmlns:a16="http://schemas.microsoft.com/office/drawing/2014/main" id="{3A36A1B1-D341-D84E-887F-B5BE935BDDE0}"/>
              </a:ext>
            </a:extLst>
          </p:cNvPr>
          <p:cNvSpPr>
            <a:spLocks noGrp="1"/>
          </p:cNvSpPr>
          <p:nvPr>
            <p:ph type="title"/>
          </p:nvPr>
        </p:nvSpPr>
        <p:spPr>
          <a:xfrm>
            <a:off x="37170" y="65741"/>
            <a:ext cx="9030630" cy="838200"/>
          </a:xfrm>
        </p:spPr>
        <p:txBody>
          <a:bodyPr>
            <a:normAutofit fontScale="90000"/>
          </a:bodyPr>
          <a:lstStyle/>
          <a:p>
            <a:r>
              <a:rPr lang="en-US" dirty="0"/>
              <a:t>Working Directly with Scientific Data Files is Good for Performance</a:t>
            </a:r>
          </a:p>
        </p:txBody>
      </p:sp>
      <p:sp>
        <p:nvSpPr>
          <p:cNvPr id="6" name="Footer Placeholder 5"/>
          <p:cNvSpPr>
            <a:spLocks noGrp="1"/>
          </p:cNvSpPr>
          <p:nvPr>
            <p:ph type="ftr" sz="quarter" idx="10"/>
          </p:nvPr>
        </p:nvSpPr>
        <p:spPr/>
        <p:txBody>
          <a:bodyPr/>
          <a:lstStyle/>
          <a:p>
            <a:pPr algn="l"/>
            <a:r>
              <a:rPr lang="en-US"/>
              <a:t>DBKDA 2021</a:t>
            </a:r>
            <a:endParaRPr lang="en-US" dirty="0"/>
          </a:p>
        </p:txBody>
      </p:sp>
      <p:sp>
        <p:nvSpPr>
          <p:cNvPr id="7" name="Slide Number Placeholder 6"/>
          <p:cNvSpPr>
            <a:spLocks noGrp="1"/>
          </p:cNvSpPr>
          <p:nvPr>
            <p:ph type="sldNum" sz="quarter" idx="11"/>
          </p:nvPr>
        </p:nvSpPr>
        <p:spPr/>
        <p:txBody>
          <a:bodyPr/>
          <a:lstStyle/>
          <a:p>
            <a:fld id="{67F4BB86-738B-4A51-BB61-46F3B0FB9693}" type="slidenum">
              <a:rPr lang="en-US" smtClean="0"/>
              <a:t>15</a:t>
            </a:fld>
            <a:endParaRPr lang="en-US" dirty="0"/>
          </a:p>
        </p:txBody>
      </p:sp>
      <p:pic>
        <p:nvPicPr>
          <p:cNvPr id="13" name="Audio 12">
            <a:hlinkClick r:id="" action="ppaction://media"/>
            <a:extLst>
              <a:ext uri="{FF2B5EF4-FFF2-40B4-BE49-F238E27FC236}">
                <a16:creationId xmlns:a16="http://schemas.microsoft.com/office/drawing/2014/main" id="{B5345359-F342-7D4B-B2BC-129793FC4E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608"/>
    </mc:Choice>
    <mc:Fallback>
      <p:transition spd="slow" advTm="9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16173EA-02AB-4240-86AE-DFD0AEDA408A}"/>
              </a:ext>
            </a:extLst>
          </p:cNvPr>
          <p:cNvSpPr>
            <a:spLocks noGrp="1"/>
          </p:cNvSpPr>
          <p:nvPr>
            <p:ph type="body" idx="1"/>
          </p:nvPr>
        </p:nvSpPr>
        <p:spPr>
          <a:xfrm>
            <a:off x="152400" y="930775"/>
            <a:ext cx="5541833" cy="5503950"/>
          </a:xfrm>
        </p:spPr>
        <p:txBody>
          <a:bodyPr>
            <a:normAutofit fontScale="92500"/>
          </a:bodyPr>
          <a:lstStyle/>
          <a:p>
            <a:pPr marL="0" indent="0">
              <a:buFont typeface="Arial" charset="0"/>
              <a:buNone/>
            </a:pPr>
            <a:r>
              <a:rPr lang="en-US" altLang="zh-CN" sz="1800" b="1" dirty="0">
                <a:solidFill>
                  <a:schemeClr val="accent4">
                    <a:lumMod val="50000"/>
                  </a:schemeClr>
                </a:solidFill>
              </a:rPr>
              <a:t>Scientific Achievement</a:t>
            </a:r>
            <a:endParaRPr lang="en-US" altLang="zh-CN" sz="2400" b="1" dirty="0">
              <a:solidFill>
                <a:schemeClr val="accent4">
                  <a:lumMod val="50000"/>
                </a:schemeClr>
              </a:solidFill>
            </a:endParaRPr>
          </a:p>
          <a:p>
            <a:pPr marL="231775" indent="-231775"/>
            <a:r>
              <a:rPr lang="en-US" altLang="zh-CN" sz="1400" dirty="0">
                <a:solidFill>
                  <a:srgbClr val="000000"/>
                </a:solidFill>
              </a:rPr>
              <a:t>I/O latency can slow down applications and waste precious computing resources while they wait to move data between storage and memory.  Asynchronous I/O in HDF5 hides data movement costs by executing I/O operations in the background. </a:t>
            </a:r>
            <a:endParaRPr lang="en-US" sz="1800" dirty="0">
              <a:solidFill>
                <a:srgbClr val="106636"/>
              </a:solidFill>
            </a:endParaRPr>
          </a:p>
          <a:p>
            <a:pPr marL="0" indent="0">
              <a:buFont typeface="Arial" charset="0"/>
              <a:buNone/>
            </a:pPr>
            <a:r>
              <a:rPr lang="en-US" sz="1800" b="1" dirty="0">
                <a:solidFill>
                  <a:schemeClr val="accent4">
                    <a:lumMod val="50000"/>
                  </a:schemeClr>
                </a:solidFill>
              </a:rPr>
              <a:t>Significance and Impact</a:t>
            </a:r>
          </a:p>
          <a:p>
            <a:pPr marL="231775" indent="-231775"/>
            <a:r>
              <a:rPr lang="en-US" sz="1400" dirty="0">
                <a:solidFill>
                  <a:srgbClr val="000000"/>
                </a:solidFill>
              </a:rPr>
              <a:t>Applications can use asynchronous I/O </a:t>
            </a:r>
            <a:r>
              <a:rPr lang="en-US" altLang="zh-CN" sz="1400" dirty="0">
                <a:solidFill>
                  <a:srgbClr val="000000"/>
                </a:solidFill>
              </a:rPr>
              <a:t>without major code changes</a:t>
            </a:r>
          </a:p>
          <a:p>
            <a:pPr marL="231775" indent="-231775"/>
            <a:r>
              <a:rPr lang="en-US" altLang="zh-CN" sz="1400" dirty="0">
                <a:solidFill>
                  <a:srgbClr val="000000"/>
                </a:solidFill>
              </a:rPr>
              <a:t>Performance evaluation demonstrates multi-fold speedup for applications that read/write data periodically</a:t>
            </a:r>
            <a:endParaRPr lang="en-US" sz="1400" dirty="0">
              <a:solidFill>
                <a:srgbClr val="000000"/>
              </a:solidFill>
            </a:endParaRPr>
          </a:p>
          <a:p>
            <a:pPr marL="0" indent="0">
              <a:buNone/>
            </a:pPr>
            <a:r>
              <a:rPr lang="en-US" sz="1800" b="1" dirty="0">
                <a:solidFill>
                  <a:schemeClr val="accent4">
                    <a:lumMod val="50000"/>
                  </a:schemeClr>
                </a:solidFill>
              </a:rPr>
              <a:t>Research Details</a:t>
            </a:r>
          </a:p>
          <a:p>
            <a:pPr marL="231775" indent="-231775"/>
            <a:r>
              <a:rPr lang="en-US" sz="1400" dirty="0">
                <a:solidFill>
                  <a:srgbClr val="000000"/>
                </a:solidFill>
                <a:cs typeface="Calibri"/>
              </a:rPr>
              <a:t>Asynchronous I/O, developed as an HDF5 VOL connector, uses background threads to execute I/O operations asynchronously</a:t>
            </a:r>
          </a:p>
          <a:p>
            <a:pPr marL="231775" indent="-231775"/>
            <a:r>
              <a:rPr lang="en-US" sz="1400" dirty="0">
                <a:solidFill>
                  <a:srgbClr val="000000"/>
                </a:solidFill>
                <a:cs typeface="Calibri"/>
              </a:rPr>
              <a:t>Two modes are supported:</a:t>
            </a:r>
          </a:p>
          <a:p>
            <a:pPr marL="631214" lvl="1" indent="-231775"/>
            <a:r>
              <a:rPr lang="en-US" sz="1200" dirty="0">
                <a:solidFill>
                  <a:srgbClr val="000000"/>
                </a:solidFill>
                <a:cs typeface="Calibri"/>
              </a:rPr>
              <a:t>Implicit mode for unmodified applications, but less performance benefit</a:t>
            </a:r>
          </a:p>
          <a:p>
            <a:pPr marL="631214" lvl="1" indent="-231775"/>
            <a:r>
              <a:rPr lang="en-US" sz="1200" dirty="0">
                <a:solidFill>
                  <a:srgbClr val="000000"/>
                </a:solidFill>
                <a:cs typeface="Calibri"/>
              </a:rPr>
              <a:t>Explicit mode for applications that want more control of I/O operations to fully benefit from asynchronous operations</a:t>
            </a:r>
          </a:p>
          <a:p>
            <a:pPr marL="231775" indent="-231775"/>
            <a:r>
              <a:rPr lang="en-US" sz="1400" dirty="0">
                <a:solidFill>
                  <a:srgbClr val="000000"/>
                </a:solidFill>
                <a:cs typeface="Calibri"/>
              </a:rPr>
              <a:t>Asynchronous I/O can hide the majority of application I/O time by overlapping it with time spent computing or communicating, making I/O visible only at the last time step for write or the first step for read</a:t>
            </a:r>
          </a:p>
        </p:txBody>
      </p:sp>
      <p:sp>
        <p:nvSpPr>
          <p:cNvPr id="10" name="Title 9">
            <a:extLst>
              <a:ext uri="{FF2B5EF4-FFF2-40B4-BE49-F238E27FC236}">
                <a16:creationId xmlns:a16="http://schemas.microsoft.com/office/drawing/2014/main" id="{F9545EE6-5992-A946-AA17-18810E3C3C80}"/>
              </a:ext>
            </a:extLst>
          </p:cNvPr>
          <p:cNvSpPr>
            <a:spLocks noGrp="1"/>
          </p:cNvSpPr>
          <p:nvPr>
            <p:ph type="title"/>
          </p:nvPr>
        </p:nvSpPr>
        <p:spPr>
          <a:xfrm>
            <a:off x="152400" y="76200"/>
            <a:ext cx="8839200" cy="838200"/>
          </a:xfrm>
        </p:spPr>
        <p:txBody>
          <a:bodyPr>
            <a:normAutofit/>
          </a:bodyPr>
          <a:lstStyle/>
          <a:p>
            <a:r>
              <a:rPr lang="en-US" dirty="0"/>
              <a:t>Asynchronous HDF5 Reduce Output Latency</a:t>
            </a:r>
          </a:p>
        </p:txBody>
      </p:sp>
      <p:sp>
        <p:nvSpPr>
          <p:cNvPr id="4" name="Footer Placeholder 3"/>
          <p:cNvSpPr>
            <a:spLocks noGrp="1"/>
          </p:cNvSpPr>
          <p:nvPr>
            <p:ph type="ftr" sz="quarter" idx="10"/>
          </p:nvPr>
        </p:nvSpPr>
        <p:spPr/>
        <p:txBody>
          <a:bodyPr/>
          <a:lstStyle/>
          <a:p>
            <a:pPr algn="l">
              <a:defRPr/>
            </a:pPr>
            <a:r>
              <a:rPr lang="en-US" sz="1400">
                <a:solidFill>
                  <a:srgbClr val="125529"/>
                </a:solidFill>
              </a:rPr>
              <a:t>DBKDA 2021</a:t>
            </a:r>
            <a:endParaRPr lang="en-US" sz="1400" dirty="0">
              <a:solidFill>
                <a:srgbClr val="125529"/>
              </a:solidFill>
            </a:endParaRPr>
          </a:p>
        </p:txBody>
      </p:sp>
      <p:sp>
        <p:nvSpPr>
          <p:cNvPr id="7" name="Slide Number Placeholder 6">
            <a:extLst>
              <a:ext uri="{FF2B5EF4-FFF2-40B4-BE49-F238E27FC236}">
                <a16:creationId xmlns:a16="http://schemas.microsoft.com/office/drawing/2014/main" id="{68888C5F-2C40-304A-92A1-9E41876D47E3}"/>
              </a:ext>
            </a:extLst>
          </p:cNvPr>
          <p:cNvSpPr>
            <a:spLocks noGrp="1"/>
          </p:cNvSpPr>
          <p:nvPr>
            <p:ph type="sldNum" sz="quarter" idx="11"/>
          </p:nvPr>
        </p:nvSpPr>
        <p:spPr/>
        <p:txBody>
          <a:bodyPr/>
          <a:lstStyle/>
          <a:p>
            <a:fld id="{67F4BB86-738B-4A51-BB61-46F3B0FB9693}" type="slidenum">
              <a:rPr lang="en-US" smtClean="0"/>
              <a:pPr/>
              <a:t>16</a:t>
            </a:fld>
            <a:endParaRPr lang="en-US" dirty="0"/>
          </a:p>
        </p:txBody>
      </p:sp>
      <p:sp>
        <p:nvSpPr>
          <p:cNvPr id="9" name="Rectangle 8"/>
          <p:cNvSpPr/>
          <p:nvPr/>
        </p:nvSpPr>
        <p:spPr>
          <a:xfrm>
            <a:off x="5562600" y="5334000"/>
            <a:ext cx="3429000" cy="338554"/>
          </a:xfrm>
          <a:prstGeom prst="rect">
            <a:avLst/>
          </a:prstGeom>
        </p:spPr>
        <p:txBody>
          <a:bodyPr wrap="square">
            <a:spAutoFit/>
          </a:bodyPr>
          <a:lstStyle/>
          <a:p>
            <a:pPr algn="ctr"/>
            <a:endParaRPr lang="fr-FR" sz="1600" dirty="0">
              <a:solidFill>
                <a:srgbClr val="106636"/>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53400" y="6285567"/>
            <a:ext cx="641073" cy="546099"/>
          </a:xfrm>
          <a:prstGeom prst="rect">
            <a:avLst/>
          </a:prstGeom>
        </p:spPr>
      </p:pic>
      <p:sp>
        <p:nvSpPr>
          <p:cNvPr id="13" name="TextBox 12"/>
          <p:cNvSpPr txBox="1"/>
          <p:nvPr/>
        </p:nvSpPr>
        <p:spPr>
          <a:xfrm>
            <a:off x="1699081" y="6434725"/>
            <a:ext cx="5715000" cy="359965"/>
          </a:xfrm>
          <a:prstGeom prst="rect">
            <a:avLst/>
          </a:prstGeom>
          <a:noFill/>
        </p:spPr>
        <p:txBody>
          <a:bodyPr wrap="square" lIns="0" rIns="0" bIns="0" rtlCol="0">
            <a:spAutoFit/>
          </a:bodyPr>
          <a:lstStyle/>
          <a:p>
            <a:r>
              <a:rPr lang="en-US" sz="1000" i="1" dirty="0">
                <a:solidFill>
                  <a:srgbClr val="125529"/>
                </a:solidFill>
              </a:rPr>
              <a:t>H. Tang, Q. Koziol, S. Byna, J. Ravi, "Transparent Asynchronous Parallel I/O using Background Threads", IEEE TPDS Special Section on Innovative R&amp;D toward the Exascale Era, 2021.</a:t>
            </a:r>
          </a:p>
        </p:txBody>
      </p:sp>
      <p:pic>
        <p:nvPicPr>
          <p:cNvPr id="5" name="Picture 4">
            <a:extLst>
              <a:ext uri="{FF2B5EF4-FFF2-40B4-BE49-F238E27FC236}">
                <a16:creationId xmlns:a16="http://schemas.microsoft.com/office/drawing/2014/main" id="{DF11628E-D5E7-45E4-99B3-76F8BB460457}"/>
              </a:ext>
            </a:extLst>
          </p:cNvPr>
          <p:cNvPicPr>
            <a:picLocks noChangeAspect="1"/>
          </p:cNvPicPr>
          <p:nvPr/>
        </p:nvPicPr>
        <p:blipFill>
          <a:blip r:embed="rId6"/>
          <a:stretch>
            <a:fillRect/>
          </a:stretch>
        </p:blipFill>
        <p:spPr>
          <a:xfrm>
            <a:off x="6169337" y="930775"/>
            <a:ext cx="2489488" cy="2508887"/>
          </a:xfrm>
          <a:prstGeom prst="rect">
            <a:avLst/>
          </a:prstGeom>
        </p:spPr>
      </p:pic>
      <p:pic>
        <p:nvPicPr>
          <p:cNvPr id="8" name="Picture 7">
            <a:extLst>
              <a:ext uri="{FF2B5EF4-FFF2-40B4-BE49-F238E27FC236}">
                <a16:creationId xmlns:a16="http://schemas.microsoft.com/office/drawing/2014/main" id="{DF7016B9-FC4E-4E74-B3B2-7C2AAE310107}"/>
              </a:ext>
            </a:extLst>
          </p:cNvPr>
          <p:cNvPicPr>
            <a:picLocks noChangeAspect="1"/>
          </p:cNvPicPr>
          <p:nvPr/>
        </p:nvPicPr>
        <p:blipFill>
          <a:blip r:embed="rId7"/>
          <a:stretch>
            <a:fillRect/>
          </a:stretch>
        </p:blipFill>
        <p:spPr>
          <a:xfrm>
            <a:off x="5891583" y="3553508"/>
            <a:ext cx="2891605" cy="1757077"/>
          </a:xfrm>
          <a:prstGeom prst="rect">
            <a:avLst/>
          </a:prstGeom>
        </p:spPr>
      </p:pic>
      <p:sp>
        <p:nvSpPr>
          <p:cNvPr id="14" name="TextBox 13">
            <a:extLst>
              <a:ext uri="{FF2B5EF4-FFF2-40B4-BE49-F238E27FC236}">
                <a16:creationId xmlns:a16="http://schemas.microsoft.com/office/drawing/2014/main" id="{F83B5665-AB2D-49F0-9D04-817F1C380A3B}"/>
              </a:ext>
            </a:extLst>
          </p:cNvPr>
          <p:cNvSpPr txBox="1"/>
          <p:nvPr/>
        </p:nvSpPr>
        <p:spPr>
          <a:xfrm>
            <a:off x="5562601" y="5297978"/>
            <a:ext cx="3626350" cy="1015663"/>
          </a:xfrm>
          <a:prstGeom prst="rect">
            <a:avLst/>
          </a:prstGeom>
          <a:noFill/>
        </p:spPr>
        <p:txBody>
          <a:bodyPr wrap="square">
            <a:spAutoFit/>
          </a:bodyPr>
          <a:lstStyle/>
          <a:p>
            <a:r>
              <a:rPr lang="zh-CN" altLang="en-US" sz="1000" dirty="0"/>
              <a:t>Castro</a:t>
            </a:r>
            <a:r>
              <a:rPr lang="en-US" altLang="zh-CN" sz="1000" dirty="0"/>
              <a:t>/</a:t>
            </a:r>
            <a:r>
              <a:rPr lang="en-US" altLang="zh-CN" sz="1000" dirty="0" err="1"/>
              <a:t>AMReX</a:t>
            </a:r>
            <a:r>
              <a:rPr lang="zh-CN" altLang="en-US" sz="1000" dirty="0"/>
              <a:t> performance on Cori </a:t>
            </a:r>
            <a:r>
              <a:rPr lang="en-US" altLang="zh-CN" sz="1000" dirty="0"/>
              <a:t>between the default </a:t>
            </a:r>
            <a:r>
              <a:rPr lang="zh-CN" altLang="en-US" sz="1000" dirty="0"/>
              <a:t>synchronous 5 asynchronous  </a:t>
            </a:r>
            <a:r>
              <a:rPr lang="en-US" altLang="zh-CN" sz="1000" dirty="0"/>
              <a:t>(</a:t>
            </a:r>
            <a:r>
              <a:rPr lang="zh-CN" altLang="en-US" sz="1000" dirty="0"/>
              <a:t>explicit mode</a:t>
            </a:r>
            <a:r>
              <a:rPr lang="en-US" altLang="zh-CN" sz="1000" dirty="0"/>
              <a:t>)</a:t>
            </a:r>
            <a:r>
              <a:rPr lang="zh-CN" altLang="en-US" sz="1000" dirty="0"/>
              <a:t> </a:t>
            </a:r>
            <a:r>
              <a:rPr lang="en-US" altLang="zh-CN" sz="1000" dirty="0"/>
              <a:t>writing</a:t>
            </a:r>
            <a:r>
              <a:rPr lang="zh-CN" altLang="en-US" sz="1000" dirty="0"/>
              <a:t> 5 timesteps </a:t>
            </a:r>
            <a:r>
              <a:rPr lang="en-US" altLang="zh-CN" sz="1000" dirty="0"/>
              <a:t>of</a:t>
            </a:r>
            <a:r>
              <a:rPr lang="zh-CN" altLang="en-US" sz="1000" dirty="0"/>
              <a:t> </a:t>
            </a:r>
            <a:r>
              <a:rPr lang="en-US" altLang="zh-CN" sz="1000" dirty="0"/>
              <a:t>data </a:t>
            </a:r>
            <a:r>
              <a:rPr lang="zh-CN" altLang="en-US" sz="1000" dirty="0"/>
              <a:t>. Observed I/O time includes the last timestep's write time and the overhead of the asynchronous I/O framework for all timesteps.</a:t>
            </a:r>
            <a:r>
              <a:rPr lang="en-US" altLang="zh-CN" sz="1000" dirty="0"/>
              <a:t>  </a:t>
            </a:r>
            <a:r>
              <a:rPr lang="en-US" altLang="zh-CN" sz="1000" u="sng" dirty="0">
                <a:solidFill>
                  <a:schemeClr val="accent1"/>
                </a:solidFill>
              </a:rPr>
              <a:t>2-4x improvement</a:t>
            </a:r>
            <a:r>
              <a:rPr lang="en-US" altLang="zh-CN" sz="1000" dirty="0"/>
              <a:t> seen in observed I/O performance.</a:t>
            </a:r>
            <a:endParaRPr lang="zh-CN" altLang="en-US" sz="1000" dirty="0"/>
          </a:p>
        </p:txBody>
      </p:sp>
      <p:pic>
        <p:nvPicPr>
          <p:cNvPr id="15" name="Audio 14">
            <a:hlinkClick r:id="" action="ppaction://media"/>
            <a:extLst>
              <a:ext uri="{FF2B5EF4-FFF2-40B4-BE49-F238E27FC236}">
                <a16:creationId xmlns:a16="http://schemas.microsoft.com/office/drawing/2014/main" id="{D9A9F9D8-D133-C342-8B90-149F1D5E25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88193578"/>
      </p:ext>
    </p:extLst>
  </p:cSld>
  <p:clrMapOvr>
    <a:masterClrMapping/>
  </p:clrMapOvr>
  <mc:AlternateContent xmlns:mc="http://schemas.openxmlformats.org/markup-compatibility/2006">
    <mc:Choice xmlns:p14="http://schemas.microsoft.com/office/powerpoint/2010/main" Requires="p14">
      <p:transition spd="slow" p14:dur="2000" advTm="71868"/>
    </mc:Choice>
    <mc:Fallback>
      <p:transition spd="slow" advTm="71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a:xfrm>
            <a:off x="70668" y="848512"/>
            <a:ext cx="4688021" cy="5095088"/>
          </a:xfrm>
        </p:spPr>
        <p:txBody>
          <a:bodyPr>
            <a:normAutofit fontScale="92500"/>
          </a:bodyPr>
          <a:lstStyle/>
          <a:p>
            <a:pPr marL="0" indent="0">
              <a:buNone/>
            </a:pPr>
            <a:r>
              <a:rPr lang="en-US" sz="2000" dirty="0">
                <a:solidFill>
                  <a:srgbClr val="106636"/>
                </a:solidFill>
              </a:rPr>
              <a:t>Scientific Achievement</a:t>
            </a:r>
          </a:p>
          <a:p>
            <a:pPr marL="238125" lvl="1" indent="0">
              <a:spcBef>
                <a:spcPts val="0"/>
              </a:spcBef>
              <a:buNone/>
            </a:pPr>
            <a:r>
              <a:rPr lang="en-US" sz="1400" dirty="0">
                <a:solidFill>
                  <a:schemeClr val="tx1"/>
                </a:solidFill>
                <a:latin typeface="+mn-lt"/>
              </a:rPr>
              <a:t>Newly extended the IDEALEM (Implementation of Dynamic Extensible Adaptive Locally Exchangeable Measures) algorithm to support 2D and N-dimensional data with multidimensional similarity features </a:t>
            </a:r>
          </a:p>
          <a:p>
            <a:pPr marL="0" indent="-161314">
              <a:spcBef>
                <a:spcPts val="0"/>
              </a:spcBef>
              <a:buNone/>
            </a:pPr>
            <a:r>
              <a:rPr lang="en-US" sz="2000" dirty="0">
                <a:solidFill>
                  <a:srgbClr val="106636"/>
                </a:solidFill>
              </a:rPr>
              <a:t>Significance and Impact</a:t>
            </a:r>
          </a:p>
          <a:p>
            <a:pPr marL="238125" lvl="1" indent="0">
              <a:spcBef>
                <a:spcPts val="200"/>
              </a:spcBef>
              <a:buNone/>
            </a:pPr>
            <a:r>
              <a:rPr lang="en-US" sz="1400" dirty="0">
                <a:solidFill>
                  <a:schemeClr val="tx1"/>
                </a:solidFill>
                <a:latin typeface="+mn-lt"/>
              </a:rPr>
              <a:t>We developed extended approaches in statistical similarity based data compression algorithm with multidimensional pattern matching, which is a promising alternative to leading lossy compression algorithms.</a:t>
            </a:r>
          </a:p>
          <a:p>
            <a:pPr marL="0" indent="0">
              <a:spcBef>
                <a:spcPts val="300"/>
              </a:spcBef>
              <a:buNone/>
            </a:pPr>
            <a:r>
              <a:rPr lang="en-US" sz="1800" dirty="0">
                <a:solidFill>
                  <a:srgbClr val="106636"/>
                </a:solidFill>
              </a:rPr>
              <a:t>Research Details</a:t>
            </a:r>
          </a:p>
          <a:p>
            <a:pPr marL="402336" lvl="1" indent="-180975">
              <a:lnSpc>
                <a:spcPct val="95000"/>
              </a:lnSpc>
              <a:spcBef>
                <a:spcPts val="0"/>
              </a:spcBef>
              <a:spcAft>
                <a:spcPts val="300"/>
              </a:spcAft>
            </a:pPr>
            <a:r>
              <a:rPr lang="en-US" sz="1200" dirty="0">
                <a:solidFill>
                  <a:schemeClr val="tx1"/>
                </a:solidFill>
              </a:rPr>
              <a:t>Our study extended the algorithm to support multi-dimensional measures with Dynamic Time Warp (DTW) and Minimum Jump Cost (MJC).</a:t>
            </a:r>
          </a:p>
          <a:p>
            <a:pPr marL="402336" lvl="1" indent="-180975">
              <a:lnSpc>
                <a:spcPct val="95000"/>
              </a:lnSpc>
              <a:spcBef>
                <a:spcPts val="0"/>
              </a:spcBef>
              <a:spcAft>
                <a:spcPts val="300"/>
              </a:spcAft>
            </a:pPr>
            <a:r>
              <a:rPr lang="en-US" sz="1200" dirty="0">
                <a:solidFill>
                  <a:schemeClr val="tx1"/>
                </a:solidFill>
              </a:rPr>
              <a:t>IDEALEM also offers transforming non-stationary data such as phase angle of electricity data into locally stationary block to promote exchangeability/similarity</a:t>
            </a:r>
          </a:p>
          <a:p>
            <a:pPr marL="402336" lvl="1" indent="-180975">
              <a:lnSpc>
                <a:spcPct val="95000"/>
              </a:lnSpc>
              <a:spcBef>
                <a:spcPts val="0"/>
              </a:spcBef>
              <a:spcAft>
                <a:spcPts val="300"/>
              </a:spcAft>
            </a:pPr>
            <a:r>
              <a:rPr lang="en-US" sz="1200" dirty="0">
                <a:solidFill>
                  <a:schemeClr val="tx1"/>
                </a:solidFill>
              </a:rPr>
              <a:t>IDEALEM method supports event/feature detection directly on the compressed data.</a:t>
            </a:r>
          </a:p>
          <a:p>
            <a:pPr marL="402336" lvl="1" indent="-180975">
              <a:lnSpc>
                <a:spcPct val="95000"/>
              </a:lnSpc>
              <a:spcBef>
                <a:spcPts val="0"/>
              </a:spcBef>
              <a:spcAft>
                <a:spcPts val="300"/>
              </a:spcAft>
            </a:pPr>
            <a:r>
              <a:rPr lang="en-US" sz="1200" dirty="0">
                <a:solidFill>
                  <a:schemeClr val="tx1"/>
                </a:solidFill>
              </a:rPr>
              <a:t>IDEALEM can be applied to photos and videos, in addition to scientific multidimensional floating point data.</a:t>
            </a:r>
          </a:p>
          <a:p>
            <a:pPr marL="402336" lvl="1" indent="-180975">
              <a:lnSpc>
                <a:spcPct val="95000"/>
              </a:lnSpc>
              <a:spcBef>
                <a:spcPts val="0"/>
              </a:spcBef>
              <a:spcAft>
                <a:spcPts val="300"/>
              </a:spcAft>
            </a:pPr>
            <a:r>
              <a:rPr lang="en-US" sz="1200" dirty="0">
                <a:solidFill>
                  <a:schemeClr val="tx1"/>
                </a:solidFill>
              </a:rPr>
              <a:t>U.S. Patent No. 10,366,078, 2019</a:t>
            </a:r>
          </a:p>
        </p:txBody>
      </p:sp>
      <p:sp>
        <p:nvSpPr>
          <p:cNvPr id="3" name="Title 2"/>
          <p:cNvSpPr>
            <a:spLocks noGrp="1"/>
          </p:cNvSpPr>
          <p:nvPr>
            <p:ph type="title"/>
          </p:nvPr>
        </p:nvSpPr>
        <p:spPr>
          <a:xfrm>
            <a:off x="152400" y="76200"/>
            <a:ext cx="8763000" cy="838200"/>
          </a:xfrm>
        </p:spPr>
        <p:txBody>
          <a:bodyPr>
            <a:normAutofit fontScale="90000"/>
          </a:bodyPr>
          <a:lstStyle/>
          <a:p>
            <a:r>
              <a:rPr lang="en-US" dirty="0"/>
              <a:t>Similarity-based Compression </a:t>
            </a:r>
            <a:br>
              <a:rPr lang="en-US" dirty="0"/>
            </a:br>
            <a:r>
              <a:rPr lang="en-US" dirty="0"/>
              <a:t>with Multidimensional Pattern Matching</a:t>
            </a:r>
          </a:p>
        </p:txBody>
      </p:sp>
      <p:sp>
        <p:nvSpPr>
          <p:cNvPr id="26" name="Slide Number Placeholder 39"/>
          <p:cNvSpPr txBox="1">
            <a:spLocks/>
          </p:cNvSpPr>
          <p:nvPr/>
        </p:nvSpPr>
        <p:spPr bwMode="auto">
          <a:xfrm>
            <a:off x="8413750" y="6416675"/>
            <a:ext cx="381000" cy="365125"/>
          </a:xfrm>
          <a:prstGeom prst="rect">
            <a:avLst/>
          </a:prstGeom>
          <a:noFill/>
          <a:ln>
            <a:miter lim="800000"/>
            <a:headEnd/>
            <a:tailEnd/>
          </a:ln>
        </p:spPr>
        <p:txBody>
          <a:bodyPr vert="horz" wrap="square" lIns="91301" tIns="45652" rIns="91301" bIns="45652" numCol="1" rtlCol="0" anchor="ctr" anchorCtr="0" compatLnSpc="1">
            <a:prstTxWarp prst="textNoShape">
              <a:avLst/>
            </a:prstTxWarp>
          </a:bodyPr>
          <a:lstStyle/>
          <a:p>
            <a:pPr algn="r" defTabSz="820391"/>
            <a:endParaRPr lang="en-US" sz="1200" dirty="0">
              <a:solidFill>
                <a:srgbClr val="106636"/>
              </a:solidFill>
              <a:latin typeface="Arial" pitchFamily="34" charset="0"/>
              <a:cs typeface="Arial" pitchFamily="34" charset="0"/>
            </a:endParaRPr>
          </a:p>
        </p:txBody>
      </p:sp>
      <p:sp>
        <p:nvSpPr>
          <p:cNvPr id="16" name="TextBox 15">
            <a:extLst>
              <a:ext uri="{FF2B5EF4-FFF2-40B4-BE49-F238E27FC236}">
                <a16:creationId xmlns:a16="http://schemas.microsoft.com/office/drawing/2014/main" id="{369E3715-D25C-6D45-A535-8DB23B86CBF9}"/>
              </a:ext>
            </a:extLst>
          </p:cNvPr>
          <p:cNvSpPr txBox="1"/>
          <p:nvPr/>
        </p:nvSpPr>
        <p:spPr>
          <a:xfrm>
            <a:off x="48256" y="5915200"/>
            <a:ext cx="4876598" cy="577081"/>
          </a:xfrm>
          <a:prstGeom prst="rect">
            <a:avLst/>
          </a:prstGeom>
          <a:noFill/>
        </p:spPr>
        <p:txBody>
          <a:bodyPr wrap="square" rtlCol="0">
            <a:spAutoFit/>
          </a:bodyPr>
          <a:lstStyle/>
          <a:p>
            <a:pPr>
              <a:spcAft>
                <a:spcPts val="300"/>
              </a:spcAft>
            </a:pPr>
            <a:r>
              <a:rPr lang="en-US" sz="1050" dirty="0">
                <a:solidFill>
                  <a:srgbClr val="106636"/>
                </a:solidFill>
              </a:rPr>
              <a:t>O. Del Guercio, R. Orozco, A. Sim, K. Wu, "Similarity-based Compression with Multidimensional Pattern Matching", the 2nd International Workshop on Systems and Network Telemetry and Analytics (SNTA 2019), 2019. </a:t>
            </a:r>
            <a:r>
              <a:rPr lang="en-US" sz="1050" dirty="0" err="1">
                <a:solidFill>
                  <a:srgbClr val="106636"/>
                </a:solidFill>
              </a:rPr>
              <a:t>doi</a:t>
            </a:r>
            <a:r>
              <a:rPr lang="en-US" sz="1050" dirty="0">
                <a:solidFill>
                  <a:srgbClr val="106636"/>
                </a:solidFill>
              </a:rPr>
              <a:t>: 10.1145/3322798.3329252</a:t>
            </a:r>
          </a:p>
        </p:txBody>
      </p:sp>
      <p:sp>
        <p:nvSpPr>
          <p:cNvPr id="17" name="TextBox 16">
            <a:extLst>
              <a:ext uri="{FF2B5EF4-FFF2-40B4-BE49-F238E27FC236}">
                <a16:creationId xmlns:a16="http://schemas.microsoft.com/office/drawing/2014/main" id="{620A613F-FC43-6A4B-B716-C00280B7AAA4}"/>
              </a:ext>
            </a:extLst>
          </p:cNvPr>
          <p:cNvSpPr txBox="1"/>
          <p:nvPr/>
        </p:nvSpPr>
        <p:spPr>
          <a:xfrm>
            <a:off x="4876725" y="4777579"/>
            <a:ext cx="4191075" cy="1754326"/>
          </a:xfrm>
          <a:prstGeom prst="rect">
            <a:avLst/>
          </a:prstGeom>
          <a:noFill/>
        </p:spPr>
        <p:txBody>
          <a:bodyPr wrap="square" rtlCol="0">
            <a:spAutoFit/>
          </a:bodyPr>
          <a:lstStyle/>
          <a:p>
            <a:r>
              <a:rPr lang="en-US" sz="1200" dirty="0"/>
              <a:t>(a) Compression on 3-dimensional power grid measurements</a:t>
            </a:r>
          </a:p>
          <a:p>
            <a:r>
              <a:rPr lang="en-US" sz="1200" dirty="0"/>
              <a:t>(b) Compression on the distributed acoustic sensing measurement dataset with 100 dimensions</a:t>
            </a:r>
            <a:br>
              <a:rPr lang="en-US" sz="1200" dirty="0"/>
            </a:br>
            <a:r>
              <a:rPr lang="en-US" sz="1200" dirty="0"/>
              <a:t>(c) Compression on the phase angle of electricity measurement data, with </a:t>
            </a:r>
            <a:r>
              <a:rPr lang="en-US" sz="1200" dirty="0">
                <a:solidFill>
                  <a:schemeClr val="accent1"/>
                </a:solidFill>
              </a:rPr>
              <a:t>CR= 56.56</a:t>
            </a:r>
          </a:p>
          <a:p>
            <a:r>
              <a:rPr lang="en-US" sz="1200" dirty="0"/>
              <a:t>(d) Photo compression sample: Original photo (2560x1440). Each of ~3.68 million pixels has three dimensions of color (RGB).</a:t>
            </a:r>
          </a:p>
        </p:txBody>
      </p:sp>
      <p:sp>
        <p:nvSpPr>
          <p:cNvPr id="18" name="TextBox 17">
            <a:extLst>
              <a:ext uri="{FF2B5EF4-FFF2-40B4-BE49-F238E27FC236}">
                <a16:creationId xmlns:a16="http://schemas.microsoft.com/office/drawing/2014/main" id="{6505C5EB-2277-CA49-98DD-151ECD9C4BEE}"/>
              </a:ext>
            </a:extLst>
          </p:cNvPr>
          <p:cNvSpPr txBox="1"/>
          <p:nvPr/>
        </p:nvSpPr>
        <p:spPr>
          <a:xfrm>
            <a:off x="4706191" y="958714"/>
            <a:ext cx="381000" cy="276999"/>
          </a:xfrm>
          <a:prstGeom prst="rect">
            <a:avLst/>
          </a:prstGeom>
          <a:noFill/>
        </p:spPr>
        <p:txBody>
          <a:bodyPr wrap="square" rtlCol="0">
            <a:spAutoFit/>
          </a:bodyPr>
          <a:lstStyle/>
          <a:p>
            <a:r>
              <a:rPr lang="en-US" sz="1200" dirty="0"/>
              <a:t>(a)</a:t>
            </a:r>
          </a:p>
        </p:txBody>
      </p:sp>
      <p:sp>
        <p:nvSpPr>
          <p:cNvPr id="19" name="TextBox 18">
            <a:extLst>
              <a:ext uri="{FF2B5EF4-FFF2-40B4-BE49-F238E27FC236}">
                <a16:creationId xmlns:a16="http://schemas.microsoft.com/office/drawing/2014/main" id="{DA6FC521-70F3-F745-8F07-E71CE6612F0D}"/>
              </a:ext>
            </a:extLst>
          </p:cNvPr>
          <p:cNvSpPr txBox="1"/>
          <p:nvPr/>
        </p:nvSpPr>
        <p:spPr>
          <a:xfrm>
            <a:off x="4702458" y="1761796"/>
            <a:ext cx="384733" cy="276999"/>
          </a:xfrm>
          <a:prstGeom prst="rect">
            <a:avLst/>
          </a:prstGeom>
          <a:noFill/>
        </p:spPr>
        <p:txBody>
          <a:bodyPr wrap="square" rtlCol="0">
            <a:spAutoFit/>
          </a:bodyPr>
          <a:lstStyle/>
          <a:p>
            <a:r>
              <a:rPr lang="en-US" sz="1200" dirty="0"/>
              <a:t>(c)</a:t>
            </a:r>
          </a:p>
        </p:txBody>
      </p:sp>
      <p:sp>
        <p:nvSpPr>
          <p:cNvPr id="22" name="TextBox 21">
            <a:extLst>
              <a:ext uri="{FF2B5EF4-FFF2-40B4-BE49-F238E27FC236}">
                <a16:creationId xmlns:a16="http://schemas.microsoft.com/office/drawing/2014/main" id="{3ED89C63-6002-B145-9A56-F5444BACE08D}"/>
              </a:ext>
            </a:extLst>
          </p:cNvPr>
          <p:cNvSpPr txBox="1"/>
          <p:nvPr/>
        </p:nvSpPr>
        <p:spPr>
          <a:xfrm>
            <a:off x="6917413" y="974602"/>
            <a:ext cx="384733" cy="276999"/>
          </a:xfrm>
          <a:prstGeom prst="rect">
            <a:avLst/>
          </a:prstGeom>
          <a:noFill/>
        </p:spPr>
        <p:txBody>
          <a:bodyPr wrap="square" rtlCol="0">
            <a:spAutoFit/>
          </a:bodyPr>
          <a:lstStyle/>
          <a:p>
            <a:r>
              <a:rPr lang="en-US" sz="1200" dirty="0"/>
              <a:t>(b)</a:t>
            </a:r>
          </a:p>
        </p:txBody>
      </p:sp>
      <p:pic>
        <p:nvPicPr>
          <p:cNvPr id="23" name="Picture 22">
            <a:extLst>
              <a:ext uri="{FF2B5EF4-FFF2-40B4-BE49-F238E27FC236}">
                <a16:creationId xmlns:a16="http://schemas.microsoft.com/office/drawing/2014/main" id="{98D85AEC-FAC3-4F44-BA28-1A97E98CC8B4}"/>
              </a:ext>
            </a:extLst>
          </p:cNvPr>
          <p:cNvPicPr>
            <a:picLocks noChangeAspect="1"/>
          </p:cNvPicPr>
          <p:nvPr/>
        </p:nvPicPr>
        <p:blipFill>
          <a:blip r:embed="rId5"/>
          <a:stretch>
            <a:fillRect/>
          </a:stretch>
        </p:blipFill>
        <p:spPr>
          <a:xfrm>
            <a:off x="4972763" y="1643823"/>
            <a:ext cx="2017519" cy="1242032"/>
          </a:xfrm>
          <a:prstGeom prst="rect">
            <a:avLst/>
          </a:prstGeom>
        </p:spPr>
      </p:pic>
      <p:pic>
        <p:nvPicPr>
          <p:cNvPr id="24" name="Google Shape;107;p14">
            <a:extLst>
              <a:ext uri="{FF2B5EF4-FFF2-40B4-BE49-F238E27FC236}">
                <a16:creationId xmlns:a16="http://schemas.microsoft.com/office/drawing/2014/main" id="{132A9973-E474-BD4F-9ADF-2F820D5CCDBB}"/>
              </a:ext>
            </a:extLst>
          </p:cNvPr>
          <p:cNvPicPr preferRelativeResize="0">
            <a:picLocks noChangeAspect="1"/>
          </p:cNvPicPr>
          <p:nvPr/>
        </p:nvPicPr>
        <p:blipFill rotWithShape="1">
          <a:blip r:embed="rId6">
            <a:alphaModFix/>
          </a:blip>
          <a:srcRect l="9617" t="6770" r="9423" b="5302"/>
          <a:stretch/>
        </p:blipFill>
        <p:spPr>
          <a:xfrm>
            <a:off x="5026215" y="848512"/>
            <a:ext cx="1938528" cy="749493"/>
          </a:xfrm>
          <a:prstGeom prst="rect">
            <a:avLst/>
          </a:prstGeom>
          <a:noFill/>
          <a:ln w="19050" cap="flat" cmpd="sng">
            <a:noFill/>
            <a:prstDash val="solid"/>
            <a:round/>
            <a:headEnd type="none" w="sm" len="sm"/>
            <a:tailEnd type="none" w="sm" len="sm"/>
          </a:ln>
        </p:spPr>
      </p:pic>
      <p:pic>
        <p:nvPicPr>
          <p:cNvPr id="25" name="Google Shape;115;p15">
            <a:extLst>
              <a:ext uri="{FF2B5EF4-FFF2-40B4-BE49-F238E27FC236}">
                <a16:creationId xmlns:a16="http://schemas.microsoft.com/office/drawing/2014/main" id="{8ACCC36C-77B8-F04C-B8F4-79907E78B9E0}"/>
              </a:ext>
            </a:extLst>
          </p:cNvPr>
          <p:cNvPicPr preferRelativeResize="0">
            <a:picLocks noChangeAspect="1"/>
          </p:cNvPicPr>
          <p:nvPr/>
        </p:nvPicPr>
        <p:blipFill rotWithShape="1">
          <a:blip r:embed="rId7">
            <a:alphaModFix/>
          </a:blip>
          <a:srcRect l="39092" t="13280" r="10386" b="11265"/>
          <a:stretch/>
        </p:blipFill>
        <p:spPr>
          <a:xfrm>
            <a:off x="7174810" y="888539"/>
            <a:ext cx="1938528" cy="1637232"/>
          </a:xfrm>
          <a:prstGeom prst="rect">
            <a:avLst/>
          </a:prstGeom>
          <a:noFill/>
          <a:ln>
            <a:noFill/>
          </a:ln>
        </p:spPr>
      </p:pic>
      <p:sp>
        <p:nvSpPr>
          <p:cNvPr id="28" name="TextBox 27">
            <a:extLst>
              <a:ext uri="{FF2B5EF4-FFF2-40B4-BE49-F238E27FC236}">
                <a16:creationId xmlns:a16="http://schemas.microsoft.com/office/drawing/2014/main" id="{D7C39124-3048-C848-BC25-22A1C8E1281A}"/>
              </a:ext>
            </a:extLst>
          </p:cNvPr>
          <p:cNvSpPr txBox="1"/>
          <p:nvPr/>
        </p:nvSpPr>
        <p:spPr>
          <a:xfrm>
            <a:off x="4670894" y="3042706"/>
            <a:ext cx="447859" cy="276999"/>
          </a:xfrm>
          <a:prstGeom prst="rect">
            <a:avLst/>
          </a:prstGeom>
          <a:noFill/>
        </p:spPr>
        <p:txBody>
          <a:bodyPr wrap="square" rtlCol="0">
            <a:spAutoFit/>
          </a:bodyPr>
          <a:lstStyle/>
          <a:p>
            <a:r>
              <a:rPr lang="en-US" sz="1200" dirty="0"/>
              <a:t>(d)</a:t>
            </a:r>
          </a:p>
        </p:txBody>
      </p:sp>
      <p:grpSp>
        <p:nvGrpSpPr>
          <p:cNvPr id="29" name="Group 28">
            <a:extLst>
              <a:ext uri="{FF2B5EF4-FFF2-40B4-BE49-F238E27FC236}">
                <a16:creationId xmlns:a16="http://schemas.microsoft.com/office/drawing/2014/main" id="{8CAB3282-A420-4240-9E6E-5BB190916FE6}"/>
              </a:ext>
            </a:extLst>
          </p:cNvPr>
          <p:cNvGrpSpPr/>
          <p:nvPr/>
        </p:nvGrpSpPr>
        <p:grpSpPr>
          <a:xfrm>
            <a:off x="4835167" y="2945870"/>
            <a:ext cx="3623033" cy="1787726"/>
            <a:chOff x="5029164" y="2807254"/>
            <a:chExt cx="3623033" cy="1787726"/>
          </a:xfrm>
        </p:grpSpPr>
        <p:pic>
          <p:nvPicPr>
            <p:cNvPr id="30" name="Google Shape;123;p16">
              <a:extLst>
                <a:ext uri="{FF2B5EF4-FFF2-40B4-BE49-F238E27FC236}">
                  <a16:creationId xmlns:a16="http://schemas.microsoft.com/office/drawing/2014/main" id="{C6F3A3FD-5829-2449-984C-86BC6DA30891}"/>
                </a:ext>
              </a:extLst>
            </p:cNvPr>
            <p:cNvPicPr preferRelativeResize="0">
              <a:picLocks noChangeAspect="1"/>
            </p:cNvPicPr>
            <p:nvPr/>
          </p:nvPicPr>
          <p:blipFill>
            <a:blip r:embed="rId8">
              <a:alphaModFix/>
            </a:blip>
            <a:stretch>
              <a:fillRect/>
            </a:stretch>
          </p:blipFill>
          <p:spPr>
            <a:xfrm>
              <a:off x="5274354" y="2807254"/>
              <a:ext cx="1554480" cy="874402"/>
            </a:xfrm>
            <a:prstGeom prst="rect">
              <a:avLst/>
            </a:prstGeom>
            <a:noFill/>
            <a:ln>
              <a:noFill/>
            </a:ln>
          </p:spPr>
        </p:pic>
        <p:pic>
          <p:nvPicPr>
            <p:cNvPr id="31" name="Google Shape;124;p16">
              <a:extLst>
                <a:ext uri="{FF2B5EF4-FFF2-40B4-BE49-F238E27FC236}">
                  <a16:creationId xmlns:a16="http://schemas.microsoft.com/office/drawing/2014/main" id="{B78647CC-5480-5549-B976-862FC452954F}"/>
                </a:ext>
              </a:extLst>
            </p:cNvPr>
            <p:cNvPicPr preferRelativeResize="0">
              <a:picLocks noChangeAspect="1"/>
            </p:cNvPicPr>
            <p:nvPr/>
          </p:nvPicPr>
          <p:blipFill>
            <a:blip r:embed="rId9">
              <a:alphaModFix/>
            </a:blip>
            <a:stretch>
              <a:fillRect/>
            </a:stretch>
          </p:blipFill>
          <p:spPr>
            <a:xfrm>
              <a:off x="6859270" y="2807268"/>
              <a:ext cx="1554480" cy="874388"/>
            </a:xfrm>
            <a:prstGeom prst="rect">
              <a:avLst/>
            </a:prstGeom>
            <a:noFill/>
            <a:ln>
              <a:noFill/>
            </a:ln>
          </p:spPr>
        </p:pic>
        <p:pic>
          <p:nvPicPr>
            <p:cNvPr id="32" name="Google Shape;125;p16">
              <a:extLst>
                <a:ext uri="{FF2B5EF4-FFF2-40B4-BE49-F238E27FC236}">
                  <a16:creationId xmlns:a16="http://schemas.microsoft.com/office/drawing/2014/main" id="{3DA7CFB4-4AB1-E043-AACF-C795E90E236E}"/>
                </a:ext>
              </a:extLst>
            </p:cNvPr>
            <p:cNvPicPr preferRelativeResize="0">
              <a:picLocks noChangeAspect="1"/>
            </p:cNvPicPr>
            <p:nvPr/>
          </p:nvPicPr>
          <p:blipFill>
            <a:blip r:embed="rId10">
              <a:alphaModFix/>
            </a:blip>
            <a:stretch>
              <a:fillRect/>
            </a:stretch>
          </p:blipFill>
          <p:spPr>
            <a:xfrm>
              <a:off x="5274354" y="3716292"/>
              <a:ext cx="1554480" cy="874389"/>
            </a:xfrm>
            <a:prstGeom prst="rect">
              <a:avLst/>
            </a:prstGeom>
            <a:noFill/>
            <a:ln>
              <a:noFill/>
            </a:ln>
          </p:spPr>
        </p:pic>
        <p:pic>
          <p:nvPicPr>
            <p:cNvPr id="33" name="Google Shape;126;p16">
              <a:extLst>
                <a:ext uri="{FF2B5EF4-FFF2-40B4-BE49-F238E27FC236}">
                  <a16:creationId xmlns:a16="http://schemas.microsoft.com/office/drawing/2014/main" id="{300C2CD4-A8AD-A346-8C22-29B3B2796B5B}"/>
                </a:ext>
              </a:extLst>
            </p:cNvPr>
            <p:cNvPicPr preferRelativeResize="0">
              <a:picLocks noChangeAspect="1"/>
            </p:cNvPicPr>
            <p:nvPr/>
          </p:nvPicPr>
          <p:blipFill>
            <a:blip r:embed="rId11">
              <a:alphaModFix/>
            </a:blip>
            <a:stretch>
              <a:fillRect/>
            </a:stretch>
          </p:blipFill>
          <p:spPr>
            <a:xfrm>
              <a:off x="6863577" y="3720599"/>
              <a:ext cx="1554480" cy="874381"/>
            </a:xfrm>
            <a:prstGeom prst="rect">
              <a:avLst/>
            </a:prstGeom>
            <a:noFill/>
            <a:ln>
              <a:noFill/>
            </a:ln>
          </p:spPr>
        </p:pic>
        <p:sp>
          <p:nvSpPr>
            <p:cNvPr id="34" name="TextBox 33">
              <a:extLst>
                <a:ext uri="{FF2B5EF4-FFF2-40B4-BE49-F238E27FC236}">
                  <a16:creationId xmlns:a16="http://schemas.microsoft.com/office/drawing/2014/main" id="{8B15BE5E-B3A5-954D-ACC3-75ACC06BED60}"/>
                </a:ext>
              </a:extLst>
            </p:cNvPr>
            <p:cNvSpPr txBox="1"/>
            <p:nvPr/>
          </p:nvSpPr>
          <p:spPr>
            <a:xfrm>
              <a:off x="5029164" y="3031483"/>
              <a:ext cx="323165" cy="444994"/>
            </a:xfrm>
            <a:prstGeom prst="rect">
              <a:avLst/>
            </a:prstGeom>
            <a:noFill/>
          </p:spPr>
          <p:txBody>
            <a:bodyPr vert="vert270" wrap="none" rtlCol="0">
              <a:spAutoFit/>
            </a:bodyPr>
            <a:lstStyle/>
            <a:p>
              <a:r>
                <a:rPr lang="en-US" sz="900" dirty="0"/>
                <a:t>original</a:t>
              </a:r>
            </a:p>
          </p:txBody>
        </p:sp>
        <p:sp>
          <p:nvSpPr>
            <p:cNvPr id="35" name="TextBox 34">
              <a:extLst>
                <a:ext uri="{FF2B5EF4-FFF2-40B4-BE49-F238E27FC236}">
                  <a16:creationId xmlns:a16="http://schemas.microsoft.com/office/drawing/2014/main" id="{81D3EA18-B7F3-2C4D-981B-BA7B0D726C3D}"/>
                </a:ext>
              </a:extLst>
            </p:cNvPr>
            <p:cNvSpPr txBox="1"/>
            <p:nvPr/>
          </p:nvSpPr>
          <p:spPr>
            <a:xfrm>
              <a:off x="5066324" y="3889236"/>
              <a:ext cx="307777" cy="485069"/>
            </a:xfrm>
            <a:prstGeom prst="rect">
              <a:avLst/>
            </a:prstGeom>
            <a:noFill/>
          </p:spPr>
          <p:txBody>
            <a:bodyPr vert="vert270" wrap="none" rtlCol="0">
              <a:spAutoFit/>
            </a:bodyPr>
            <a:lstStyle/>
            <a:p>
              <a:r>
                <a:rPr lang="en-US" sz="800" dirty="0"/>
                <a:t>CR=19.61</a:t>
              </a:r>
            </a:p>
          </p:txBody>
        </p:sp>
        <p:sp>
          <p:nvSpPr>
            <p:cNvPr id="36" name="TextBox 35">
              <a:extLst>
                <a:ext uri="{FF2B5EF4-FFF2-40B4-BE49-F238E27FC236}">
                  <a16:creationId xmlns:a16="http://schemas.microsoft.com/office/drawing/2014/main" id="{85378FD9-7088-3A49-A2DE-A6982FCE8F97}"/>
                </a:ext>
              </a:extLst>
            </p:cNvPr>
            <p:cNvSpPr txBox="1"/>
            <p:nvPr/>
          </p:nvSpPr>
          <p:spPr>
            <a:xfrm rot="10800000">
              <a:off x="8329032" y="3004994"/>
              <a:ext cx="323165" cy="517129"/>
            </a:xfrm>
            <a:prstGeom prst="rect">
              <a:avLst/>
            </a:prstGeom>
            <a:noFill/>
          </p:spPr>
          <p:txBody>
            <a:bodyPr vert="vert270" wrap="none" rtlCol="0">
              <a:spAutoFit/>
            </a:bodyPr>
            <a:lstStyle/>
            <a:p>
              <a:r>
                <a:rPr lang="en-US" sz="900" b="1" dirty="0">
                  <a:solidFill>
                    <a:schemeClr val="accent1"/>
                  </a:solidFill>
                </a:rPr>
                <a:t>CR=7.71</a:t>
              </a:r>
            </a:p>
          </p:txBody>
        </p:sp>
        <p:sp>
          <p:nvSpPr>
            <p:cNvPr id="37" name="TextBox 36">
              <a:extLst>
                <a:ext uri="{FF2B5EF4-FFF2-40B4-BE49-F238E27FC236}">
                  <a16:creationId xmlns:a16="http://schemas.microsoft.com/office/drawing/2014/main" id="{93B9538C-59F7-8641-8E12-3BC444154CE3}"/>
                </a:ext>
              </a:extLst>
            </p:cNvPr>
            <p:cNvSpPr txBox="1"/>
            <p:nvPr/>
          </p:nvSpPr>
          <p:spPr>
            <a:xfrm rot="10800000">
              <a:off x="8329032" y="3884059"/>
              <a:ext cx="323165" cy="574837"/>
            </a:xfrm>
            <a:prstGeom prst="rect">
              <a:avLst/>
            </a:prstGeom>
            <a:noFill/>
          </p:spPr>
          <p:txBody>
            <a:bodyPr vert="vert270" wrap="none" rtlCol="0">
              <a:spAutoFit/>
            </a:bodyPr>
            <a:lstStyle/>
            <a:p>
              <a:r>
                <a:rPr lang="en-US" sz="900" b="1" dirty="0">
                  <a:solidFill>
                    <a:schemeClr val="accent1"/>
                  </a:solidFill>
                </a:rPr>
                <a:t>CR=57.65</a:t>
              </a:r>
            </a:p>
          </p:txBody>
        </p:sp>
      </p:grpSp>
      <p:sp>
        <p:nvSpPr>
          <p:cNvPr id="4" name="Footer Placeholder 3">
            <a:extLst>
              <a:ext uri="{FF2B5EF4-FFF2-40B4-BE49-F238E27FC236}">
                <a16:creationId xmlns:a16="http://schemas.microsoft.com/office/drawing/2014/main" id="{1CFAB3A4-A2EA-744D-A2DD-01CE32245578}"/>
              </a:ext>
            </a:extLst>
          </p:cNvPr>
          <p:cNvSpPr>
            <a:spLocks noGrp="1"/>
          </p:cNvSpPr>
          <p:nvPr>
            <p:ph type="ftr" sz="quarter" idx="10"/>
          </p:nvPr>
        </p:nvSpPr>
        <p:spPr/>
        <p:txBody>
          <a:bodyPr/>
          <a:lstStyle/>
          <a:p>
            <a:r>
              <a:rPr lang="en-US"/>
              <a:t>DBKDA 2021</a:t>
            </a:r>
            <a:endParaRPr lang="en-US" dirty="0"/>
          </a:p>
        </p:txBody>
      </p:sp>
      <p:sp>
        <p:nvSpPr>
          <p:cNvPr id="5" name="Slide Number Placeholder 4">
            <a:extLst>
              <a:ext uri="{FF2B5EF4-FFF2-40B4-BE49-F238E27FC236}">
                <a16:creationId xmlns:a16="http://schemas.microsoft.com/office/drawing/2014/main" id="{633216D7-9247-8245-AE1C-CB2F1EFEBBC7}"/>
              </a:ext>
            </a:extLst>
          </p:cNvPr>
          <p:cNvSpPr>
            <a:spLocks noGrp="1"/>
          </p:cNvSpPr>
          <p:nvPr>
            <p:ph type="sldNum" sz="quarter" idx="11"/>
          </p:nvPr>
        </p:nvSpPr>
        <p:spPr/>
        <p:txBody>
          <a:bodyPr/>
          <a:lstStyle/>
          <a:p>
            <a:fld id="{67F4BB86-738B-4A51-BB61-46F3B0FB9693}" type="slidenum">
              <a:rPr lang="en-US" smtClean="0"/>
              <a:pPr/>
              <a:t>17</a:t>
            </a:fld>
            <a:endParaRPr lang="en-US" dirty="0"/>
          </a:p>
        </p:txBody>
      </p:sp>
      <p:pic>
        <p:nvPicPr>
          <p:cNvPr id="6" name="Audio 5">
            <a:hlinkClick r:id="" action="ppaction://media"/>
            <a:extLst>
              <a:ext uri="{FF2B5EF4-FFF2-40B4-BE49-F238E27FC236}">
                <a16:creationId xmlns:a16="http://schemas.microsoft.com/office/drawing/2014/main" id="{6E0A6E01-0064-344F-82C8-2EE4E57787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26956598"/>
      </p:ext>
    </p:extLst>
  </p:cSld>
  <p:clrMapOvr>
    <a:masterClrMapping/>
  </p:clrMapOvr>
  <mc:AlternateContent xmlns:mc="http://schemas.openxmlformats.org/markup-compatibility/2006">
    <mc:Choice xmlns:p14="http://schemas.microsoft.com/office/powerpoint/2010/main" Requires="p14">
      <p:transition spd="slow" p14:dur="2000" advTm="71522"/>
    </mc:Choice>
    <mc:Fallback>
      <p:transition spd="slow" advTm="71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Scientific Data Management at </a:t>
            </a:r>
            <a:r>
              <a:rPr lang="en-US" sz="3200" dirty="0" err="1"/>
              <a:t>Exascale</a:t>
            </a:r>
            <a:endParaRPr lang="en-US" sz="3200" dirty="0"/>
          </a:p>
        </p:txBody>
      </p:sp>
      <p:sp>
        <p:nvSpPr>
          <p:cNvPr id="11" name="Content Placeholder 10">
            <a:extLst>
              <a:ext uri="{FF2B5EF4-FFF2-40B4-BE49-F238E27FC236}">
                <a16:creationId xmlns:a16="http://schemas.microsoft.com/office/drawing/2014/main" id="{183B9D38-57D6-DB46-9252-EA4BBA67D38A}"/>
              </a:ext>
            </a:extLst>
          </p:cNvPr>
          <p:cNvSpPr>
            <a:spLocks noGrp="1"/>
          </p:cNvSpPr>
          <p:nvPr>
            <p:ph idx="1"/>
          </p:nvPr>
        </p:nvSpPr>
        <p:spPr/>
        <p:txBody>
          <a:bodyPr>
            <a:normAutofit fontScale="92500" lnSpcReduction="10000"/>
          </a:bodyPr>
          <a:lstStyle/>
          <a:p>
            <a:pPr marL="0" indent="0">
              <a:spcBef>
                <a:spcPts val="1000"/>
              </a:spcBef>
              <a:spcAft>
                <a:spcPts val="1000"/>
              </a:spcAft>
              <a:buNone/>
            </a:pPr>
            <a:r>
              <a:rPr lang="en-US" dirty="0"/>
              <a:t>Outline</a:t>
            </a:r>
          </a:p>
          <a:p>
            <a:pPr marL="231775" indent="-231775">
              <a:spcBef>
                <a:spcPts val="1000"/>
              </a:spcBef>
              <a:spcAft>
                <a:spcPts val="1000"/>
              </a:spcAft>
            </a:pPr>
            <a:r>
              <a:rPr lang="en-US" dirty="0">
                <a:solidFill>
                  <a:schemeClr val="bg1">
                    <a:lumMod val="75000"/>
                  </a:schemeClr>
                </a:solidFill>
              </a:rPr>
              <a:t>Introduction</a:t>
            </a:r>
          </a:p>
          <a:p>
            <a:pPr marL="231775" indent="-231775">
              <a:spcBef>
                <a:spcPts val="1000"/>
              </a:spcBef>
              <a:spcAft>
                <a:spcPts val="1000"/>
              </a:spcAft>
            </a:pPr>
            <a:r>
              <a:rPr lang="en-US" dirty="0">
                <a:solidFill>
                  <a:schemeClr val="bg1">
                    <a:lumMod val="75000"/>
                  </a:schemeClr>
                </a:solidFill>
              </a:rPr>
              <a:t>Examples of Scientific Data Management</a:t>
            </a:r>
          </a:p>
          <a:p>
            <a:pPr marL="231775" indent="-231775">
              <a:spcBef>
                <a:spcPts val="1000"/>
              </a:spcBef>
              <a:spcAft>
                <a:spcPts val="1000"/>
              </a:spcAft>
            </a:pPr>
            <a:r>
              <a:rPr lang="en-US" dirty="0"/>
              <a:t>Deep Dive: </a:t>
            </a:r>
            <a:r>
              <a:rPr lang="en-US" dirty="0" err="1"/>
              <a:t>FastBit</a:t>
            </a:r>
            <a:r>
              <a:rPr lang="en-US" dirty="0"/>
              <a:t> Indexing</a:t>
            </a:r>
          </a:p>
          <a:p>
            <a:pPr marL="231775" indent="-231775">
              <a:spcBef>
                <a:spcPts val="1000"/>
              </a:spcBef>
              <a:spcAft>
                <a:spcPts val="1000"/>
              </a:spcAft>
            </a:pPr>
            <a:r>
              <a:rPr lang="en-US" dirty="0">
                <a:solidFill>
                  <a:schemeClr val="bg1">
                    <a:lumMod val="75000"/>
                  </a:schemeClr>
                </a:solidFill>
              </a:rPr>
              <a:t>Deep Dive: </a:t>
            </a:r>
            <a:r>
              <a:rPr lang="en-US" dirty="0" err="1">
                <a:solidFill>
                  <a:schemeClr val="bg1">
                    <a:lumMod val="75000"/>
                  </a:schemeClr>
                </a:solidFill>
              </a:rPr>
              <a:t>FasTensor</a:t>
            </a:r>
            <a:r>
              <a:rPr lang="en-US" dirty="0">
                <a:solidFill>
                  <a:schemeClr val="bg1">
                    <a:lumMod val="75000"/>
                  </a:schemeClr>
                </a:solidFill>
              </a:rPr>
              <a:t> Automatic Parallelization Engine</a:t>
            </a:r>
          </a:p>
          <a:p>
            <a:pPr marL="231775" indent="-231775">
              <a:spcBef>
                <a:spcPts val="1000"/>
              </a:spcBef>
              <a:spcAft>
                <a:spcPts val="1000"/>
              </a:spcAft>
            </a:pPr>
            <a:r>
              <a:rPr lang="en-US" dirty="0">
                <a:solidFill>
                  <a:schemeClr val="bg1">
                    <a:lumMod val="75000"/>
                  </a:schemeClr>
                </a:solidFill>
              </a:rPr>
              <a:t>Summary</a:t>
            </a:r>
          </a:p>
        </p:txBody>
      </p:sp>
      <p:sp>
        <p:nvSpPr>
          <p:cNvPr id="12" name="Text Placeholder 11">
            <a:extLst>
              <a:ext uri="{FF2B5EF4-FFF2-40B4-BE49-F238E27FC236}">
                <a16:creationId xmlns:a16="http://schemas.microsoft.com/office/drawing/2014/main" id="{6EA5FBB4-9793-CA4F-8080-D0A834373204}"/>
              </a:ext>
            </a:extLst>
          </p:cNvPr>
          <p:cNvSpPr>
            <a:spLocks noGrp="1"/>
          </p:cNvSpPr>
          <p:nvPr>
            <p:ph type="body" sz="half" idx="2"/>
          </p:nvPr>
        </p:nvSpPr>
        <p:spPr/>
        <p:txBody>
          <a:bodyPr/>
          <a:lstStyle/>
          <a:p>
            <a:r>
              <a:rPr lang="en-US" dirty="0"/>
              <a:t>John Wu</a:t>
            </a:r>
          </a:p>
        </p:txBody>
      </p:sp>
      <p:sp>
        <p:nvSpPr>
          <p:cNvPr id="4" name="Slide Number Placeholder 3"/>
          <p:cNvSpPr>
            <a:spLocks noGrp="1"/>
          </p:cNvSpPr>
          <p:nvPr>
            <p:ph type="sldNum" sz="quarter" idx="12"/>
          </p:nvPr>
        </p:nvSpPr>
        <p:spPr/>
        <p:txBody>
          <a:bodyPr/>
          <a:lstStyle/>
          <a:p>
            <a:fld id="{67F4BB86-738B-4A51-BB61-46F3B0FB9693}" type="slidenum">
              <a:rPr lang="en-US" smtClean="0"/>
              <a:t>18</a:t>
            </a:fld>
            <a:endParaRPr lang="en-US" dirty="0"/>
          </a:p>
        </p:txBody>
      </p:sp>
      <p:sp>
        <p:nvSpPr>
          <p:cNvPr id="5" name="Footer Placeholder 4"/>
          <p:cNvSpPr>
            <a:spLocks noGrp="1"/>
          </p:cNvSpPr>
          <p:nvPr>
            <p:ph type="ftr" sz="quarter" idx="4294967295"/>
          </p:nvPr>
        </p:nvSpPr>
        <p:spPr>
          <a:xfrm>
            <a:off x="0" y="6523038"/>
            <a:ext cx="7854950" cy="320675"/>
          </a:xfrm>
        </p:spPr>
        <p:txBody>
          <a:bodyPr/>
          <a:lstStyle/>
          <a:p>
            <a:pPr algn="l"/>
            <a:r>
              <a:rPr lang="en-US"/>
              <a:t>DBKDA 2021</a:t>
            </a:r>
            <a:endParaRPr lang="en-US" dirty="0"/>
          </a:p>
        </p:txBody>
      </p:sp>
      <p:pic>
        <p:nvPicPr>
          <p:cNvPr id="3" name="Audio 2">
            <a:hlinkClick r:id="" action="ppaction://media"/>
            <a:extLst>
              <a:ext uri="{FF2B5EF4-FFF2-40B4-BE49-F238E27FC236}">
                <a16:creationId xmlns:a16="http://schemas.microsoft.com/office/drawing/2014/main" id="{4C600CB5-A31F-8745-8EC8-EB2555EB8A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04941869"/>
      </p:ext>
    </p:extLst>
  </p:cSld>
  <p:clrMapOvr>
    <a:masterClrMapping/>
  </p:clrMapOvr>
  <mc:AlternateContent xmlns:mc="http://schemas.openxmlformats.org/markup-compatibility/2006">
    <mc:Choice xmlns:p14="http://schemas.microsoft.com/office/powerpoint/2010/main" Requires="p14">
      <p:transition spd="slow" p14:dur="2000" advTm="20288"/>
    </mc:Choice>
    <mc:Fallback>
      <p:transition spd="slow" advTm="2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9" name="Text Box 27"/>
          <p:cNvSpPr txBox="1">
            <a:spLocks noChangeArrowheads="1"/>
          </p:cNvSpPr>
          <p:nvPr/>
        </p:nvSpPr>
        <p:spPr bwMode="auto">
          <a:xfrm>
            <a:off x="1219200" y="5927725"/>
            <a:ext cx="766763" cy="396875"/>
          </a:xfrm>
          <a:prstGeom prst="rect">
            <a:avLst/>
          </a:prstGeom>
          <a:noFill/>
          <a:ln w="25400" algn="ctr">
            <a:noFill/>
            <a:miter lim="800000"/>
            <a:headEnd/>
            <a:tailEnd/>
          </a:ln>
        </p:spPr>
        <p:txBody>
          <a:bodyPr wrap="none">
            <a:spAutoFit/>
          </a:bodyPr>
          <a:lstStyle/>
          <a:p>
            <a:pPr algn="ctr" eaLnBrk="0" hangingPunct="0"/>
            <a:r>
              <a:rPr lang="en-US" sz="2000" b="1">
                <a:latin typeface="Times New Roman" pitchFamily="18" charset="0"/>
              </a:rPr>
              <a:t>A &lt; 2</a:t>
            </a:r>
          </a:p>
        </p:txBody>
      </p:sp>
      <p:sp>
        <p:nvSpPr>
          <p:cNvPr id="8194" name="Text Box 2"/>
          <p:cNvSpPr txBox="1">
            <a:spLocks noChangeArrowheads="1"/>
          </p:cNvSpPr>
          <p:nvPr/>
        </p:nvSpPr>
        <p:spPr bwMode="auto">
          <a:xfrm>
            <a:off x="2895600" y="5927725"/>
            <a:ext cx="766763" cy="396875"/>
          </a:xfrm>
          <a:prstGeom prst="rect">
            <a:avLst/>
          </a:prstGeom>
          <a:noFill/>
          <a:ln w="25400" algn="ctr">
            <a:noFill/>
            <a:miter lim="800000"/>
            <a:headEnd/>
            <a:tailEnd/>
          </a:ln>
        </p:spPr>
        <p:txBody>
          <a:bodyPr wrap="none">
            <a:spAutoFit/>
          </a:bodyPr>
          <a:lstStyle/>
          <a:p>
            <a:pPr algn="ctr" eaLnBrk="0" hangingPunct="0"/>
            <a:r>
              <a:rPr lang="en-US" sz="2000" b="1">
                <a:latin typeface="Times New Roman" pitchFamily="18" charset="0"/>
              </a:rPr>
              <a:t>2 &lt; A</a:t>
            </a:r>
          </a:p>
        </p:txBody>
      </p:sp>
      <p:sp>
        <p:nvSpPr>
          <p:cNvPr id="13318" name="Rectangle 4"/>
          <p:cNvSpPr>
            <a:spLocks noGrp="1" noChangeArrowheads="1"/>
          </p:cNvSpPr>
          <p:nvPr>
            <p:ph type="body" idx="1"/>
          </p:nvPr>
        </p:nvSpPr>
        <p:spPr>
          <a:xfrm>
            <a:off x="3994150" y="838200"/>
            <a:ext cx="4768863" cy="5867400"/>
          </a:xfrm>
        </p:spPr>
        <p:txBody>
          <a:bodyPr>
            <a:normAutofit lnSpcReduction="10000"/>
          </a:bodyPr>
          <a:lstStyle/>
          <a:p>
            <a:pPr marL="228600" indent="-228600">
              <a:lnSpc>
                <a:spcPct val="90000"/>
              </a:lnSpc>
            </a:pPr>
            <a:r>
              <a:rPr lang="en-US" sz="2000" dirty="0"/>
              <a:t>First commercial version</a:t>
            </a:r>
          </a:p>
          <a:p>
            <a:pPr marL="685800" lvl="1" indent="-342900">
              <a:lnSpc>
                <a:spcPct val="90000"/>
              </a:lnSpc>
            </a:pPr>
            <a:r>
              <a:rPr lang="en-US" sz="2000" dirty="0">
                <a:solidFill>
                  <a:schemeClr val="accent2"/>
                </a:solidFill>
              </a:rPr>
              <a:t>Model 204</a:t>
            </a:r>
            <a:r>
              <a:rPr lang="en-US" sz="2000" dirty="0"/>
              <a:t>, P. O’Neil, 1987</a:t>
            </a:r>
          </a:p>
          <a:p>
            <a:pPr marL="228600" indent="-228600">
              <a:lnSpc>
                <a:spcPct val="90000"/>
              </a:lnSpc>
            </a:pPr>
            <a:r>
              <a:rPr lang="en-US" sz="2000" dirty="0"/>
              <a:t>Easy to build: faster than building B-trees</a:t>
            </a:r>
          </a:p>
          <a:p>
            <a:pPr marL="228600" indent="-228600">
              <a:lnSpc>
                <a:spcPct val="90000"/>
              </a:lnSpc>
            </a:pPr>
            <a:r>
              <a:rPr lang="en-US" sz="2000" dirty="0"/>
              <a:t>Efficient for querying: only bitwise logical operations</a:t>
            </a:r>
          </a:p>
          <a:p>
            <a:pPr marL="685800" lvl="1" indent="-342900">
              <a:lnSpc>
                <a:spcPct val="90000"/>
              </a:lnSpc>
            </a:pPr>
            <a:r>
              <a:rPr lang="en-US" sz="2000" dirty="0"/>
              <a:t>A &lt; 2 </a:t>
            </a:r>
            <a:r>
              <a:rPr lang="en-US" sz="2000" dirty="0">
                <a:sym typeface="Wingdings" pitchFamily="2" charset="2"/>
              </a:rPr>
              <a:t> </a:t>
            </a:r>
            <a:r>
              <a:rPr lang="en-US" sz="2000" dirty="0"/>
              <a:t>b</a:t>
            </a:r>
            <a:r>
              <a:rPr lang="en-US" sz="2000" baseline="-25000" dirty="0"/>
              <a:t>0</a:t>
            </a:r>
            <a:r>
              <a:rPr lang="en-US" sz="2000" dirty="0"/>
              <a:t> OR b</a:t>
            </a:r>
            <a:r>
              <a:rPr lang="en-US" sz="2000" baseline="-25000" dirty="0"/>
              <a:t>1</a:t>
            </a:r>
          </a:p>
          <a:p>
            <a:pPr marL="685800" lvl="1" indent="-342900">
              <a:lnSpc>
                <a:spcPct val="90000"/>
              </a:lnSpc>
            </a:pPr>
            <a:r>
              <a:rPr lang="en-US" sz="2000" dirty="0"/>
              <a:t>A &gt; 2 </a:t>
            </a:r>
            <a:r>
              <a:rPr lang="en-US" sz="2000" dirty="0">
                <a:sym typeface="Wingdings" pitchFamily="2" charset="2"/>
              </a:rPr>
              <a:t> </a:t>
            </a:r>
            <a:r>
              <a:rPr lang="en-US" sz="2000" dirty="0"/>
              <a:t>b</a:t>
            </a:r>
            <a:r>
              <a:rPr lang="en-US" sz="2000" baseline="-25000" dirty="0"/>
              <a:t>3</a:t>
            </a:r>
            <a:r>
              <a:rPr lang="en-US" sz="2000" dirty="0"/>
              <a:t> OR b</a:t>
            </a:r>
            <a:r>
              <a:rPr lang="en-US" sz="2000" baseline="-25000" dirty="0"/>
              <a:t>4 </a:t>
            </a:r>
            <a:r>
              <a:rPr lang="en-US" sz="2000" dirty="0"/>
              <a:t>OR b</a:t>
            </a:r>
            <a:r>
              <a:rPr lang="en-US" sz="2000" baseline="-25000" dirty="0"/>
              <a:t>5</a:t>
            </a:r>
          </a:p>
          <a:p>
            <a:pPr marL="228600" indent="-228600">
              <a:lnSpc>
                <a:spcPct val="90000"/>
              </a:lnSpc>
            </a:pPr>
            <a:r>
              <a:rPr lang="en-US" sz="2000" dirty="0"/>
              <a:t>Efficient for multi-dimensional queries</a:t>
            </a:r>
          </a:p>
          <a:p>
            <a:pPr marL="685800" lvl="1" indent="-342900">
              <a:lnSpc>
                <a:spcPct val="90000"/>
              </a:lnSpc>
            </a:pPr>
            <a:r>
              <a:rPr lang="en-US" sz="2000" dirty="0"/>
              <a:t>Use bitwise operations to combine the partial results</a:t>
            </a:r>
          </a:p>
          <a:p>
            <a:pPr marL="228600" indent="-228600">
              <a:lnSpc>
                <a:spcPct val="90000"/>
              </a:lnSpc>
            </a:pPr>
            <a:r>
              <a:rPr lang="en-US" sz="2000" dirty="0"/>
              <a:t>Size: one bit per distinct value per row</a:t>
            </a:r>
          </a:p>
          <a:p>
            <a:pPr marL="685800" lvl="1" indent="-342900">
              <a:lnSpc>
                <a:spcPct val="90000"/>
              </a:lnSpc>
            </a:pPr>
            <a:r>
              <a:rPr lang="en-US" sz="2000" dirty="0"/>
              <a:t>Definition: </a:t>
            </a:r>
            <a:r>
              <a:rPr lang="en-US" sz="2000" dirty="0">
                <a:solidFill>
                  <a:schemeClr val="accent2"/>
                </a:solidFill>
              </a:rPr>
              <a:t>Cardinality</a:t>
            </a:r>
            <a:r>
              <a:rPr lang="en-US" sz="2000" dirty="0"/>
              <a:t> == number of distinct values</a:t>
            </a:r>
          </a:p>
          <a:p>
            <a:pPr marL="685800" lvl="1" indent="-342900">
              <a:lnSpc>
                <a:spcPct val="90000"/>
              </a:lnSpc>
            </a:pPr>
            <a:r>
              <a:rPr lang="en-US" sz="2000" dirty="0"/>
              <a:t>Compact for low cardinality attributes, say, cardinality &lt; 100</a:t>
            </a:r>
          </a:p>
          <a:p>
            <a:pPr marL="685800" lvl="1" indent="-342900">
              <a:lnSpc>
                <a:spcPct val="90000"/>
              </a:lnSpc>
            </a:pPr>
            <a:r>
              <a:rPr lang="en-US" sz="2000" dirty="0"/>
              <a:t>Worst case: cardinality = N, number of rows; index size: </a:t>
            </a:r>
            <a:r>
              <a:rPr lang="en-US" sz="2000" dirty="0">
                <a:solidFill>
                  <a:schemeClr val="accent2"/>
                </a:solidFill>
              </a:rPr>
              <a:t>N*N </a:t>
            </a:r>
            <a:r>
              <a:rPr lang="en-US" sz="2000" dirty="0"/>
              <a:t>bits</a:t>
            </a:r>
          </a:p>
        </p:txBody>
      </p:sp>
      <p:sp>
        <p:nvSpPr>
          <p:cNvPr id="13317" name="Rectangle 3"/>
          <p:cNvSpPr>
            <a:spLocks noGrp="1" noChangeArrowheads="1"/>
          </p:cNvSpPr>
          <p:nvPr>
            <p:ph type="title"/>
          </p:nvPr>
        </p:nvSpPr>
        <p:spPr/>
        <p:txBody>
          <a:bodyPr/>
          <a:lstStyle/>
          <a:p>
            <a:r>
              <a:rPr lang="en-US" dirty="0"/>
              <a:t>Basic Bitmap Index</a:t>
            </a:r>
          </a:p>
        </p:txBody>
      </p:sp>
      <p:sp>
        <p:nvSpPr>
          <p:cNvPr id="13319" name="Text Box 5"/>
          <p:cNvSpPr txBox="1">
            <a:spLocks noChangeArrowheads="1"/>
          </p:cNvSpPr>
          <p:nvPr/>
        </p:nvSpPr>
        <p:spPr bwMode="auto">
          <a:xfrm>
            <a:off x="61913" y="1143000"/>
            <a:ext cx="1090612" cy="946150"/>
          </a:xfrm>
          <a:prstGeom prst="rect">
            <a:avLst/>
          </a:prstGeom>
          <a:noFill/>
          <a:ln w="25400">
            <a:noFill/>
            <a:miter lim="800000"/>
            <a:headEnd/>
            <a:tailEnd/>
          </a:ln>
        </p:spPr>
        <p:txBody>
          <a:bodyPr wrap="none">
            <a:spAutoFit/>
          </a:bodyPr>
          <a:lstStyle/>
          <a:p>
            <a:pPr algn="ctr" eaLnBrk="0" hangingPunct="0"/>
            <a:r>
              <a:rPr lang="en-US" sz="2800" i="1">
                <a:solidFill>
                  <a:srgbClr val="009900"/>
                </a:solidFill>
                <a:latin typeface="Times New Roman" pitchFamily="18" charset="0"/>
              </a:rPr>
              <a:t>Data</a:t>
            </a:r>
          </a:p>
          <a:p>
            <a:pPr algn="ctr" eaLnBrk="0" hangingPunct="0"/>
            <a:r>
              <a:rPr lang="en-US" sz="2800" i="1">
                <a:solidFill>
                  <a:srgbClr val="009900"/>
                </a:solidFill>
                <a:latin typeface="Times New Roman" pitchFamily="18" charset="0"/>
              </a:rPr>
              <a:t>values</a:t>
            </a:r>
          </a:p>
        </p:txBody>
      </p:sp>
      <p:sp>
        <p:nvSpPr>
          <p:cNvPr id="13320" name="Text Box 6"/>
          <p:cNvSpPr txBox="1">
            <a:spLocks noChangeArrowheads="1"/>
          </p:cNvSpPr>
          <p:nvPr/>
        </p:nvSpPr>
        <p:spPr bwMode="auto">
          <a:xfrm>
            <a:off x="303213" y="1981200"/>
            <a:ext cx="382587" cy="3935413"/>
          </a:xfrm>
          <a:prstGeom prst="rect">
            <a:avLst/>
          </a:prstGeom>
          <a:noFill/>
          <a:ln w="25400">
            <a:noFill/>
            <a:miter lim="800000"/>
            <a:headEnd/>
            <a:tailEnd/>
          </a:ln>
        </p:spPr>
        <p:txBody>
          <a:bodyPr wrap="none">
            <a:spAutoFit/>
          </a:bodyPr>
          <a:lstStyle/>
          <a:p>
            <a:pPr algn="ctr" eaLnBrk="0" hangingPunct="0"/>
            <a:r>
              <a:rPr lang="en-US" sz="2800" i="1"/>
              <a:t>0</a:t>
            </a:r>
          </a:p>
          <a:p>
            <a:pPr algn="ctr" eaLnBrk="0" hangingPunct="0"/>
            <a:r>
              <a:rPr lang="en-US" sz="2800" i="1"/>
              <a:t>1</a:t>
            </a:r>
          </a:p>
          <a:p>
            <a:pPr algn="ctr" eaLnBrk="0" hangingPunct="0"/>
            <a:r>
              <a:rPr lang="en-US" sz="2800" i="1"/>
              <a:t>5</a:t>
            </a:r>
          </a:p>
          <a:p>
            <a:pPr algn="ctr" eaLnBrk="0" hangingPunct="0"/>
            <a:r>
              <a:rPr lang="en-US" sz="2800" i="1"/>
              <a:t>3</a:t>
            </a:r>
          </a:p>
          <a:p>
            <a:pPr algn="ctr" eaLnBrk="0" hangingPunct="0"/>
            <a:r>
              <a:rPr lang="en-US" sz="2800" i="1"/>
              <a:t>1</a:t>
            </a:r>
          </a:p>
          <a:p>
            <a:pPr algn="ctr" eaLnBrk="0" hangingPunct="0"/>
            <a:r>
              <a:rPr lang="en-US" sz="2800" i="1"/>
              <a:t>2</a:t>
            </a:r>
          </a:p>
          <a:p>
            <a:pPr algn="ctr" eaLnBrk="0" hangingPunct="0"/>
            <a:r>
              <a:rPr lang="en-US" sz="2800" i="1"/>
              <a:t>0</a:t>
            </a:r>
          </a:p>
          <a:p>
            <a:pPr algn="ctr" eaLnBrk="0" hangingPunct="0"/>
            <a:r>
              <a:rPr lang="en-US" sz="2800" i="1"/>
              <a:t>4</a:t>
            </a:r>
          </a:p>
          <a:p>
            <a:pPr algn="ctr" eaLnBrk="0" hangingPunct="0"/>
            <a:r>
              <a:rPr lang="en-US" sz="2800" i="1"/>
              <a:t>1</a:t>
            </a:r>
          </a:p>
        </p:txBody>
      </p:sp>
      <p:sp>
        <p:nvSpPr>
          <p:cNvPr id="8199" name="Text Box 7"/>
          <p:cNvSpPr txBox="1">
            <a:spLocks noChangeArrowheads="1"/>
          </p:cNvSpPr>
          <p:nvPr/>
        </p:nvSpPr>
        <p:spPr bwMode="auto">
          <a:xfrm>
            <a:off x="1298575" y="1981200"/>
            <a:ext cx="223838" cy="3868738"/>
          </a:xfrm>
          <a:prstGeom prst="rect">
            <a:avLst/>
          </a:prstGeom>
          <a:noFill/>
          <a:ln w="25400">
            <a:solidFill>
              <a:schemeClr val="tx1"/>
            </a:solidFill>
            <a:miter lim="800000"/>
            <a:headEnd/>
            <a:tailEnd/>
          </a:ln>
        </p:spPr>
        <p:txBody>
          <a:bodyPr wrap="none" lIns="0" tIns="0" rIns="0" bIns="0">
            <a:spAutoFit/>
          </a:bodyPr>
          <a:lstStyle/>
          <a:p>
            <a:pPr algn="ctr" eaLnBrk="0" hangingPunct="0"/>
            <a:r>
              <a:rPr lang="en-US" sz="2800" i="1"/>
              <a:t>1</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1</a:t>
            </a:r>
          </a:p>
          <a:p>
            <a:pPr algn="ctr" eaLnBrk="0" hangingPunct="0"/>
            <a:r>
              <a:rPr lang="en-US" sz="2800" i="1"/>
              <a:t>0</a:t>
            </a:r>
          </a:p>
          <a:p>
            <a:pPr algn="ctr" eaLnBrk="0" hangingPunct="0"/>
            <a:r>
              <a:rPr lang="en-US" sz="2800" i="1"/>
              <a:t>0</a:t>
            </a:r>
          </a:p>
        </p:txBody>
      </p:sp>
      <p:sp>
        <p:nvSpPr>
          <p:cNvPr id="8200" name="Text Box 8"/>
          <p:cNvSpPr txBox="1">
            <a:spLocks noChangeArrowheads="1"/>
          </p:cNvSpPr>
          <p:nvPr/>
        </p:nvSpPr>
        <p:spPr bwMode="auto">
          <a:xfrm>
            <a:off x="1752600" y="1981200"/>
            <a:ext cx="223838" cy="3868738"/>
          </a:xfrm>
          <a:prstGeom prst="rect">
            <a:avLst/>
          </a:prstGeom>
          <a:noFill/>
          <a:ln w="25400">
            <a:solidFill>
              <a:schemeClr val="tx1"/>
            </a:solidFill>
            <a:miter lim="800000"/>
            <a:headEnd/>
            <a:tailEnd/>
          </a:ln>
        </p:spPr>
        <p:txBody>
          <a:bodyPr wrap="none" lIns="0" tIns="0" rIns="0" bIns="0">
            <a:spAutoFit/>
          </a:bodyPr>
          <a:lstStyle/>
          <a:p>
            <a:pPr algn="ctr" eaLnBrk="0" hangingPunct="0"/>
            <a:r>
              <a:rPr lang="en-US" sz="2800" i="1"/>
              <a:t>0</a:t>
            </a:r>
          </a:p>
          <a:p>
            <a:pPr algn="ctr" eaLnBrk="0" hangingPunct="0"/>
            <a:r>
              <a:rPr lang="en-US" sz="2800" i="1"/>
              <a:t>1</a:t>
            </a:r>
          </a:p>
          <a:p>
            <a:pPr algn="ctr" eaLnBrk="0" hangingPunct="0"/>
            <a:r>
              <a:rPr lang="en-US" sz="2800" i="1"/>
              <a:t>0</a:t>
            </a:r>
          </a:p>
          <a:p>
            <a:pPr algn="ctr" eaLnBrk="0" hangingPunct="0"/>
            <a:r>
              <a:rPr lang="en-US" sz="2800" i="1"/>
              <a:t>0</a:t>
            </a:r>
          </a:p>
          <a:p>
            <a:pPr algn="ctr" eaLnBrk="0" hangingPunct="0"/>
            <a:r>
              <a:rPr lang="en-US" sz="2800" i="1"/>
              <a:t>1</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1</a:t>
            </a:r>
          </a:p>
        </p:txBody>
      </p:sp>
      <p:sp>
        <p:nvSpPr>
          <p:cNvPr id="13323" name="Text Box 9"/>
          <p:cNvSpPr txBox="1">
            <a:spLocks noChangeArrowheads="1"/>
          </p:cNvSpPr>
          <p:nvPr/>
        </p:nvSpPr>
        <p:spPr bwMode="auto">
          <a:xfrm>
            <a:off x="2209800" y="1981200"/>
            <a:ext cx="223838" cy="3868738"/>
          </a:xfrm>
          <a:prstGeom prst="rect">
            <a:avLst/>
          </a:prstGeom>
          <a:noFill/>
          <a:ln w="25400">
            <a:solidFill>
              <a:schemeClr val="tx1"/>
            </a:solidFill>
            <a:miter lim="800000"/>
            <a:headEnd/>
            <a:tailEnd/>
          </a:ln>
        </p:spPr>
        <p:txBody>
          <a:bodyPr wrap="none" lIns="0" tIns="0" rIns="0" bIns="0">
            <a:spAutoFit/>
          </a:bodyPr>
          <a:lstStyle/>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1</a:t>
            </a:r>
          </a:p>
          <a:p>
            <a:pPr algn="ctr" eaLnBrk="0" hangingPunct="0"/>
            <a:r>
              <a:rPr lang="en-US" sz="2800" i="1"/>
              <a:t>0</a:t>
            </a:r>
          </a:p>
          <a:p>
            <a:pPr algn="ctr" eaLnBrk="0" hangingPunct="0"/>
            <a:r>
              <a:rPr lang="en-US" sz="2800" i="1"/>
              <a:t>0</a:t>
            </a:r>
          </a:p>
          <a:p>
            <a:pPr algn="ctr" eaLnBrk="0" hangingPunct="0"/>
            <a:r>
              <a:rPr lang="en-US" sz="2800" i="1"/>
              <a:t>0</a:t>
            </a:r>
          </a:p>
        </p:txBody>
      </p:sp>
      <p:sp>
        <p:nvSpPr>
          <p:cNvPr id="8202" name="Text Box 10"/>
          <p:cNvSpPr txBox="1">
            <a:spLocks noChangeArrowheads="1"/>
          </p:cNvSpPr>
          <p:nvPr/>
        </p:nvSpPr>
        <p:spPr bwMode="auto">
          <a:xfrm>
            <a:off x="2667000" y="1981200"/>
            <a:ext cx="223838" cy="3868738"/>
          </a:xfrm>
          <a:prstGeom prst="rect">
            <a:avLst/>
          </a:prstGeom>
          <a:noFill/>
          <a:ln w="25400">
            <a:solidFill>
              <a:schemeClr val="tx1"/>
            </a:solidFill>
            <a:miter lim="800000"/>
            <a:headEnd/>
            <a:tailEnd/>
          </a:ln>
        </p:spPr>
        <p:txBody>
          <a:bodyPr wrap="none" lIns="0" tIns="0" rIns="0" bIns="0">
            <a:spAutoFit/>
          </a:bodyPr>
          <a:lstStyle/>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1</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p:txBody>
      </p:sp>
      <p:sp>
        <p:nvSpPr>
          <p:cNvPr id="8203" name="Text Box 11"/>
          <p:cNvSpPr txBox="1">
            <a:spLocks noChangeArrowheads="1"/>
          </p:cNvSpPr>
          <p:nvPr/>
        </p:nvSpPr>
        <p:spPr bwMode="auto">
          <a:xfrm>
            <a:off x="3124200" y="1981200"/>
            <a:ext cx="223838" cy="3868738"/>
          </a:xfrm>
          <a:prstGeom prst="rect">
            <a:avLst/>
          </a:prstGeom>
          <a:noFill/>
          <a:ln w="25400">
            <a:solidFill>
              <a:schemeClr val="tx1"/>
            </a:solidFill>
            <a:miter lim="800000"/>
            <a:headEnd/>
            <a:tailEnd/>
          </a:ln>
        </p:spPr>
        <p:txBody>
          <a:bodyPr wrap="none" lIns="0" tIns="0" rIns="0" bIns="0">
            <a:spAutoFit/>
          </a:bodyPr>
          <a:lstStyle/>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1</a:t>
            </a:r>
          </a:p>
          <a:p>
            <a:pPr algn="ctr" eaLnBrk="0" hangingPunct="0"/>
            <a:r>
              <a:rPr lang="en-US" sz="2800" i="1"/>
              <a:t>0</a:t>
            </a:r>
          </a:p>
        </p:txBody>
      </p:sp>
      <p:sp>
        <p:nvSpPr>
          <p:cNvPr id="8204" name="Text Box 12"/>
          <p:cNvSpPr txBox="1">
            <a:spLocks noChangeArrowheads="1"/>
          </p:cNvSpPr>
          <p:nvPr/>
        </p:nvSpPr>
        <p:spPr bwMode="auto">
          <a:xfrm>
            <a:off x="3586163" y="1981200"/>
            <a:ext cx="223837" cy="3868738"/>
          </a:xfrm>
          <a:prstGeom prst="rect">
            <a:avLst/>
          </a:prstGeom>
          <a:noFill/>
          <a:ln w="25400">
            <a:solidFill>
              <a:schemeClr val="tx1"/>
            </a:solidFill>
            <a:miter lim="800000"/>
            <a:headEnd/>
            <a:tailEnd/>
          </a:ln>
        </p:spPr>
        <p:txBody>
          <a:bodyPr wrap="none" lIns="0" tIns="0" rIns="0" bIns="0">
            <a:spAutoFit/>
          </a:bodyPr>
          <a:lstStyle/>
          <a:p>
            <a:pPr algn="ctr" eaLnBrk="0" hangingPunct="0"/>
            <a:r>
              <a:rPr lang="en-US" sz="2800" i="1"/>
              <a:t>0</a:t>
            </a:r>
          </a:p>
          <a:p>
            <a:pPr algn="ctr" eaLnBrk="0" hangingPunct="0"/>
            <a:r>
              <a:rPr lang="en-US" sz="2800" i="1"/>
              <a:t>0</a:t>
            </a:r>
          </a:p>
          <a:p>
            <a:pPr algn="ctr" eaLnBrk="0" hangingPunct="0"/>
            <a:r>
              <a:rPr lang="en-US" sz="2800" i="1"/>
              <a:t>1</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a:p>
            <a:pPr algn="ctr" eaLnBrk="0" hangingPunct="0"/>
            <a:r>
              <a:rPr lang="en-US" sz="2800" i="1"/>
              <a:t>0</a:t>
            </a:r>
          </a:p>
        </p:txBody>
      </p:sp>
      <p:sp>
        <p:nvSpPr>
          <p:cNvPr id="13327" name="Text Box 13"/>
          <p:cNvSpPr txBox="1">
            <a:spLocks noChangeArrowheads="1"/>
          </p:cNvSpPr>
          <p:nvPr/>
        </p:nvSpPr>
        <p:spPr bwMode="auto">
          <a:xfrm>
            <a:off x="1143000" y="1584325"/>
            <a:ext cx="473075" cy="396875"/>
          </a:xfrm>
          <a:prstGeom prst="rect">
            <a:avLst/>
          </a:prstGeom>
          <a:noFill/>
          <a:ln w="25400">
            <a:noFill/>
            <a:miter lim="800000"/>
            <a:headEnd/>
            <a:tailEnd/>
          </a:ln>
        </p:spPr>
        <p:txBody>
          <a:bodyPr wrap="none">
            <a:spAutoFit/>
          </a:bodyPr>
          <a:lstStyle/>
          <a:p>
            <a:pPr algn="ctr" eaLnBrk="0" hangingPunct="0"/>
            <a:r>
              <a:rPr lang="en-US" sz="2000" i="1"/>
              <a:t>=0</a:t>
            </a:r>
          </a:p>
        </p:txBody>
      </p:sp>
      <p:sp>
        <p:nvSpPr>
          <p:cNvPr id="13328" name="Text Box 14"/>
          <p:cNvSpPr txBox="1">
            <a:spLocks noChangeArrowheads="1"/>
          </p:cNvSpPr>
          <p:nvPr/>
        </p:nvSpPr>
        <p:spPr bwMode="auto">
          <a:xfrm>
            <a:off x="1676400" y="1584325"/>
            <a:ext cx="473075" cy="396875"/>
          </a:xfrm>
          <a:prstGeom prst="rect">
            <a:avLst/>
          </a:prstGeom>
          <a:noFill/>
          <a:ln w="25400">
            <a:noFill/>
            <a:miter lim="800000"/>
            <a:headEnd/>
            <a:tailEnd/>
          </a:ln>
        </p:spPr>
        <p:txBody>
          <a:bodyPr wrap="none">
            <a:spAutoFit/>
          </a:bodyPr>
          <a:lstStyle/>
          <a:p>
            <a:pPr algn="ctr" eaLnBrk="0" hangingPunct="0"/>
            <a:r>
              <a:rPr lang="en-US" sz="2000" i="1"/>
              <a:t>=1</a:t>
            </a:r>
          </a:p>
        </p:txBody>
      </p:sp>
      <p:sp>
        <p:nvSpPr>
          <p:cNvPr id="13329" name="Text Box 15"/>
          <p:cNvSpPr txBox="1">
            <a:spLocks noChangeArrowheads="1"/>
          </p:cNvSpPr>
          <p:nvPr/>
        </p:nvSpPr>
        <p:spPr bwMode="auto">
          <a:xfrm>
            <a:off x="2133600" y="1584325"/>
            <a:ext cx="473075" cy="396875"/>
          </a:xfrm>
          <a:prstGeom prst="rect">
            <a:avLst/>
          </a:prstGeom>
          <a:noFill/>
          <a:ln w="25400">
            <a:noFill/>
            <a:miter lim="800000"/>
            <a:headEnd/>
            <a:tailEnd/>
          </a:ln>
        </p:spPr>
        <p:txBody>
          <a:bodyPr wrap="none">
            <a:spAutoFit/>
          </a:bodyPr>
          <a:lstStyle/>
          <a:p>
            <a:pPr algn="ctr" eaLnBrk="0" hangingPunct="0"/>
            <a:r>
              <a:rPr lang="en-US" sz="2000" i="1"/>
              <a:t>=2</a:t>
            </a:r>
          </a:p>
        </p:txBody>
      </p:sp>
      <p:sp>
        <p:nvSpPr>
          <p:cNvPr id="13330" name="Text Box 16"/>
          <p:cNvSpPr txBox="1">
            <a:spLocks noChangeArrowheads="1"/>
          </p:cNvSpPr>
          <p:nvPr/>
        </p:nvSpPr>
        <p:spPr bwMode="auto">
          <a:xfrm>
            <a:off x="2590800" y="1584325"/>
            <a:ext cx="473075" cy="396875"/>
          </a:xfrm>
          <a:prstGeom prst="rect">
            <a:avLst/>
          </a:prstGeom>
          <a:noFill/>
          <a:ln w="25400">
            <a:noFill/>
            <a:miter lim="800000"/>
            <a:headEnd/>
            <a:tailEnd/>
          </a:ln>
        </p:spPr>
        <p:txBody>
          <a:bodyPr wrap="none">
            <a:spAutoFit/>
          </a:bodyPr>
          <a:lstStyle/>
          <a:p>
            <a:pPr algn="ctr" eaLnBrk="0" hangingPunct="0"/>
            <a:r>
              <a:rPr lang="en-US" sz="2000" i="1"/>
              <a:t>=3</a:t>
            </a:r>
          </a:p>
        </p:txBody>
      </p:sp>
      <p:sp>
        <p:nvSpPr>
          <p:cNvPr id="13331" name="Text Box 17"/>
          <p:cNvSpPr txBox="1">
            <a:spLocks noChangeArrowheads="1"/>
          </p:cNvSpPr>
          <p:nvPr/>
        </p:nvSpPr>
        <p:spPr bwMode="auto">
          <a:xfrm>
            <a:off x="3048000" y="1584325"/>
            <a:ext cx="473075" cy="396875"/>
          </a:xfrm>
          <a:prstGeom prst="rect">
            <a:avLst/>
          </a:prstGeom>
          <a:noFill/>
          <a:ln w="25400">
            <a:noFill/>
            <a:miter lim="800000"/>
            <a:headEnd/>
            <a:tailEnd/>
          </a:ln>
        </p:spPr>
        <p:txBody>
          <a:bodyPr wrap="none">
            <a:spAutoFit/>
          </a:bodyPr>
          <a:lstStyle/>
          <a:p>
            <a:pPr algn="ctr" eaLnBrk="0" hangingPunct="0"/>
            <a:r>
              <a:rPr lang="en-US" sz="2000" i="1"/>
              <a:t>=4</a:t>
            </a:r>
          </a:p>
        </p:txBody>
      </p:sp>
      <p:sp>
        <p:nvSpPr>
          <p:cNvPr id="13332" name="Text Box 18"/>
          <p:cNvSpPr txBox="1">
            <a:spLocks noChangeArrowheads="1"/>
          </p:cNvSpPr>
          <p:nvPr/>
        </p:nvSpPr>
        <p:spPr bwMode="auto">
          <a:xfrm>
            <a:off x="3505200" y="1584325"/>
            <a:ext cx="473075" cy="396875"/>
          </a:xfrm>
          <a:prstGeom prst="rect">
            <a:avLst/>
          </a:prstGeom>
          <a:noFill/>
          <a:ln w="25400">
            <a:noFill/>
            <a:miter lim="800000"/>
            <a:headEnd/>
            <a:tailEnd/>
          </a:ln>
        </p:spPr>
        <p:txBody>
          <a:bodyPr wrap="none">
            <a:spAutoFit/>
          </a:bodyPr>
          <a:lstStyle/>
          <a:p>
            <a:pPr algn="ctr" eaLnBrk="0" hangingPunct="0"/>
            <a:r>
              <a:rPr lang="en-US" sz="2000" i="1"/>
              <a:t>=5</a:t>
            </a:r>
          </a:p>
        </p:txBody>
      </p:sp>
      <p:sp>
        <p:nvSpPr>
          <p:cNvPr id="13333" name="Text Box 19"/>
          <p:cNvSpPr txBox="1">
            <a:spLocks noChangeArrowheads="1"/>
          </p:cNvSpPr>
          <p:nvPr/>
        </p:nvSpPr>
        <p:spPr bwMode="auto">
          <a:xfrm>
            <a:off x="1219200" y="1143000"/>
            <a:ext cx="517525" cy="519113"/>
          </a:xfrm>
          <a:prstGeom prst="rect">
            <a:avLst/>
          </a:prstGeom>
          <a:noFill/>
          <a:ln w="25400">
            <a:noFill/>
            <a:miter lim="800000"/>
            <a:headEnd/>
            <a:tailEnd/>
          </a:ln>
        </p:spPr>
        <p:txBody>
          <a:bodyPr wrap="none">
            <a:spAutoFit/>
          </a:bodyPr>
          <a:lstStyle/>
          <a:p>
            <a:pPr algn="ctr" eaLnBrk="0" hangingPunct="0"/>
            <a:r>
              <a:rPr lang="en-US" sz="2800" i="1"/>
              <a:t>b</a:t>
            </a:r>
            <a:r>
              <a:rPr lang="en-US" sz="2800" i="1" baseline="-25000"/>
              <a:t>0</a:t>
            </a:r>
          </a:p>
        </p:txBody>
      </p:sp>
      <p:sp>
        <p:nvSpPr>
          <p:cNvPr id="13334" name="Text Box 20"/>
          <p:cNvSpPr txBox="1">
            <a:spLocks noChangeArrowheads="1"/>
          </p:cNvSpPr>
          <p:nvPr/>
        </p:nvSpPr>
        <p:spPr bwMode="auto">
          <a:xfrm>
            <a:off x="1676400" y="1143000"/>
            <a:ext cx="517525" cy="519113"/>
          </a:xfrm>
          <a:prstGeom prst="rect">
            <a:avLst/>
          </a:prstGeom>
          <a:noFill/>
          <a:ln w="25400">
            <a:noFill/>
            <a:miter lim="800000"/>
            <a:headEnd/>
            <a:tailEnd/>
          </a:ln>
        </p:spPr>
        <p:txBody>
          <a:bodyPr wrap="none">
            <a:spAutoFit/>
          </a:bodyPr>
          <a:lstStyle/>
          <a:p>
            <a:pPr algn="ctr" eaLnBrk="0" hangingPunct="0"/>
            <a:r>
              <a:rPr lang="en-US" sz="2800" i="1"/>
              <a:t>b</a:t>
            </a:r>
            <a:r>
              <a:rPr lang="en-US" sz="2800" i="1" baseline="-25000"/>
              <a:t>1</a:t>
            </a:r>
          </a:p>
        </p:txBody>
      </p:sp>
      <p:sp>
        <p:nvSpPr>
          <p:cNvPr id="13335" name="Text Box 21"/>
          <p:cNvSpPr txBox="1">
            <a:spLocks noChangeArrowheads="1"/>
          </p:cNvSpPr>
          <p:nvPr/>
        </p:nvSpPr>
        <p:spPr bwMode="auto">
          <a:xfrm>
            <a:off x="2133600" y="1143000"/>
            <a:ext cx="517525" cy="519113"/>
          </a:xfrm>
          <a:prstGeom prst="rect">
            <a:avLst/>
          </a:prstGeom>
          <a:noFill/>
          <a:ln w="25400">
            <a:noFill/>
            <a:miter lim="800000"/>
            <a:headEnd/>
            <a:tailEnd/>
          </a:ln>
        </p:spPr>
        <p:txBody>
          <a:bodyPr wrap="none">
            <a:spAutoFit/>
          </a:bodyPr>
          <a:lstStyle/>
          <a:p>
            <a:pPr algn="ctr" eaLnBrk="0" hangingPunct="0"/>
            <a:r>
              <a:rPr lang="en-US" sz="2800" i="1"/>
              <a:t>b</a:t>
            </a:r>
            <a:r>
              <a:rPr lang="en-US" sz="2800" i="1" baseline="-25000"/>
              <a:t>2</a:t>
            </a:r>
          </a:p>
        </p:txBody>
      </p:sp>
      <p:sp>
        <p:nvSpPr>
          <p:cNvPr id="13336" name="Text Box 22"/>
          <p:cNvSpPr txBox="1">
            <a:spLocks noChangeArrowheads="1"/>
          </p:cNvSpPr>
          <p:nvPr/>
        </p:nvSpPr>
        <p:spPr bwMode="auto">
          <a:xfrm>
            <a:off x="2590800" y="1143000"/>
            <a:ext cx="517525" cy="519113"/>
          </a:xfrm>
          <a:prstGeom prst="rect">
            <a:avLst/>
          </a:prstGeom>
          <a:noFill/>
          <a:ln w="25400">
            <a:noFill/>
            <a:miter lim="800000"/>
            <a:headEnd/>
            <a:tailEnd/>
          </a:ln>
        </p:spPr>
        <p:txBody>
          <a:bodyPr wrap="none">
            <a:spAutoFit/>
          </a:bodyPr>
          <a:lstStyle/>
          <a:p>
            <a:pPr algn="ctr" eaLnBrk="0" hangingPunct="0"/>
            <a:r>
              <a:rPr lang="en-US" sz="2800" i="1"/>
              <a:t>b</a:t>
            </a:r>
            <a:r>
              <a:rPr lang="en-US" sz="2800" i="1" baseline="-25000"/>
              <a:t>3</a:t>
            </a:r>
          </a:p>
        </p:txBody>
      </p:sp>
      <p:sp>
        <p:nvSpPr>
          <p:cNvPr id="13337" name="Text Box 23"/>
          <p:cNvSpPr txBox="1">
            <a:spLocks noChangeArrowheads="1"/>
          </p:cNvSpPr>
          <p:nvPr/>
        </p:nvSpPr>
        <p:spPr bwMode="auto">
          <a:xfrm>
            <a:off x="3063875" y="1143000"/>
            <a:ext cx="517525" cy="519113"/>
          </a:xfrm>
          <a:prstGeom prst="rect">
            <a:avLst/>
          </a:prstGeom>
          <a:noFill/>
          <a:ln w="25400">
            <a:noFill/>
            <a:miter lim="800000"/>
            <a:headEnd/>
            <a:tailEnd/>
          </a:ln>
        </p:spPr>
        <p:txBody>
          <a:bodyPr wrap="none">
            <a:spAutoFit/>
          </a:bodyPr>
          <a:lstStyle/>
          <a:p>
            <a:pPr algn="ctr" eaLnBrk="0" hangingPunct="0"/>
            <a:r>
              <a:rPr lang="en-US" sz="2800" i="1"/>
              <a:t>b</a:t>
            </a:r>
            <a:r>
              <a:rPr lang="en-US" sz="2800" i="1" baseline="-25000"/>
              <a:t>4</a:t>
            </a:r>
          </a:p>
        </p:txBody>
      </p:sp>
      <p:sp>
        <p:nvSpPr>
          <p:cNvPr id="13338" name="Text Box 24"/>
          <p:cNvSpPr txBox="1">
            <a:spLocks noChangeArrowheads="1"/>
          </p:cNvSpPr>
          <p:nvPr/>
        </p:nvSpPr>
        <p:spPr bwMode="auto">
          <a:xfrm>
            <a:off x="3505200" y="1143000"/>
            <a:ext cx="517525" cy="519113"/>
          </a:xfrm>
          <a:prstGeom prst="rect">
            <a:avLst/>
          </a:prstGeom>
          <a:noFill/>
          <a:ln w="25400">
            <a:noFill/>
            <a:miter lim="800000"/>
            <a:headEnd/>
            <a:tailEnd/>
          </a:ln>
        </p:spPr>
        <p:txBody>
          <a:bodyPr wrap="none">
            <a:spAutoFit/>
          </a:bodyPr>
          <a:lstStyle/>
          <a:p>
            <a:pPr algn="ctr" eaLnBrk="0" hangingPunct="0"/>
            <a:r>
              <a:rPr lang="en-US" sz="2800" i="1"/>
              <a:t>b</a:t>
            </a:r>
            <a:r>
              <a:rPr lang="en-US" sz="2800" i="1" baseline="-25000"/>
              <a:t>5</a:t>
            </a:r>
          </a:p>
        </p:txBody>
      </p:sp>
      <p:sp>
        <p:nvSpPr>
          <p:cNvPr id="13339" name="Line 25"/>
          <p:cNvSpPr>
            <a:spLocks noChangeShapeType="1"/>
          </p:cNvSpPr>
          <p:nvPr/>
        </p:nvSpPr>
        <p:spPr bwMode="auto">
          <a:xfrm flipH="1">
            <a:off x="1219200" y="6003925"/>
            <a:ext cx="838200" cy="15875"/>
          </a:xfrm>
          <a:prstGeom prst="line">
            <a:avLst/>
          </a:prstGeom>
          <a:noFill/>
          <a:ln w="50800">
            <a:solidFill>
              <a:schemeClr val="tx1"/>
            </a:solidFill>
            <a:round/>
            <a:headEnd type="diamond" w="lg" len="med"/>
            <a:tailEnd type="diamond" w="lg" len="med"/>
          </a:ln>
        </p:spPr>
        <p:txBody>
          <a:bodyPr>
            <a:spAutoFit/>
          </a:bodyPr>
          <a:lstStyle/>
          <a:p>
            <a:endParaRPr lang="en-US"/>
          </a:p>
        </p:txBody>
      </p:sp>
      <p:sp>
        <p:nvSpPr>
          <p:cNvPr id="13340" name="Line 26"/>
          <p:cNvSpPr>
            <a:spLocks noChangeShapeType="1"/>
          </p:cNvSpPr>
          <p:nvPr/>
        </p:nvSpPr>
        <p:spPr bwMode="auto">
          <a:xfrm>
            <a:off x="2590800" y="6003925"/>
            <a:ext cx="1371600" cy="0"/>
          </a:xfrm>
          <a:prstGeom prst="line">
            <a:avLst/>
          </a:prstGeom>
          <a:noFill/>
          <a:ln w="50800">
            <a:solidFill>
              <a:schemeClr val="tx1"/>
            </a:solidFill>
            <a:round/>
            <a:headEnd type="diamond" w="lg" len="med"/>
            <a:tailEnd type="diamond" w="lg" len="med"/>
          </a:ln>
        </p:spPr>
        <p:txBody>
          <a:bodyPr>
            <a:spAutoFit/>
          </a:bodyPr>
          <a:lstStyle/>
          <a:p>
            <a:endParaRPr lang="en-US"/>
          </a:p>
        </p:txBody>
      </p:sp>
      <p:sp>
        <p:nvSpPr>
          <p:cNvPr id="2" name="Footer Placeholder 1">
            <a:extLst>
              <a:ext uri="{FF2B5EF4-FFF2-40B4-BE49-F238E27FC236}">
                <a16:creationId xmlns:a16="http://schemas.microsoft.com/office/drawing/2014/main" id="{273EEDF8-3B1E-934C-A1AE-45EB52F21FF2}"/>
              </a:ext>
            </a:extLst>
          </p:cNvPr>
          <p:cNvSpPr>
            <a:spLocks noGrp="1"/>
          </p:cNvSpPr>
          <p:nvPr>
            <p:ph type="ftr" sz="quarter" idx="10"/>
          </p:nvPr>
        </p:nvSpPr>
        <p:spPr/>
        <p:txBody>
          <a:bodyPr/>
          <a:lstStyle/>
          <a:p>
            <a:r>
              <a:rPr lang="en-US"/>
              <a:t>DBKDA 2021</a:t>
            </a:r>
            <a:endParaRPr lang="en-US" dirty="0"/>
          </a:p>
        </p:txBody>
      </p:sp>
      <p:sp>
        <p:nvSpPr>
          <p:cNvPr id="3" name="Slide Number Placeholder 2">
            <a:extLst>
              <a:ext uri="{FF2B5EF4-FFF2-40B4-BE49-F238E27FC236}">
                <a16:creationId xmlns:a16="http://schemas.microsoft.com/office/drawing/2014/main" id="{558BF59E-0457-064F-B20D-A2D3005B5414}"/>
              </a:ext>
            </a:extLst>
          </p:cNvPr>
          <p:cNvSpPr>
            <a:spLocks noGrp="1"/>
          </p:cNvSpPr>
          <p:nvPr>
            <p:ph type="sldNum" sz="quarter" idx="11"/>
          </p:nvPr>
        </p:nvSpPr>
        <p:spPr/>
        <p:txBody>
          <a:bodyPr/>
          <a:lstStyle/>
          <a:p>
            <a:fld id="{67F4BB86-738B-4A51-BB61-46F3B0FB9693}" type="slidenum">
              <a:rPr lang="en-US" smtClean="0"/>
              <a:pPr/>
              <a:t>19</a:t>
            </a:fld>
            <a:endParaRPr lang="en-US" dirty="0"/>
          </a:p>
        </p:txBody>
      </p:sp>
      <p:pic>
        <p:nvPicPr>
          <p:cNvPr id="4" name="Audio 3">
            <a:hlinkClick r:id="" action="ppaction://media"/>
            <a:extLst>
              <a:ext uri="{FF2B5EF4-FFF2-40B4-BE49-F238E27FC236}">
                <a16:creationId xmlns:a16="http://schemas.microsoft.com/office/drawing/2014/main" id="{70DD18EC-D298-B540-842D-37AABC6321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57881625"/>
      </p:ext>
    </p:extLst>
  </p:cSld>
  <p:clrMapOvr>
    <a:masterClrMapping/>
  </p:clrMapOvr>
  <mc:AlternateContent xmlns:mc="http://schemas.openxmlformats.org/markup-compatibility/2006">
    <mc:Choice xmlns:p14="http://schemas.microsoft.com/office/powerpoint/2010/main" Requires="p14">
      <p:transition spd="slow" p14:dur="2000" advTm="132469"/>
    </mc:Choice>
    <mc:Fallback>
      <p:transition spd="slow" advTm="132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Scientific Data Management at </a:t>
            </a:r>
            <a:r>
              <a:rPr lang="en-US" sz="3200" dirty="0" err="1"/>
              <a:t>Exascale</a:t>
            </a:r>
            <a:endParaRPr lang="en-US" sz="3200" dirty="0"/>
          </a:p>
        </p:txBody>
      </p:sp>
      <p:sp>
        <p:nvSpPr>
          <p:cNvPr id="11" name="Content Placeholder 10">
            <a:extLst>
              <a:ext uri="{FF2B5EF4-FFF2-40B4-BE49-F238E27FC236}">
                <a16:creationId xmlns:a16="http://schemas.microsoft.com/office/drawing/2014/main" id="{183B9D38-57D6-DB46-9252-EA4BBA67D38A}"/>
              </a:ext>
            </a:extLst>
          </p:cNvPr>
          <p:cNvSpPr>
            <a:spLocks noGrp="1"/>
          </p:cNvSpPr>
          <p:nvPr>
            <p:ph idx="1"/>
          </p:nvPr>
        </p:nvSpPr>
        <p:spPr/>
        <p:txBody>
          <a:bodyPr>
            <a:normAutofit fontScale="92500" lnSpcReduction="10000"/>
          </a:bodyPr>
          <a:lstStyle/>
          <a:p>
            <a:pPr marL="0" indent="0">
              <a:spcBef>
                <a:spcPts val="1000"/>
              </a:spcBef>
              <a:spcAft>
                <a:spcPts val="1000"/>
              </a:spcAft>
              <a:buNone/>
            </a:pPr>
            <a:r>
              <a:rPr lang="en-US" sz="1700" dirty="0"/>
              <a:t>Outline</a:t>
            </a:r>
            <a:endParaRPr lang="en-US" dirty="0"/>
          </a:p>
          <a:p>
            <a:pPr marL="231775" indent="-231775">
              <a:spcBef>
                <a:spcPts val="1000"/>
              </a:spcBef>
              <a:spcAft>
                <a:spcPts val="1000"/>
              </a:spcAft>
            </a:pPr>
            <a:r>
              <a:rPr lang="en-US" dirty="0"/>
              <a:t>Introduction</a:t>
            </a:r>
          </a:p>
          <a:p>
            <a:pPr marL="231775" indent="-231775">
              <a:spcBef>
                <a:spcPts val="1000"/>
              </a:spcBef>
              <a:spcAft>
                <a:spcPts val="1000"/>
              </a:spcAft>
            </a:pPr>
            <a:r>
              <a:rPr lang="en-US" dirty="0"/>
              <a:t>Examples of Scientific Data Management</a:t>
            </a:r>
          </a:p>
          <a:p>
            <a:pPr marL="231775" indent="-231775">
              <a:spcBef>
                <a:spcPts val="1000"/>
              </a:spcBef>
              <a:spcAft>
                <a:spcPts val="1000"/>
              </a:spcAft>
            </a:pPr>
            <a:r>
              <a:rPr lang="en-US" dirty="0"/>
              <a:t>Deep Dive: </a:t>
            </a:r>
            <a:r>
              <a:rPr lang="en-US" dirty="0" err="1"/>
              <a:t>FastBit</a:t>
            </a:r>
            <a:r>
              <a:rPr lang="en-US" dirty="0"/>
              <a:t> Indexing</a:t>
            </a:r>
          </a:p>
          <a:p>
            <a:pPr marL="231775" indent="-231775">
              <a:spcBef>
                <a:spcPts val="1000"/>
              </a:spcBef>
              <a:spcAft>
                <a:spcPts val="1000"/>
              </a:spcAft>
            </a:pPr>
            <a:r>
              <a:rPr lang="en-US" dirty="0"/>
              <a:t>Deep Dive: </a:t>
            </a:r>
            <a:r>
              <a:rPr lang="en-US" dirty="0" err="1"/>
              <a:t>FasTensor</a:t>
            </a:r>
            <a:r>
              <a:rPr lang="en-US" dirty="0"/>
              <a:t> Automatic Parallelization Engine</a:t>
            </a:r>
          </a:p>
          <a:p>
            <a:pPr marL="231775" indent="-231775">
              <a:spcBef>
                <a:spcPts val="1000"/>
              </a:spcBef>
              <a:spcAft>
                <a:spcPts val="1000"/>
              </a:spcAft>
            </a:pPr>
            <a:r>
              <a:rPr lang="en-US" dirty="0"/>
              <a:t>Summary</a:t>
            </a:r>
          </a:p>
        </p:txBody>
      </p:sp>
      <p:sp>
        <p:nvSpPr>
          <p:cNvPr id="12" name="Text Placeholder 11">
            <a:extLst>
              <a:ext uri="{FF2B5EF4-FFF2-40B4-BE49-F238E27FC236}">
                <a16:creationId xmlns:a16="http://schemas.microsoft.com/office/drawing/2014/main" id="{6EA5FBB4-9793-CA4F-8080-D0A834373204}"/>
              </a:ext>
            </a:extLst>
          </p:cNvPr>
          <p:cNvSpPr>
            <a:spLocks noGrp="1"/>
          </p:cNvSpPr>
          <p:nvPr>
            <p:ph type="body" sz="half" idx="2"/>
          </p:nvPr>
        </p:nvSpPr>
        <p:spPr/>
        <p:txBody>
          <a:bodyPr/>
          <a:lstStyle/>
          <a:p>
            <a:r>
              <a:rPr lang="en-US" dirty="0"/>
              <a:t>John Wu</a:t>
            </a:r>
          </a:p>
        </p:txBody>
      </p:sp>
      <p:sp>
        <p:nvSpPr>
          <p:cNvPr id="4" name="Slide Number Placeholder 3"/>
          <p:cNvSpPr>
            <a:spLocks noGrp="1"/>
          </p:cNvSpPr>
          <p:nvPr>
            <p:ph type="sldNum" sz="quarter" idx="12"/>
          </p:nvPr>
        </p:nvSpPr>
        <p:spPr/>
        <p:txBody>
          <a:bodyPr/>
          <a:lstStyle/>
          <a:p>
            <a:fld id="{67F4BB86-738B-4A51-BB61-46F3B0FB9693}" type="slidenum">
              <a:rPr lang="en-US" smtClean="0"/>
              <a:t>2</a:t>
            </a:fld>
            <a:endParaRPr lang="en-US" dirty="0"/>
          </a:p>
        </p:txBody>
      </p:sp>
      <p:sp>
        <p:nvSpPr>
          <p:cNvPr id="5" name="Footer Placeholder 4"/>
          <p:cNvSpPr>
            <a:spLocks noGrp="1"/>
          </p:cNvSpPr>
          <p:nvPr>
            <p:ph type="ftr" sz="quarter" idx="4294967295"/>
          </p:nvPr>
        </p:nvSpPr>
        <p:spPr>
          <a:xfrm>
            <a:off x="0" y="6523038"/>
            <a:ext cx="7854950" cy="320675"/>
          </a:xfrm>
        </p:spPr>
        <p:txBody>
          <a:bodyPr/>
          <a:lstStyle/>
          <a:p>
            <a:pPr algn="l"/>
            <a:r>
              <a:rPr lang="en-US"/>
              <a:t>DBKDA 2021</a:t>
            </a:r>
            <a:endParaRPr lang="en-US" dirty="0"/>
          </a:p>
        </p:txBody>
      </p:sp>
      <p:pic>
        <p:nvPicPr>
          <p:cNvPr id="13" name="Audio 12">
            <a:hlinkClick r:id="" action="ppaction://media"/>
            <a:extLst>
              <a:ext uri="{FF2B5EF4-FFF2-40B4-BE49-F238E27FC236}">
                <a16:creationId xmlns:a16="http://schemas.microsoft.com/office/drawing/2014/main" id="{24325EF8-A7D2-E24D-9027-1F655C332D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97525091"/>
      </p:ext>
    </p:extLst>
  </p:cSld>
  <p:clrMapOvr>
    <a:masterClrMapping/>
  </p:clrMapOvr>
  <mc:AlternateContent xmlns:mc="http://schemas.openxmlformats.org/markup-compatibility/2006">
    <mc:Choice xmlns:p14="http://schemas.microsoft.com/office/powerpoint/2010/main" Requires="p14">
      <p:transition spd="slow" p14:dur="2000" advTm="29615"/>
    </mc:Choice>
    <mc:Fallback>
      <p:transition spd="slow" advTm="2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xfrm>
            <a:off x="8534400" y="6654801"/>
            <a:ext cx="609600" cy="152400"/>
          </a:xfrm>
        </p:spPr>
        <p:txBody>
          <a:bodyPr/>
          <a:lstStyle/>
          <a:p>
            <a:fld id="{A50B33A3-76A6-C94A-8D64-587E8E815EDD}" type="slidenum">
              <a:rPr lang="en-US"/>
              <a:pPr/>
              <a:t>20</a:t>
            </a:fld>
            <a:endParaRPr lang="en-US" dirty="0"/>
          </a:p>
        </p:txBody>
      </p:sp>
      <p:sp>
        <p:nvSpPr>
          <p:cNvPr id="16386" name="Rectangle 2"/>
          <p:cNvSpPr>
            <a:spLocks noGrp="1" noChangeArrowheads="1"/>
          </p:cNvSpPr>
          <p:nvPr>
            <p:ph type="title"/>
          </p:nvPr>
        </p:nvSpPr>
        <p:spPr/>
        <p:txBody>
          <a:bodyPr/>
          <a:lstStyle/>
          <a:p>
            <a:r>
              <a:rPr lang="en-US"/>
              <a:t>However, There is a Catch</a:t>
            </a:r>
          </a:p>
        </p:txBody>
      </p:sp>
      <p:sp>
        <p:nvSpPr>
          <p:cNvPr id="16387" name="Rectangle 3"/>
          <p:cNvSpPr>
            <a:spLocks noGrp="1" noChangeArrowheads="1"/>
          </p:cNvSpPr>
          <p:nvPr>
            <p:ph type="body" sz="half" idx="1"/>
          </p:nvPr>
        </p:nvSpPr>
        <p:spPr>
          <a:xfrm>
            <a:off x="304799" y="1066800"/>
            <a:ext cx="4687889" cy="5562600"/>
          </a:xfrm>
        </p:spPr>
        <p:txBody>
          <a:bodyPr>
            <a:normAutofit fontScale="77500" lnSpcReduction="20000"/>
          </a:bodyPr>
          <a:lstStyle/>
          <a:p>
            <a:pPr>
              <a:lnSpc>
                <a:spcPct val="110000"/>
              </a:lnSpc>
            </a:pPr>
            <a:r>
              <a:rPr lang="en-US" sz="2800" dirty="0"/>
              <a:t>The efficiency of bitmap indexes decreases as the number of distinct values increases!</a:t>
            </a:r>
          </a:p>
          <a:p>
            <a:pPr>
              <a:lnSpc>
                <a:spcPct val="110000"/>
              </a:lnSpc>
            </a:pPr>
            <a:r>
              <a:rPr lang="en-US" sz="2800" dirty="0"/>
              <a:t>Definition: column </a:t>
            </a:r>
            <a:r>
              <a:rPr lang="en-US" sz="2800" dirty="0">
                <a:solidFill>
                  <a:schemeClr val="folHlink"/>
                </a:solidFill>
              </a:rPr>
              <a:t>cardinality</a:t>
            </a:r>
            <a:r>
              <a:rPr lang="en-US" sz="2800" dirty="0"/>
              <a:t> = number of distinct values of a column in a dataset</a:t>
            </a:r>
          </a:p>
          <a:p>
            <a:pPr>
              <a:lnSpc>
                <a:spcPct val="110000"/>
              </a:lnSpc>
            </a:pPr>
            <a:r>
              <a:rPr lang="en-US" sz="2800" dirty="0"/>
              <a:t>As column cardinality increase,</a:t>
            </a:r>
          </a:p>
          <a:p>
            <a:pPr lvl="1">
              <a:lnSpc>
                <a:spcPct val="110000"/>
              </a:lnSpc>
            </a:pPr>
            <a:r>
              <a:rPr lang="en-US" sz="2400" dirty="0"/>
              <a:t>The index size increases</a:t>
            </a:r>
          </a:p>
          <a:p>
            <a:pPr lvl="1">
              <a:lnSpc>
                <a:spcPct val="110000"/>
              </a:lnSpc>
            </a:pPr>
            <a:r>
              <a:rPr lang="en-US" sz="2400" dirty="0"/>
              <a:t>The query responses time increases</a:t>
            </a:r>
          </a:p>
          <a:p>
            <a:pPr>
              <a:lnSpc>
                <a:spcPct val="90000"/>
              </a:lnSpc>
            </a:pPr>
            <a:r>
              <a:rPr lang="en-US" sz="2000" dirty="0"/>
              <a:t>Some restrictions on using the bitmap index include: The indexed columns must be of low cardinality—usually with less than 300 distinct values. </a:t>
            </a:r>
          </a:p>
          <a:p>
            <a:pPr lvl="1">
              <a:lnSpc>
                <a:spcPct val="90000"/>
              </a:lnSpc>
            </a:pPr>
            <a:r>
              <a:rPr lang="en-US" sz="2000" dirty="0">
                <a:hlinkClick r:id="rId4"/>
              </a:rPr>
              <a:t>How and when to use Oracle9i bitmap join indexes</a:t>
            </a:r>
            <a:r>
              <a:rPr lang="en-US" sz="2000" dirty="0"/>
              <a:t>, </a:t>
            </a:r>
            <a:r>
              <a:rPr lang="en-US" sz="2000" dirty="0">
                <a:hlinkClick r:id="rId5"/>
              </a:rPr>
              <a:t>Donald Burleson</a:t>
            </a:r>
            <a:r>
              <a:rPr lang="en-US" sz="2000" dirty="0"/>
              <a:t>, November 12, 2002 </a:t>
            </a:r>
          </a:p>
          <a:p>
            <a:pPr>
              <a:lnSpc>
                <a:spcPct val="90000"/>
              </a:lnSpc>
            </a:pPr>
            <a:r>
              <a:rPr lang="en-US" sz="2000" dirty="0"/>
              <a:t>A value-based bitmap for processing queries on low-cardinality data. (Recommended for up to 1,000 distinct values …</a:t>
            </a:r>
          </a:p>
          <a:p>
            <a:pPr lvl="1">
              <a:lnSpc>
                <a:spcPct val="90000"/>
              </a:lnSpc>
            </a:pPr>
            <a:r>
              <a:rPr lang="en-US" sz="2000" dirty="0">
                <a:hlinkClick r:id="rId6"/>
              </a:rPr>
              <a:t>Introduction to Adaptive Server IQ, Ch 5</a:t>
            </a:r>
            <a:r>
              <a:rPr lang="en-US" sz="2000" dirty="0"/>
              <a:t>, Sybase</a:t>
            </a:r>
          </a:p>
          <a:p>
            <a:pPr marL="0" indent="0">
              <a:lnSpc>
                <a:spcPct val="110000"/>
              </a:lnSpc>
              <a:buNone/>
            </a:pPr>
            <a:endParaRPr lang="en-US" sz="2600" dirty="0"/>
          </a:p>
        </p:txBody>
      </p:sp>
      <p:pic>
        <p:nvPicPr>
          <p:cNvPr id="16396" name="Picture 12" descr="dex2"/>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5889625" y="914400"/>
            <a:ext cx="2813050" cy="3124200"/>
          </a:xfrm>
        </p:spPr>
      </p:pic>
      <p:pic>
        <p:nvPicPr>
          <p:cNvPr id="16398" name="Picture 14" descr="dex4"/>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5133975" y="3429000"/>
            <a:ext cx="2906713" cy="3200400"/>
          </a:xfrm>
        </p:spPr>
      </p:pic>
      <p:sp>
        <p:nvSpPr>
          <p:cNvPr id="3" name="Footer Placeholder 2">
            <a:extLst>
              <a:ext uri="{FF2B5EF4-FFF2-40B4-BE49-F238E27FC236}">
                <a16:creationId xmlns:a16="http://schemas.microsoft.com/office/drawing/2014/main" id="{EB9710B7-02CE-DE47-A72A-9839D3222F91}"/>
              </a:ext>
            </a:extLst>
          </p:cNvPr>
          <p:cNvSpPr>
            <a:spLocks noGrp="1"/>
          </p:cNvSpPr>
          <p:nvPr>
            <p:ph type="ftr" sz="quarter" idx="10"/>
          </p:nvPr>
        </p:nvSpPr>
        <p:spPr>
          <a:xfrm>
            <a:off x="76201" y="6604001"/>
            <a:ext cx="4916488" cy="254000"/>
          </a:xfrm>
        </p:spPr>
        <p:txBody>
          <a:bodyPr/>
          <a:lstStyle/>
          <a:p>
            <a:r>
              <a:rPr lang="en-US" dirty="0"/>
              <a:t>DBKDA 2021</a:t>
            </a:r>
          </a:p>
        </p:txBody>
      </p:sp>
      <p:sp>
        <p:nvSpPr>
          <p:cNvPr id="10" name="Rectangle 4">
            <a:extLst>
              <a:ext uri="{FF2B5EF4-FFF2-40B4-BE49-F238E27FC236}">
                <a16:creationId xmlns:a16="http://schemas.microsoft.com/office/drawing/2014/main" id="{29D422A9-BAC1-1E44-B6CB-7CCCCAF563BE}"/>
              </a:ext>
            </a:extLst>
          </p:cNvPr>
          <p:cNvSpPr txBox="1">
            <a:spLocks noChangeArrowheads="1"/>
          </p:cNvSpPr>
          <p:nvPr/>
        </p:nvSpPr>
        <p:spPr>
          <a:xfrm>
            <a:off x="4691063" y="1066800"/>
            <a:ext cx="4224337" cy="5257800"/>
          </a:xfrm>
          <a:prstGeom prst="rect">
            <a:avLst/>
          </a:prstGeom>
        </p:spPr>
        <p:txBody>
          <a:bodyPr vert="horz" lIns="91440" tIns="45720" rIns="91440" bIns="45720" rtlCol="0">
            <a:normAutofit/>
          </a:bodyPr>
          <a:lst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a:lstStyle>
          <a:p>
            <a:pPr>
              <a:lnSpc>
                <a:spcPct val="90000"/>
              </a:lnSpc>
            </a:pPr>
            <a:endParaRPr lang="en-US" sz="2000" dirty="0"/>
          </a:p>
        </p:txBody>
      </p:sp>
      <p:pic>
        <p:nvPicPr>
          <p:cNvPr id="4" name="Audio 3">
            <a:hlinkClick r:id="" action="ppaction://media"/>
            <a:extLst>
              <a:ext uri="{FF2B5EF4-FFF2-40B4-BE49-F238E27FC236}">
                <a16:creationId xmlns:a16="http://schemas.microsoft.com/office/drawing/2014/main" id="{9EFA4506-159A-A448-9310-48EC4467E9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61540636"/>
      </p:ext>
    </p:extLst>
  </p:cSld>
  <p:clrMapOvr>
    <a:masterClrMapping/>
  </p:clrMapOvr>
  <mc:AlternateContent xmlns:mc="http://schemas.openxmlformats.org/markup-compatibility/2006">
    <mc:Choice xmlns:p14="http://schemas.microsoft.com/office/powerpoint/2010/main" Requires="p14">
      <p:transition spd="slow" p14:dur="2000" advTm="43462"/>
    </mc:Choice>
    <mc:Fallback>
      <p:transition spd="slow" advTm="4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40101"/>
            <a:ext cx="8686800" cy="880241"/>
          </a:xfrm>
        </p:spPr>
        <p:txBody>
          <a:bodyPr/>
          <a:lstStyle/>
          <a:p>
            <a:r>
              <a:rPr lang="en-US" dirty="0"/>
              <a:t>Curse of Cardinality: Evidences</a:t>
            </a:r>
          </a:p>
        </p:txBody>
      </p:sp>
      <p:pic>
        <p:nvPicPr>
          <p:cNvPr id="22531" name="Picture 3" descr="JakobssonIndexSize"/>
          <p:cNvPicPr>
            <a:picLocks noGrp="1" noChangeAspect="1" noChangeArrowheads="1"/>
          </p:cNvPicPr>
          <p:nvPr>
            <p:ph sz="half" idx="1"/>
          </p:nvPr>
        </p:nvPicPr>
        <p:blipFill>
          <a:blip r:embed="rId7">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228599" y="685800"/>
            <a:ext cx="8077201" cy="3098800"/>
          </a:xfrm>
          <a:noFill/>
          <a:ln/>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2532" name="Rectangle 4"/>
          <p:cNvSpPr>
            <a:spLocks noGrp="1" noChangeArrowheads="1"/>
          </p:cNvSpPr>
          <p:nvPr>
            <p:ph type="body" sz="half" idx="2"/>
          </p:nvPr>
        </p:nvSpPr>
        <p:spPr/>
        <p:txBody>
          <a:bodyPr>
            <a:normAutofit/>
          </a:bodyPr>
          <a:lstStyle/>
          <a:p>
            <a:pPr>
              <a:lnSpc>
                <a:spcPct val="90000"/>
              </a:lnSpc>
            </a:pPr>
            <a:r>
              <a:rPr lang="en-US" sz="2000" dirty="0"/>
              <a:t>Index sides, adapted from a presentation by </a:t>
            </a:r>
            <a:r>
              <a:rPr lang="en-US" sz="2000" dirty="0" err="1"/>
              <a:t>Hakan</a:t>
            </a:r>
            <a:r>
              <a:rPr lang="en-US" sz="2000" dirty="0"/>
              <a:t> Jakobsson, ORACLE, 1997 (Stanford Database Seminar)</a:t>
            </a:r>
          </a:p>
          <a:p>
            <a:pPr>
              <a:lnSpc>
                <a:spcPct val="90000"/>
              </a:lnSpc>
            </a:pPr>
            <a:r>
              <a:rPr lang="en-US" sz="2000" dirty="0"/>
              <a:t>1 million rows (bitmap index compressed with BBC)</a:t>
            </a:r>
          </a:p>
          <a:p>
            <a:pPr>
              <a:lnSpc>
                <a:spcPct val="90000"/>
              </a:lnSpc>
            </a:pPr>
            <a:r>
              <a:rPr lang="en-US" sz="2000" dirty="0"/>
              <a:t>Sizes of compressed bitmap indexes increase with column cardinality – this is generally the case, not just in ORACLE, see formula below (</a:t>
            </a:r>
            <a:r>
              <a:rPr lang="en-US" sz="2000" dirty="0">
                <a:hlinkClick r:id="rId8"/>
              </a:rPr>
              <a:t>VLDB’06</a:t>
            </a:r>
            <a:r>
              <a:rPr lang="en-US" sz="2000" dirty="0"/>
              <a:t>)</a:t>
            </a:r>
          </a:p>
        </p:txBody>
      </p:sp>
      <p:sp>
        <p:nvSpPr>
          <p:cNvPr id="2" name="Footer Placeholder 1">
            <a:extLst>
              <a:ext uri="{FF2B5EF4-FFF2-40B4-BE49-F238E27FC236}">
                <a16:creationId xmlns:a16="http://schemas.microsoft.com/office/drawing/2014/main" id="{855A07F6-9732-BF4C-84E0-278C14395B3A}"/>
              </a:ext>
            </a:extLst>
          </p:cNvPr>
          <p:cNvSpPr>
            <a:spLocks noGrp="1"/>
          </p:cNvSpPr>
          <p:nvPr>
            <p:ph type="ftr" idx="11"/>
          </p:nvPr>
        </p:nvSpPr>
        <p:spPr/>
        <p:txBody>
          <a:bodyPr/>
          <a:lstStyle/>
          <a:p>
            <a:pPr>
              <a:defRPr/>
            </a:pPr>
            <a:r>
              <a:rPr lang="en-GB" dirty="0"/>
              <a:t>DBKDA 2021</a:t>
            </a:r>
          </a:p>
        </p:txBody>
      </p:sp>
      <p:sp>
        <p:nvSpPr>
          <p:cNvPr id="9" name="Slide Number Placeholder 5"/>
          <p:cNvSpPr>
            <a:spLocks noGrp="1"/>
          </p:cNvSpPr>
          <p:nvPr>
            <p:ph type="sldNum" idx="12"/>
          </p:nvPr>
        </p:nvSpPr>
        <p:spPr/>
        <p:txBody>
          <a:bodyPr/>
          <a:lstStyle/>
          <a:p>
            <a:fld id="{5E4D6E07-A8BD-7B4B-B467-F9B9AB726314}" type="slidenum">
              <a:rPr lang="en-US"/>
              <a:pPr/>
              <a:t>21</a:t>
            </a:fld>
            <a:endParaRPr lang="en-US"/>
          </a:p>
        </p:txBody>
      </p:sp>
      <p:grpSp>
        <p:nvGrpSpPr>
          <p:cNvPr id="22542" name="Group 14"/>
          <p:cNvGrpSpPr>
            <a:grpSpLocks/>
          </p:cNvGrpSpPr>
          <p:nvPr/>
        </p:nvGrpSpPr>
        <p:grpSpPr bwMode="auto">
          <a:xfrm>
            <a:off x="6324601" y="1524000"/>
            <a:ext cx="2141538" cy="2259013"/>
            <a:chOff x="3984" y="960"/>
            <a:chExt cx="1349" cy="1423"/>
          </a:xfrm>
        </p:grpSpPr>
        <p:sp>
          <p:nvSpPr>
            <p:cNvPr id="22540" name="Text Box 12"/>
            <p:cNvSpPr txBox="1">
              <a:spLocks noChangeArrowheads="1"/>
            </p:cNvSpPr>
            <p:nvPr/>
          </p:nvSpPr>
          <p:spPr bwMode="auto">
            <a:xfrm>
              <a:off x="4454" y="1976"/>
              <a:ext cx="879" cy="407"/>
            </a:xfrm>
            <a:prstGeom prst="rect">
              <a:avLst/>
            </a:prstGeom>
            <a:solidFill>
              <a:schemeClr val="bg2"/>
            </a:solidFill>
            <a:ln>
              <a:solidFill>
                <a:schemeClr val="accent1">
                  <a:lumMod val="50000"/>
                </a:schemeClr>
              </a:solid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i="1" dirty="0">
                  <a:solidFill>
                    <a:schemeClr val="accent1">
                      <a:lumMod val="50000"/>
                    </a:schemeClr>
                  </a:solidFill>
                </a:rPr>
                <a:t>Curse of</a:t>
              </a:r>
            </a:p>
            <a:p>
              <a:r>
                <a:rPr lang="en-US" b="1" i="1" dirty="0">
                  <a:solidFill>
                    <a:schemeClr val="accent1">
                      <a:lumMod val="50000"/>
                    </a:schemeClr>
                  </a:solidFill>
                </a:rPr>
                <a:t>Cardinality</a:t>
              </a:r>
            </a:p>
          </p:txBody>
        </p:sp>
        <p:sp>
          <p:nvSpPr>
            <p:cNvPr id="22541" name="Line 13"/>
            <p:cNvSpPr>
              <a:spLocks noChangeShapeType="1"/>
            </p:cNvSpPr>
            <p:nvPr/>
          </p:nvSpPr>
          <p:spPr bwMode="auto">
            <a:xfrm flipH="1" flipV="1">
              <a:off x="3984" y="960"/>
              <a:ext cx="470" cy="1016"/>
            </a:xfrm>
            <a:prstGeom prst="line">
              <a:avLst/>
            </a:prstGeom>
            <a:noFill/>
            <a:ln w="63500">
              <a:solidFill>
                <a:schemeClr val="accent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aphicFrame>
        <p:nvGraphicFramePr>
          <p:cNvPr id="11" name="Object 4">
            <a:extLst>
              <a:ext uri="{FF2B5EF4-FFF2-40B4-BE49-F238E27FC236}">
                <a16:creationId xmlns:a16="http://schemas.microsoft.com/office/drawing/2014/main" id="{7D555D51-A420-9C4E-B6E8-5BD07D631B09}"/>
              </a:ext>
            </a:extLst>
          </p:cNvPr>
          <p:cNvGraphicFramePr>
            <a:graphicFrameLocks noChangeAspect="1"/>
          </p:cNvGraphicFramePr>
          <p:nvPr>
            <p:extLst>
              <p:ext uri="{D42A27DB-BD31-4B8C-83A1-F6EECF244321}">
                <p14:modId xmlns:p14="http://schemas.microsoft.com/office/powerpoint/2010/main" val="3523206925"/>
              </p:ext>
            </p:extLst>
          </p:nvPr>
        </p:nvGraphicFramePr>
        <p:xfrm>
          <a:off x="2665224" y="5787667"/>
          <a:ext cx="3125976" cy="648328"/>
        </p:xfrm>
        <a:graphic>
          <a:graphicData uri="http://schemas.openxmlformats.org/presentationml/2006/ole">
            <mc:AlternateContent xmlns:mc="http://schemas.openxmlformats.org/markup-compatibility/2006">
              <mc:Choice xmlns:v="urn:schemas-microsoft-com:vml" Requires="v">
                <p:oleObj spid="_x0000_s6162" name="Equation" r:id="rId9" imgW="2692080" imgH="558720" progId="Equation.3">
                  <p:embed/>
                </p:oleObj>
              </mc:Choice>
              <mc:Fallback>
                <p:oleObj name="Equation" r:id="rId9" imgW="2692080" imgH="558720" progId="Equation.3">
                  <p:embed/>
                  <p:pic>
                    <p:nvPicPr>
                      <p:cNvPr id="593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5224" y="5787667"/>
                        <a:ext cx="3125976" cy="6483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 name="Oval 7">
            <a:extLst>
              <a:ext uri="{FF2B5EF4-FFF2-40B4-BE49-F238E27FC236}">
                <a16:creationId xmlns:a16="http://schemas.microsoft.com/office/drawing/2014/main" id="{B22CEE53-5140-8F4E-836D-B90DFFD55421}"/>
              </a:ext>
            </a:extLst>
          </p:cNvPr>
          <p:cNvSpPr>
            <a:spLocks noChangeArrowheads="1"/>
          </p:cNvSpPr>
          <p:nvPr/>
        </p:nvSpPr>
        <p:spPr bwMode="auto">
          <a:xfrm>
            <a:off x="3809112" y="5779660"/>
            <a:ext cx="684912" cy="691570"/>
          </a:xfrm>
          <a:prstGeom prst="ellipse">
            <a:avLst/>
          </a:prstGeom>
          <a:noFill/>
          <a:ln w="63500">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Oval 7">
            <a:extLst>
              <a:ext uri="{FF2B5EF4-FFF2-40B4-BE49-F238E27FC236}">
                <a16:creationId xmlns:a16="http://schemas.microsoft.com/office/drawing/2014/main" id="{F051D607-E79E-9544-B803-572AC94FB87F}"/>
              </a:ext>
            </a:extLst>
          </p:cNvPr>
          <p:cNvSpPr>
            <a:spLocks noChangeArrowheads="1"/>
          </p:cNvSpPr>
          <p:nvPr/>
        </p:nvSpPr>
        <p:spPr bwMode="auto">
          <a:xfrm>
            <a:off x="4722624" y="5785430"/>
            <a:ext cx="684912" cy="691570"/>
          </a:xfrm>
          <a:prstGeom prst="ellipse">
            <a:avLst/>
          </a:prstGeom>
          <a:noFill/>
          <a:ln w="63500">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 name="Audio 2">
            <a:hlinkClick r:id="" action="ppaction://media"/>
            <a:extLst>
              <a:ext uri="{FF2B5EF4-FFF2-40B4-BE49-F238E27FC236}">
                <a16:creationId xmlns:a16="http://schemas.microsoft.com/office/drawing/2014/main" id="{FA7FF1E9-C8D3-D642-96C8-EA2EE721C51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78800" y="5892800"/>
            <a:ext cx="812800" cy="812800"/>
          </a:xfrm>
          <a:prstGeom prst="rect">
            <a:avLst/>
          </a:prstGeom>
        </p:spPr>
      </p:pic>
    </p:spTree>
    <p:custDataLst>
      <p:tags r:id="rId2"/>
    </p:custDataLst>
    <p:extLst>
      <p:ext uri="{BB962C8B-B14F-4D97-AF65-F5344CB8AC3E}">
        <p14:creationId xmlns:p14="http://schemas.microsoft.com/office/powerpoint/2010/main" val="1046910720"/>
      </p:ext>
    </p:extLst>
  </p:cSld>
  <p:clrMapOvr>
    <a:masterClrMapping/>
  </p:clrMapOvr>
  <mc:AlternateContent xmlns:mc="http://schemas.openxmlformats.org/markup-compatibility/2006">
    <mc:Choice xmlns:p14="http://schemas.microsoft.com/office/powerpoint/2010/main" Requires="p14">
      <p:transition spd="slow" p14:dur="2000" advClick="0" advTm="47959"/>
    </mc:Choice>
    <mc:Fallback>
      <p:transition spd="slow" advClick="0" advTm="47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p:cTn id="10" dur="1" fill="hold">
                                          <p:stCondLst>
                                            <p:cond delay="0"/>
                                          </p:stCondLst>
                                        </p:cTn>
                                        <p:tgtEl>
                                          <p:spTgt spid="22542"/>
                                        </p:tgtEl>
                                        <p:attrNameLst>
                                          <p:attrName>style.visibility</p:attrName>
                                        </p:attrNameLst>
                                      </p:cBhvr>
                                      <p:to>
                                        <p:strVal val="visible"/>
                                      </p:to>
                                    </p:set>
                                    <p:animEffect transition="in" filter="diamond(in)">
                                      <p:cBhvr>
                                        <p:cTn id="11" dur="2000"/>
                                        <p:tgtEl>
                                          <p:spTgt spid="22542"/>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352438" y="914400"/>
            <a:ext cx="8410575" cy="5410200"/>
          </a:xfrm>
        </p:spPr>
        <p:txBody>
          <a:bodyPr>
            <a:normAutofit fontScale="92500" lnSpcReduction="10000"/>
          </a:bodyPr>
          <a:lstStyle/>
          <a:p>
            <a:r>
              <a:rPr lang="en-US" sz="2000" b="1" dirty="0"/>
              <a:t>Compression</a:t>
            </a:r>
          </a:p>
          <a:p>
            <a:pPr lvl="1"/>
            <a:r>
              <a:rPr lang="en-US" sz="2000" dirty="0"/>
              <a:t>Byte-aligned Bitmap Code (BBC), used in ORACLE</a:t>
            </a:r>
          </a:p>
          <a:p>
            <a:pPr lvl="1"/>
            <a:r>
              <a:rPr lang="en-US" sz="2000" dirty="0"/>
              <a:t>Word-Aligned Hybrid (WAH) code, used in FastBit, produce optimal bitmap indexes [</a:t>
            </a:r>
            <a:r>
              <a:rPr lang="en-US" sz="2000" dirty="0">
                <a:hlinkClick r:id="rId5"/>
              </a:rPr>
              <a:t>Wu, et al. TODS 2006</a:t>
            </a:r>
            <a:r>
              <a:rPr lang="en-US" sz="2000" dirty="0"/>
              <a:t>]</a:t>
            </a:r>
          </a:p>
          <a:p>
            <a:pPr lvl="1"/>
            <a:r>
              <a:rPr lang="en-US" sz="2000" dirty="0"/>
              <a:t>In the worst cases, the index sizes are still larger than B-trees</a:t>
            </a:r>
          </a:p>
          <a:p>
            <a:r>
              <a:rPr lang="en-US" sz="2000" b="1" dirty="0"/>
              <a:t>Encoding</a:t>
            </a:r>
            <a:r>
              <a:rPr lang="en-US" sz="2000" dirty="0"/>
              <a:t> [</a:t>
            </a:r>
            <a:r>
              <a:rPr lang="en-US" sz="2000" dirty="0">
                <a:hlinkClick r:id="rId6"/>
              </a:rPr>
              <a:t>Wu, et al. TODS 2010</a:t>
            </a:r>
            <a:r>
              <a:rPr lang="en-US" sz="2000" dirty="0"/>
              <a:t>]</a:t>
            </a:r>
          </a:p>
          <a:p>
            <a:pPr lvl="1"/>
            <a:r>
              <a:rPr lang="en-US" sz="2000" dirty="0"/>
              <a:t>Many bitmap encoding schemes exist, the most compact is the binary encoding</a:t>
            </a:r>
          </a:p>
          <a:p>
            <a:pPr lvl="1"/>
            <a:r>
              <a:rPr lang="en-US" sz="2000" dirty="0"/>
              <a:t>The binary encoded index (bit-slice index) is slower than the projection index in the worst case</a:t>
            </a:r>
          </a:p>
          <a:p>
            <a:r>
              <a:rPr lang="en-US" sz="2000" b="1" dirty="0"/>
              <a:t>Binning</a:t>
            </a:r>
          </a:p>
          <a:p>
            <a:pPr lvl="1"/>
            <a:r>
              <a:rPr lang="en-US" sz="2000" dirty="0"/>
              <a:t>Designed to handle high-cardinality data, but needs to scan raw data, which makes it slower than the projection index</a:t>
            </a:r>
          </a:p>
          <a:p>
            <a:pPr lvl="1"/>
            <a:r>
              <a:rPr lang="en-US" sz="2000" dirty="0"/>
              <a:t>Solution: Order-preserving Bin-based Clustering (</a:t>
            </a:r>
            <a:r>
              <a:rPr lang="en-US" sz="2000" dirty="0" err="1"/>
              <a:t>OrBiC</a:t>
            </a:r>
            <a:r>
              <a:rPr lang="en-US" sz="2000" u="sng" dirty="0"/>
              <a:t>)</a:t>
            </a:r>
            <a:r>
              <a:rPr lang="en-US" sz="2000" dirty="0"/>
              <a:t> [</a:t>
            </a:r>
            <a:r>
              <a:rPr lang="en-US" sz="2000" dirty="0">
                <a:hlinkClick r:id="rId7"/>
              </a:rPr>
              <a:t>Wu, et al, 2008</a:t>
            </a:r>
            <a:r>
              <a:rPr lang="en-US" sz="2000" dirty="0"/>
              <a:t>]</a:t>
            </a:r>
          </a:p>
        </p:txBody>
      </p:sp>
      <p:sp>
        <p:nvSpPr>
          <p:cNvPr id="23554" name="Rectangle 2"/>
          <p:cNvSpPr>
            <a:spLocks noGrp="1" noChangeArrowheads="1"/>
          </p:cNvSpPr>
          <p:nvPr>
            <p:ph type="title"/>
          </p:nvPr>
        </p:nvSpPr>
        <p:spPr/>
        <p:txBody>
          <a:bodyPr/>
          <a:lstStyle/>
          <a:p>
            <a:r>
              <a:rPr lang="en-US" sz="2800" dirty="0"/>
              <a:t>Ways to Improve Bitmap Indexes</a:t>
            </a:r>
          </a:p>
        </p:txBody>
      </p:sp>
      <p:sp>
        <p:nvSpPr>
          <p:cNvPr id="5" name="Slide Number Placeholder 4"/>
          <p:cNvSpPr>
            <a:spLocks noGrp="1"/>
          </p:cNvSpPr>
          <p:nvPr>
            <p:ph type="sldNum" sz="quarter" idx="11"/>
          </p:nvPr>
        </p:nvSpPr>
        <p:spPr>
          <a:prstGeom prst="rect">
            <a:avLst/>
          </a:prstGeom>
        </p:spPr>
        <p:txBody>
          <a:bodyPr/>
          <a:lstStyle/>
          <a:p>
            <a:fld id="{F8F88552-7A82-9B46-BDDE-2E596F1496D5}" type="slidenum">
              <a:rPr lang="en-US" sz="1000"/>
              <a:pPr/>
              <a:t>22</a:t>
            </a:fld>
            <a:endParaRPr lang="en-US" sz="1000" dirty="0"/>
          </a:p>
        </p:txBody>
      </p:sp>
      <p:sp>
        <p:nvSpPr>
          <p:cNvPr id="3" name="Footer Placeholder 2">
            <a:extLst>
              <a:ext uri="{FF2B5EF4-FFF2-40B4-BE49-F238E27FC236}">
                <a16:creationId xmlns:a16="http://schemas.microsoft.com/office/drawing/2014/main" id="{44B5A894-FF66-304E-8980-455B294842CA}"/>
              </a:ext>
            </a:extLst>
          </p:cNvPr>
          <p:cNvSpPr>
            <a:spLocks noGrp="1"/>
          </p:cNvSpPr>
          <p:nvPr>
            <p:ph type="ftr" sz="quarter" idx="10"/>
          </p:nvPr>
        </p:nvSpPr>
        <p:spPr/>
        <p:txBody>
          <a:bodyPr/>
          <a:lstStyle/>
          <a:p>
            <a:r>
              <a:rPr lang="en-US"/>
              <a:t>DBKDA 2021</a:t>
            </a:r>
            <a:endParaRPr lang="en-US" dirty="0"/>
          </a:p>
        </p:txBody>
      </p:sp>
      <p:pic>
        <p:nvPicPr>
          <p:cNvPr id="4" name="Audio 3">
            <a:hlinkClick r:id="" action="ppaction://media"/>
            <a:extLst>
              <a:ext uri="{FF2B5EF4-FFF2-40B4-BE49-F238E27FC236}">
                <a16:creationId xmlns:a16="http://schemas.microsoft.com/office/drawing/2014/main" id="{E2665251-4B26-FE42-B245-BA714A88F6E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271198745"/>
      </p:ext>
    </p:extLst>
  </p:cSld>
  <p:clrMapOvr>
    <a:masterClrMapping/>
  </p:clrMapOvr>
  <mc:AlternateContent xmlns:mc="http://schemas.openxmlformats.org/markup-compatibility/2006">
    <mc:Choice xmlns:p14="http://schemas.microsoft.com/office/powerpoint/2010/main" Requires="p14">
      <p:transition spd="slow" p14:dur="2000" advTm="84467"/>
    </mc:Choice>
    <mc:Fallback>
      <p:transition spd="slow" advTm="8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2" fill="hold" nodeType="clickEffect">
                                  <p:stCondLst>
                                    <p:cond delay="0"/>
                                  </p:stCondLst>
                                  <p:childTnLst>
                                    <p:animClr clrSpc="rgb" dir="cw">
                                      <p:cBhvr override="childStyle">
                                        <p:cTn id="10" dur="3000" fill="hold"/>
                                        <p:tgtEl>
                                          <p:spTgt spid="23555">
                                            <p:txEl>
                                              <p:pRg st="9" end="9"/>
                                            </p:txEl>
                                          </p:spTgt>
                                        </p:tgtEl>
                                        <p:attrNameLst>
                                          <p:attrName>style.color</p:attrName>
                                        </p:attrNameLst>
                                      </p:cBhvr>
                                      <p:to>
                                        <a:schemeClr val="folHlink"/>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dirty="0"/>
              <a:t>FastBit Technology 1: Compression</a:t>
            </a:r>
          </a:p>
        </p:txBody>
      </p:sp>
      <p:sp>
        <p:nvSpPr>
          <p:cNvPr id="41987" name="Text Box 3"/>
          <p:cNvSpPr txBox="1">
            <a:spLocks noChangeArrowheads="1"/>
          </p:cNvSpPr>
          <p:nvPr/>
        </p:nvSpPr>
        <p:spPr bwMode="auto">
          <a:xfrm>
            <a:off x="236538" y="1608138"/>
            <a:ext cx="8594725" cy="244475"/>
          </a:xfrm>
          <a:prstGeom prst="rect">
            <a:avLst/>
          </a:prstGeom>
          <a:noFill/>
          <a:ln w="25400">
            <a:noFill/>
            <a:miter lim="800000"/>
            <a:headEnd/>
            <a:tailEnd/>
          </a:ln>
        </p:spPr>
        <p:txBody>
          <a:bodyPr wrap="none">
            <a:spAutoFit/>
          </a:bodyPr>
          <a:lstStyle/>
          <a:p>
            <a:pPr algn="ctr" eaLnBrk="0" hangingPunct="0"/>
            <a:r>
              <a:rPr lang="en-US" sz="1000" dirty="0"/>
              <a:t>10000000000000000000011100000000000000000000000000000……………….00000000000000000000000000000001111111111111111111111111</a:t>
            </a:r>
          </a:p>
        </p:txBody>
      </p:sp>
      <p:sp>
        <p:nvSpPr>
          <p:cNvPr id="41988" name="Text Box 4"/>
          <p:cNvSpPr txBox="1">
            <a:spLocks noChangeArrowheads="1"/>
          </p:cNvSpPr>
          <p:nvPr/>
        </p:nvSpPr>
        <p:spPr bwMode="auto">
          <a:xfrm>
            <a:off x="2747963" y="1066800"/>
            <a:ext cx="3213100" cy="519113"/>
          </a:xfrm>
          <a:prstGeom prst="rect">
            <a:avLst/>
          </a:prstGeom>
          <a:noFill/>
          <a:ln w="25400">
            <a:noFill/>
            <a:miter lim="800000"/>
            <a:headEnd/>
            <a:tailEnd/>
          </a:ln>
        </p:spPr>
        <p:txBody>
          <a:bodyPr wrap="none">
            <a:spAutoFit/>
          </a:bodyPr>
          <a:lstStyle/>
          <a:p>
            <a:pPr algn="ctr" eaLnBrk="0" hangingPunct="0"/>
            <a:r>
              <a:rPr lang="en-US" sz="2800" dirty="0">
                <a:solidFill>
                  <a:schemeClr val="tx2">
                    <a:lumMod val="75000"/>
                  </a:schemeClr>
                </a:solidFill>
              </a:rPr>
              <a:t>Example: 2015 bits</a:t>
            </a:r>
          </a:p>
        </p:txBody>
      </p:sp>
      <p:sp>
        <p:nvSpPr>
          <p:cNvPr id="10245" name="Text Box 5"/>
          <p:cNvSpPr txBox="1">
            <a:spLocks noChangeArrowheads="1"/>
          </p:cNvSpPr>
          <p:nvPr/>
        </p:nvSpPr>
        <p:spPr bwMode="auto">
          <a:xfrm>
            <a:off x="760413" y="1876425"/>
            <a:ext cx="7666037" cy="701675"/>
          </a:xfrm>
          <a:prstGeom prst="rect">
            <a:avLst/>
          </a:prstGeom>
          <a:noFill/>
          <a:ln w="25400">
            <a:noFill/>
            <a:miter lim="800000"/>
            <a:headEnd/>
            <a:tailEnd/>
          </a:ln>
        </p:spPr>
        <p:txBody>
          <a:bodyPr wrap="none">
            <a:spAutoFit/>
          </a:bodyPr>
          <a:lstStyle/>
          <a:p>
            <a:pPr algn="ctr" eaLnBrk="0" hangingPunct="0"/>
            <a:r>
              <a:rPr lang="en-US" sz="2000" b="1" u="sng" dirty="0">
                <a:solidFill>
                  <a:srgbClr val="0000FF"/>
                </a:solidFill>
              </a:rPr>
              <a:t>Main Idea</a:t>
            </a:r>
            <a:r>
              <a:rPr lang="en-US" sz="2000" b="1" dirty="0">
                <a:solidFill>
                  <a:srgbClr val="0000FF"/>
                </a:solidFill>
              </a:rPr>
              <a:t>: Use run-length-encoding, but...</a:t>
            </a:r>
          </a:p>
          <a:p>
            <a:pPr algn="ctr" eaLnBrk="0" hangingPunct="0"/>
            <a:r>
              <a:rPr lang="en-US" sz="2000" b="1" dirty="0">
                <a:solidFill>
                  <a:srgbClr val="0000FF"/>
                </a:solidFill>
              </a:rPr>
              <a:t>partition bits into 31-bit groups [not 32 bit] on 32-bit machines</a:t>
            </a:r>
          </a:p>
        </p:txBody>
      </p:sp>
      <p:grpSp>
        <p:nvGrpSpPr>
          <p:cNvPr id="10264" name="Group 24"/>
          <p:cNvGrpSpPr>
            <a:grpSpLocks/>
          </p:cNvGrpSpPr>
          <p:nvPr/>
        </p:nvGrpSpPr>
        <p:grpSpPr bwMode="auto">
          <a:xfrm>
            <a:off x="228600" y="2590800"/>
            <a:ext cx="8632825" cy="504825"/>
            <a:chOff x="144" y="1737"/>
            <a:chExt cx="5438" cy="318"/>
          </a:xfrm>
        </p:grpSpPr>
        <p:sp>
          <p:nvSpPr>
            <p:cNvPr id="42013" name="AutoShape 13"/>
            <p:cNvSpPr>
              <a:spLocks noChangeArrowheads="1"/>
            </p:cNvSpPr>
            <p:nvPr/>
          </p:nvSpPr>
          <p:spPr bwMode="auto">
            <a:xfrm>
              <a:off x="144" y="1737"/>
              <a:ext cx="1296" cy="304"/>
            </a:xfrm>
            <a:prstGeom prst="leftRightArrow">
              <a:avLst>
                <a:gd name="adj1" fmla="val 50000"/>
                <a:gd name="adj2" fmla="val 85263"/>
              </a:avLst>
            </a:prstGeom>
            <a:noFill/>
            <a:ln w="25400">
              <a:solidFill>
                <a:schemeClr val="tx1"/>
              </a:solidFill>
              <a:miter lim="800000"/>
              <a:headEnd/>
              <a:tailEnd/>
            </a:ln>
          </p:spPr>
          <p:txBody>
            <a:bodyPr anchor="ctr">
              <a:spAutoFit/>
            </a:bodyPr>
            <a:lstStyle/>
            <a:p>
              <a:pPr algn="ctr"/>
              <a:endParaRPr lang="en-US" dirty="0"/>
            </a:p>
          </p:txBody>
        </p:sp>
        <p:sp>
          <p:nvSpPr>
            <p:cNvPr id="42014" name="Text Box 14"/>
            <p:cNvSpPr txBox="1">
              <a:spLocks noChangeArrowheads="1"/>
            </p:cNvSpPr>
            <p:nvPr/>
          </p:nvSpPr>
          <p:spPr bwMode="auto">
            <a:xfrm>
              <a:off x="493" y="1775"/>
              <a:ext cx="587" cy="250"/>
            </a:xfrm>
            <a:prstGeom prst="rect">
              <a:avLst/>
            </a:prstGeom>
            <a:noFill/>
            <a:ln w="25400">
              <a:noFill/>
              <a:miter lim="800000"/>
              <a:headEnd/>
              <a:tailEnd/>
            </a:ln>
          </p:spPr>
          <p:txBody>
            <a:bodyPr wrap="none">
              <a:spAutoFit/>
            </a:bodyPr>
            <a:lstStyle/>
            <a:p>
              <a:pPr algn="ctr" eaLnBrk="0" hangingPunct="0"/>
              <a:r>
                <a:rPr lang="en-US" sz="2000" dirty="0"/>
                <a:t>31 bits</a:t>
              </a:r>
            </a:p>
          </p:txBody>
        </p:sp>
        <p:sp>
          <p:nvSpPr>
            <p:cNvPr id="42015" name="AutoShape 15"/>
            <p:cNvSpPr>
              <a:spLocks noChangeArrowheads="1"/>
            </p:cNvSpPr>
            <p:nvPr/>
          </p:nvSpPr>
          <p:spPr bwMode="auto">
            <a:xfrm>
              <a:off x="4224" y="1751"/>
              <a:ext cx="1358" cy="304"/>
            </a:xfrm>
            <a:prstGeom prst="leftRightArrow">
              <a:avLst>
                <a:gd name="adj1" fmla="val 50000"/>
                <a:gd name="adj2" fmla="val 89342"/>
              </a:avLst>
            </a:prstGeom>
            <a:noFill/>
            <a:ln w="25400">
              <a:solidFill>
                <a:schemeClr val="tx1"/>
              </a:solidFill>
              <a:miter lim="800000"/>
              <a:headEnd/>
              <a:tailEnd/>
            </a:ln>
          </p:spPr>
          <p:txBody>
            <a:bodyPr anchor="ctr">
              <a:spAutoFit/>
            </a:bodyPr>
            <a:lstStyle/>
            <a:p>
              <a:pPr algn="ctr"/>
              <a:endParaRPr lang="en-US" dirty="0"/>
            </a:p>
          </p:txBody>
        </p:sp>
        <p:sp>
          <p:nvSpPr>
            <p:cNvPr id="42016" name="Text Box 16"/>
            <p:cNvSpPr txBox="1">
              <a:spLocks noChangeArrowheads="1"/>
            </p:cNvSpPr>
            <p:nvPr/>
          </p:nvSpPr>
          <p:spPr bwMode="auto">
            <a:xfrm>
              <a:off x="4656" y="1785"/>
              <a:ext cx="587" cy="250"/>
            </a:xfrm>
            <a:prstGeom prst="rect">
              <a:avLst/>
            </a:prstGeom>
            <a:noFill/>
            <a:ln w="25400">
              <a:noFill/>
              <a:miter lim="800000"/>
              <a:headEnd/>
              <a:tailEnd/>
            </a:ln>
          </p:spPr>
          <p:txBody>
            <a:bodyPr wrap="none">
              <a:spAutoFit/>
            </a:bodyPr>
            <a:lstStyle/>
            <a:p>
              <a:pPr algn="ctr" eaLnBrk="0" hangingPunct="0"/>
              <a:r>
                <a:rPr lang="en-US" sz="2000" dirty="0"/>
                <a:t>31 bits</a:t>
              </a:r>
            </a:p>
          </p:txBody>
        </p:sp>
        <p:sp>
          <p:nvSpPr>
            <p:cNvPr id="42017" name="Text Box 17"/>
            <p:cNvSpPr txBox="1">
              <a:spLocks noChangeArrowheads="1"/>
            </p:cNvSpPr>
            <p:nvPr/>
          </p:nvSpPr>
          <p:spPr bwMode="auto">
            <a:xfrm>
              <a:off x="2801" y="1785"/>
              <a:ext cx="1306" cy="250"/>
            </a:xfrm>
            <a:prstGeom prst="rect">
              <a:avLst/>
            </a:prstGeom>
            <a:noFill/>
            <a:ln w="25400">
              <a:noFill/>
              <a:miter lim="800000"/>
              <a:headEnd/>
              <a:tailEnd/>
            </a:ln>
          </p:spPr>
          <p:txBody>
            <a:bodyPr wrap="none">
              <a:spAutoFit/>
            </a:bodyPr>
            <a:lstStyle/>
            <a:p>
              <a:pPr algn="ctr" eaLnBrk="0" hangingPunct="0"/>
              <a:r>
                <a:rPr lang="en-US" sz="1400" dirty="0"/>
                <a:t>(62 groups skipped)</a:t>
              </a:r>
              <a:r>
                <a:rPr lang="en-US" sz="2000" dirty="0"/>
                <a:t> …</a:t>
              </a:r>
            </a:p>
          </p:txBody>
        </p:sp>
        <p:sp>
          <p:nvSpPr>
            <p:cNvPr id="42018" name="AutoShape 18"/>
            <p:cNvSpPr>
              <a:spLocks noChangeArrowheads="1"/>
            </p:cNvSpPr>
            <p:nvPr/>
          </p:nvSpPr>
          <p:spPr bwMode="auto">
            <a:xfrm>
              <a:off x="1488" y="1737"/>
              <a:ext cx="1344" cy="303"/>
            </a:xfrm>
            <a:prstGeom prst="leftRightArrow">
              <a:avLst>
                <a:gd name="adj1" fmla="val 50000"/>
                <a:gd name="adj2" fmla="val 88713"/>
              </a:avLst>
            </a:prstGeom>
            <a:noFill/>
            <a:ln w="25400">
              <a:solidFill>
                <a:schemeClr val="tx1"/>
              </a:solidFill>
              <a:miter lim="800000"/>
              <a:headEnd/>
              <a:tailEnd/>
            </a:ln>
          </p:spPr>
          <p:txBody>
            <a:bodyPr anchor="ctr">
              <a:spAutoFit/>
            </a:bodyPr>
            <a:lstStyle/>
            <a:p>
              <a:pPr algn="ctr"/>
              <a:endParaRPr lang="en-US" dirty="0"/>
            </a:p>
          </p:txBody>
        </p:sp>
        <p:sp>
          <p:nvSpPr>
            <p:cNvPr id="42019" name="Text Box 19"/>
            <p:cNvSpPr txBox="1">
              <a:spLocks noChangeArrowheads="1"/>
            </p:cNvSpPr>
            <p:nvPr/>
          </p:nvSpPr>
          <p:spPr bwMode="auto">
            <a:xfrm>
              <a:off x="1812" y="1775"/>
              <a:ext cx="588" cy="250"/>
            </a:xfrm>
            <a:prstGeom prst="rect">
              <a:avLst/>
            </a:prstGeom>
            <a:noFill/>
            <a:ln w="25400">
              <a:noFill/>
              <a:miter lim="800000"/>
              <a:headEnd/>
              <a:tailEnd/>
            </a:ln>
          </p:spPr>
          <p:txBody>
            <a:bodyPr wrap="none">
              <a:spAutoFit/>
            </a:bodyPr>
            <a:lstStyle/>
            <a:p>
              <a:pPr algn="ctr" eaLnBrk="0" hangingPunct="0"/>
              <a:r>
                <a:rPr lang="en-US" sz="2000" dirty="0"/>
                <a:t>31 bits</a:t>
              </a:r>
            </a:p>
          </p:txBody>
        </p:sp>
      </p:grpSp>
      <p:sp>
        <p:nvSpPr>
          <p:cNvPr id="10261" name="Text Box 21"/>
          <p:cNvSpPr txBox="1">
            <a:spLocks noChangeArrowheads="1"/>
          </p:cNvSpPr>
          <p:nvPr/>
        </p:nvSpPr>
        <p:spPr bwMode="auto">
          <a:xfrm>
            <a:off x="381000" y="4648200"/>
            <a:ext cx="8153400" cy="1938992"/>
          </a:xfrm>
          <a:prstGeom prst="rect">
            <a:avLst/>
          </a:prstGeom>
          <a:noFill/>
          <a:ln w="25400" algn="ctr">
            <a:noFill/>
            <a:miter lim="800000"/>
            <a:headEnd/>
            <a:tailEnd/>
          </a:ln>
        </p:spPr>
        <p:txBody>
          <a:bodyPr wrap="square">
            <a:spAutoFit/>
          </a:bodyPr>
          <a:lstStyle/>
          <a:p>
            <a:pPr marL="228600" indent="-228600" eaLnBrk="0" hangingPunct="0">
              <a:buFontTx/>
              <a:buChar char="•"/>
            </a:pPr>
            <a:r>
              <a:rPr lang="en-US" sz="2000" dirty="0">
                <a:solidFill>
                  <a:srgbClr val="0000FF"/>
                </a:solidFill>
                <a:latin typeface="Arial" charset="0"/>
              </a:rPr>
              <a:t>Name:</a:t>
            </a:r>
            <a:r>
              <a:rPr lang="en-US" sz="2000" dirty="0">
                <a:latin typeface="Arial" charset="0"/>
              </a:rPr>
              <a:t> Word-Aligned Hybrid (WAH) code (</a:t>
            </a:r>
            <a:r>
              <a:rPr lang="en-US" sz="2000" dirty="0">
                <a:solidFill>
                  <a:schemeClr val="accent2"/>
                </a:solidFill>
                <a:latin typeface="Arial" charset="0"/>
                <a:hlinkClick r:id="rId5"/>
              </a:rPr>
              <a:t>US patent</a:t>
            </a:r>
            <a:r>
              <a:rPr lang="en-US" sz="2000" dirty="0">
                <a:latin typeface="Arial" charset="0"/>
              </a:rPr>
              <a:t>)</a:t>
            </a:r>
          </a:p>
          <a:p>
            <a:pPr marL="228600" indent="-228600" eaLnBrk="0" hangingPunct="0">
              <a:buFontTx/>
              <a:buChar char="•"/>
            </a:pPr>
            <a:r>
              <a:rPr lang="en-US" sz="2000" dirty="0">
                <a:solidFill>
                  <a:srgbClr val="0000FF"/>
                </a:solidFill>
                <a:latin typeface="Arial" charset="0"/>
              </a:rPr>
              <a:t>Key features</a:t>
            </a:r>
            <a:r>
              <a:rPr lang="en-US" sz="2000" dirty="0">
                <a:latin typeface="Arial" charset="0"/>
              </a:rPr>
              <a:t>: WAH is</a:t>
            </a:r>
            <a:r>
              <a:rPr lang="en-US" sz="2000" dirty="0">
                <a:solidFill>
                  <a:srgbClr val="0000FF"/>
                </a:solidFill>
                <a:latin typeface="Arial" charset="0"/>
              </a:rPr>
              <a:t> compute-efficient</a:t>
            </a:r>
            <a:endParaRPr lang="en-US" sz="2000" dirty="0">
              <a:latin typeface="Arial" charset="0"/>
            </a:endParaRPr>
          </a:p>
          <a:p>
            <a:pPr marL="685800" lvl="1" indent="-228600" eaLnBrk="0" hangingPunct="0">
              <a:buFont typeface="Wingdings" pitchFamily="2" charset="2"/>
              <a:buChar char="Ø"/>
            </a:pPr>
            <a:r>
              <a:rPr lang="en-US" sz="2000" dirty="0">
                <a:latin typeface="Arial" charset="0"/>
              </a:rPr>
              <a:t>Uses the run-length encoding (simple)</a:t>
            </a:r>
          </a:p>
          <a:p>
            <a:pPr marL="685800" lvl="1" indent="-228600" eaLnBrk="0" hangingPunct="0">
              <a:buFont typeface="Wingdings" pitchFamily="2" charset="2"/>
              <a:buChar char="Ø"/>
            </a:pPr>
            <a:r>
              <a:rPr lang="en-US" sz="2000" dirty="0">
                <a:latin typeface="Arial" charset="0"/>
              </a:rPr>
              <a:t>Allows operations directly on compressed bitmaps</a:t>
            </a:r>
          </a:p>
          <a:p>
            <a:pPr marL="685800" lvl="1" indent="-228600" eaLnBrk="0" hangingPunct="0">
              <a:buFont typeface="Wingdings" pitchFamily="2" charset="2"/>
              <a:buChar char="Ø"/>
            </a:pPr>
            <a:r>
              <a:rPr lang="en-US" sz="2000" dirty="0">
                <a:solidFill>
                  <a:srgbClr val="0000FF"/>
                </a:solidFill>
                <a:latin typeface="Arial" charset="0"/>
              </a:rPr>
              <a:t>Never breaks any words</a:t>
            </a:r>
            <a:r>
              <a:rPr lang="en-US" sz="2000" dirty="0">
                <a:latin typeface="Arial" charset="0"/>
              </a:rPr>
              <a:t> into smaller pieces during operations</a:t>
            </a:r>
          </a:p>
          <a:p>
            <a:pPr marL="685800" lvl="1" indent="-228600" eaLnBrk="0" hangingPunct="0">
              <a:buFont typeface="Wingdings" pitchFamily="2" charset="2"/>
              <a:buChar char="Ø"/>
            </a:pPr>
            <a:r>
              <a:rPr lang="en-US" sz="2000" dirty="0">
                <a:latin typeface="Arial" charset="0"/>
              </a:rPr>
              <a:t>Worst case index size </a:t>
            </a:r>
            <a:r>
              <a:rPr lang="en-US" sz="2000" dirty="0">
                <a:solidFill>
                  <a:srgbClr val="0000FF"/>
                </a:solidFill>
                <a:latin typeface="Arial" charset="0"/>
              </a:rPr>
              <a:t>4N</a:t>
            </a:r>
            <a:r>
              <a:rPr lang="en-US" sz="2000" dirty="0">
                <a:latin typeface="Arial" charset="0"/>
              </a:rPr>
              <a:t> words, not N*N (without compression)</a:t>
            </a:r>
          </a:p>
        </p:txBody>
      </p:sp>
      <p:grpSp>
        <p:nvGrpSpPr>
          <p:cNvPr id="10286" name="Group 46"/>
          <p:cNvGrpSpPr>
            <a:grpSpLocks/>
          </p:cNvGrpSpPr>
          <p:nvPr/>
        </p:nvGrpSpPr>
        <p:grpSpPr bwMode="auto">
          <a:xfrm>
            <a:off x="131763" y="3048000"/>
            <a:ext cx="8783637" cy="1527175"/>
            <a:chOff x="83" y="1920"/>
            <a:chExt cx="5533" cy="962"/>
          </a:xfrm>
        </p:grpSpPr>
        <p:sp>
          <p:nvSpPr>
            <p:cNvPr id="41993" name="Text Box 6"/>
            <p:cNvSpPr txBox="1">
              <a:spLocks noChangeArrowheads="1"/>
            </p:cNvSpPr>
            <p:nvPr/>
          </p:nvSpPr>
          <p:spPr bwMode="auto">
            <a:xfrm>
              <a:off x="1614" y="2592"/>
              <a:ext cx="3107" cy="252"/>
            </a:xfrm>
            <a:prstGeom prst="rect">
              <a:avLst/>
            </a:prstGeom>
            <a:noFill/>
            <a:ln w="25400">
              <a:noFill/>
              <a:miter lim="800000"/>
              <a:headEnd/>
              <a:tailEnd/>
            </a:ln>
          </p:spPr>
          <p:txBody>
            <a:bodyPr wrap="none">
              <a:spAutoFit/>
            </a:bodyPr>
            <a:lstStyle/>
            <a:p>
              <a:pPr algn="ctr" eaLnBrk="0" hangingPunct="0"/>
              <a:r>
                <a:rPr lang="en-US" sz="2000" dirty="0">
                  <a:solidFill>
                    <a:srgbClr val="006000"/>
                  </a:solidFill>
                </a:rPr>
                <a:t>Encode each group using one 32-bit word</a:t>
              </a:r>
            </a:p>
          </p:txBody>
        </p:sp>
        <p:sp>
          <p:nvSpPr>
            <p:cNvPr id="41994" name="Text Box 10"/>
            <p:cNvSpPr txBox="1">
              <a:spLocks noChangeArrowheads="1"/>
            </p:cNvSpPr>
            <p:nvPr/>
          </p:nvSpPr>
          <p:spPr bwMode="auto">
            <a:xfrm>
              <a:off x="2330" y="2342"/>
              <a:ext cx="1222" cy="250"/>
            </a:xfrm>
            <a:prstGeom prst="rect">
              <a:avLst/>
            </a:prstGeom>
            <a:noFill/>
            <a:ln w="25400">
              <a:noFill/>
              <a:miter lim="800000"/>
              <a:headEnd/>
              <a:tailEnd/>
            </a:ln>
          </p:spPr>
          <p:txBody>
            <a:bodyPr wrap="none">
              <a:spAutoFit/>
            </a:bodyPr>
            <a:lstStyle/>
            <a:p>
              <a:pPr algn="ctr" eaLnBrk="0" hangingPunct="0"/>
              <a:r>
                <a:rPr lang="en-US" sz="2000" dirty="0"/>
                <a:t>31-bit count=63</a:t>
              </a:r>
            </a:p>
          </p:txBody>
        </p:sp>
        <p:sp>
          <p:nvSpPr>
            <p:cNvPr id="41995" name="Text Box 20"/>
            <p:cNvSpPr txBox="1">
              <a:spLocks noChangeArrowheads="1"/>
            </p:cNvSpPr>
            <p:nvPr/>
          </p:nvSpPr>
          <p:spPr bwMode="auto">
            <a:xfrm>
              <a:off x="1251" y="1920"/>
              <a:ext cx="3269" cy="252"/>
            </a:xfrm>
            <a:prstGeom prst="rect">
              <a:avLst/>
            </a:prstGeom>
            <a:noFill/>
            <a:ln w="25400">
              <a:noFill/>
              <a:miter lim="800000"/>
              <a:headEnd/>
              <a:tailEnd/>
            </a:ln>
          </p:spPr>
          <p:txBody>
            <a:bodyPr wrap="none">
              <a:spAutoFit/>
            </a:bodyPr>
            <a:lstStyle/>
            <a:p>
              <a:pPr algn="ctr" eaLnBrk="0" hangingPunct="0"/>
              <a:r>
                <a:rPr lang="en-US" sz="2000" dirty="0">
                  <a:solidFill>
                    <a:srgbClr val="006000"/>
                  </a:solidFill>
                </a:rPr>
                <a:t>Merge neighboring groups with identical bits</a:t>
              </a:r>
            </a:p>
          </p:txBody>
        </p:sp>
        <p:grpSp>
          <p:nvGrpSpPr>
            <p:cNvPr id="41996" name="Group 35"/>
            <p:cNvGrpSpPr>
              <a:grpSpLocks/>
            </p:cNvGrpSpPr>
            <p:nvPr/>
          </p:nvGrpSpPr>
          <p:grpSpPr bwMode="auto">
            <a:xfrm>
              <a:off x="83" y="2304"/>
              <a:ext cx="1453" cy="288"/>
              <a:chOff x="-13" y="2304"/>
              <a:chExt cx="1453" cy="288"/>
            </a:xfrm>
          </p:grpSpPr>
          <p:sp>
            <p:nvSpPr>
              <p:cNvPr id="42009" name="Text Box 8"/>
              <p:cNvSpPr txBox="1">
                <a:spLocks noChangeArrowheads="1"/>
              </p:cNvSpPr>
              <p:nvPr/>
            </p:nvSpPr>
            <p:spPr bwMode="auto">
              <a:xfrm>
                <a:off x="281" y="2342"/>
                <a:ext cx="1014" cy="250"/>
              </a:xfrm>
              <a:prstGeom prst="rect">
                <a:avLst/>
              </a:prstGeom>
              <a:noFill/>
              <a:ln w="25400">
                <a:noFill/>
                <a:miter lim="800000"/>
                <a:headEnd/>
                <a:tailEnd/>
              </a:ln>
            </p:spPr>
            <p:txBody>
              <a:bodyPr wrap="none">
                <a:spAutoFit/>
              </a:bodyPr>
              <a:lstStyle/>
              <a:p>
                <a:pPr algn="ctr" eaLnBrk="0" hangingPunct="0"/>
                <a:r>
                  <a:rPr lang="en-US" sz="2000" dirty="0"/>
                  <a:t>31 literal bits</a:t>
                </a:r>
              </a:p>
            </p:txBody>
          </p:sp>
          <p:sp>
            <p:nvSpPr>
              <p:cNvPr id="42010" name="Rectangle 25"/>
              <p:cNvSpPr>
                <a:spLocks noChangeArrowheads="1"/>
              </p:cNvSpPr>
              <p:nvPr/>
            </p:nvSpPr>
            <p:spPr bwMode="auto">
              <a:xfrm>
                <a:off x="0" y="2304"/>
                <a:ext cx="1440" cy="288"/>
              </a:xfrm>
              <a:prstGeom prst="rect">
                <a:avLst/>
              </a:prstGeom>
              <a:noFill/>
              <a:ln w="38100" algn="ctr">
                <a:solidFill>
                  <a:schemeClr val="tx1"/>
                </a:solidFill>
                <a:miter lim="800000"/>
                <a:headEnd/>
                <a:tailEnd/>
              </a:ln>
            </p:spPr>
            <p:txBody>
              <a:bodyPr anchor="ctr">
                <a:spAutoFit/>
              </a:bodyPr>
              <a:lstStyle/>
              <a:p>
                <a:pPr algn="ctr"/>
                <a:endParaRPr lang="en-US" dirty="0"/>
              </a:p>
            </p:txBody>
          </p:sp>
          <p:sp>
            <p:nvSpPr>
              <p:cNvPr id="42011" name="Line 26"/>
              <p:cNvSpPr>
                <a:spLocks noChangeShapeType="1"/>
              </p:cNvSpPr>
              <p:nvPr/>
            </p:nvSpPr>
            <p:spPr bwMode="auto">
              <a:xfrm>
                <a:off x="144" y="2304"/>
                <a:ext cx="0" cy="288"/>
              </a:xfrm>
              <a:prstGeom prst="line">
                <a:avLst/>
              </a:prstGeom>
              <a:noFill/>
              <a:ln w="38100">
                <a:solidFill>
                  <a:schemeClr val="tx1"/>
                </a:solidFill>
                <a:round/>
                <a:headEnd/>
                <a:tailEnd/>
              </a:ln>
            </p:spPr>
            <p:txBody>
              <a:bodyPr wrap="none">
                <a:spAutoFit/>
              </a:bodyPr>
              <a:lstStyle/>
              <a:p>
                <a:endParaRPr lang="en-US" dirty="0"/>
              </a:p>
            </p:txBody>
          </p:sp>
          <p:sp>
            <p:nvSpPr>
              <p:cNvPr id="42012" name="Text Box 27"/>
              <p:cNvSpPr txBox="1">
                <a:spLocks noChangeArrowheads="1"/>
              </p:cNvSpPr>
              <p:nvPr/>
            </p:nvSpPr>
            <p:spPr bwMode="auto">
              <a:xfrm>
                <a:off x="-13" y="2342"/>
                <a:ext cx="205" cy="250"/>
              </a:xfrm>
              <a:prstGeom prst="rect">
                <a:avLst/>
              </a:prstGeom>
              <a:noFill/>
              <a:ln w="25400">
                <a:noFill/>
                <a:miter lim="800000"/>
                <a:headEnd/>
                <a:tailEnd/>
              </a:ln>
            </p:spPr>
            <p:txBody>
              <a:bodyPr wrap="none">
                <a:spAutoFit/>
              </a:bodyPr>
              <a:lstStyle/>
              <a:p>
                <a:pPr algn="ctr" eaLnBrk="0" hangingPunct="0"/>
                <a:r>
                  <a:rPr lang="en-US" sz="2000" dirty="0"/>
                  <a:t>0</a:t>
                </a:r>
              </a:p>
            </p:txBody>
          </p:sp>
        </p:grpSp>
        <p:sp>
          <p:nvSpPr>
            <p:cNvPr id="41997" name="Rectangle 29"/>
            <p:cNvSpPr>
              <a:spLocks noChangeArrowheads="1"/>
            </p:cNvSpPr>
            <p:nvPr/>
          </p:nvSpPr>
          <p:spPr bwMode="auto">
            <a:xfrm>
              <a:off x="2064" y="2304"/>
              <a:ext cx="1440" cy="288"/>
            </a:xfrm>
            <a:prstGeom prst="rect">
              <a:avLst/>
            </a:prstGeom>
            <a:noFill/>
            <a:ln w="38100" algn="ctr">
              <a:solidFill>
                <a:schemeClr val="tx1"/>
              </a:solidFill>
              <a:miter lim="800000"/>
              <a:headEnd/>
              <a:tailEnd/>
            </a:ln>
          </p:spPr>
          <p:txBody>
            <a:bodyPr anchor="ctr">
              <a:spAutoFit/>
            </a:bodyPr>
            <a:lstStyle/>
            <a:p>
              <a:pPr algn="ctr"/>
              <a:endParaRPr lang="en-US" dirty="0"/>
            </a:p>
          </p:txBody>
        </p:sp>
        <p:sp>
          <p:nvSpPr>
            <p:cNvPr id="41998" name="Text Box 30"/>
            <p:cNvSpPr txBox="1">
              <a:spLocks noChangeArrowheads="1"/>
            </p:cNvSpPr>
            <p:nvPr/>
          </p:nvSpPr>
          <p:spPr bwMode="auto">
            <a:xfrm>
              <a:off x="2016" y="2342"/>
              <a:ext cx="205" cy="250"/>
            </a:xfrm>
            <a:prstGeom prst="rect">
              <a:avLst/>
            </a:prstGeom>
            <a:noFill/>
            <a:ln w="25400">
              <a:noFill/>
              <a:miter lim="800000"/>
              <a:headEnd/>
              <a:tailEnd/>
            </a:ln>
          </p:spPr>
          <p:txBody>
            <a:bodyPr wrap="none">
              <a:spAutoFit/>
            </a:bodyPr>
            <a:lstStyle/>
            <a:p>
              <a:pPr algn="ctr" eaLnBrk="0" hangingPunct="0"/>
              <a:r>
                <a:rPr lang="en-US" sz="2000" dirty="0"/>
                <a:t>1</a:t>
              </a:r>
            </a:p>
          </p:txBody>
        </p:sp>
        <p:sp>
          <p:nvSpPr>
            <p:cNvPr id="41999" name="Line 31"/>
            <p:cNvSpPr>
              <a:spLocks noChangeShapeType="1"/>
            </p:cNvSpPr>
            <p:nvPr/>
          </p:nvSpPr>
          <p:spPr bwMode="auto">
            <a:xfrm>
              <a:off x="2208" y="2304"/>
              <a:ext cx="0" cy="288"/>
            </a:xfrm>
            <a:prstGeom prst="line">
              <a:avLst/>
            </a:prstGeom>
            <a:noFill/>
            <a:ln w="38100">
              <a:solidFill>
                <a:schemeClr val="tx1"/>
              </a:solidFill>
              <a:round/>
              <a:headEnd/>
              <a:tailEnd/>
            </a:ln>
          </p:spPr>
          <p:txBody>
            <a:bodyPr wrap="none">
              <a:spAutoFit/>
            </a:bodyPr>
            <a:lstStyle/>
            <a:p>
              <a:endParaRPr lang="en-US" dirty="0"/>
            </a:p>
          </p:txBody>
        </p:sp>
        <p:sp>
          <p:nvSpPr>
            <p:cNvPr id="42000" name="Line 32"/>
            <p:cNvSpPr>
              <a:spLocks noChangeShapeType="1"/>
            </p:cNvSpPr>
            <p:nvPr/>
          </p:nvSpPr>
          <p:spPr bwMode="auto">
            <a:xfrm>
              <a:off x="2352" y="2304"/>
              <a:ext cx="0" cy="288"/>
            </a:xfrm>
            <a:prstGeom prst="line">
              <a:avLst/>
            </a:prstGeom>
            <a:noFill/>
            <a:ln w="38100">
              <a:solidFill>
                <a:schemeClr val="tx1"/>
              </a:solidFill>
              <a:round/>
              <a:headEnd/>
              <a:tailEnd/>
            </a:ln>
          </p:spPr>
          <p:txBody>
            <a:bodyPr wrap="none">
              <a:spAutoFit/>
            </a:bodyPr>
            <a:lstStyle/>
            <a:p>
              <a:endParaRPr lang="en-US" dirty="0"/>
            </a:p>
          </p:txBody>
        </p:sp>
        <p:sp>
          <p:nvSpPr>
            <p:cNvPr id="42001" name="Text Box 33"/>
            <p:cNvSpPr txBox="1">
              <a:spLocks noChangeArrowheads="1"/>
            </p:cNvSpPr>
            <p:nvPr/>
          </p:nvSpPr>
          <p:spPr bwMode="auto">
            <a:xfrm>
              <a:off x="2195" y="2342"/>
              <a:ext cx="205" cy="250"/>
            </a:xfrm>
            <a:prstGeom prst="rect">
              <a:avLst/>
            </a:prstGeom>
            <a:noFill/>
            <a:ln w="25400">
              <a:noFill/>
              <a:miter lim="800000"/>
              <a:headEnd/>
              <a:tailEnd/>
            </a:ln>
          </p:spPr>
          <p:txBody>
            <a:bodyPr wrap="none">
              <a:spAutoFit/>
            </a:bodyPr>
            <a:lstStyle/>
            <a:p>
              <a:pPr algn="ctr" eaLnBrk="0" hangingPunct="0"/>
              <a:r>
                <a:rPr lang="en-US" sz="2000" dirty="0"/>
                <a:t>0</a:t>
              </a:r>
            </a:p>
          </p:txBody>
        </p:sp>
        <p:grpSp>
          <p:nvGrpSpPr>
            <p:cNvPr id="42002" name="Group 36"/>
            <p:cNvGrpSpPr>
              <a:grpSpLocks/>
            </p:cNvGrpSpPr>
            <p:nvPr/>
          </p:nvGrpSpPr>
          <p:grpSpPr bwMode="auto">
            <a:xfrm>
              <a:off x="4163" y="2304"/>
              <a:ext cx="1453" cy="288"/>
              <a:chOff x="-13" y="2304"/>
              <a:chExt cx="1453" cy="288"/>
            </a:xfrm>
          </p:grpSpPr>
          <p:sp>
            <p:nvSpPr>
              <p:cNvPr id="42005" name="Text Box 37"/>
              <p:cNvSpPr txBox="1">
                <a:spLocks noChangeArrowheads="1"/>
              </p:cNvSpPr>
              <p:nvPr/>
            </p:nvSpPr>
            <p:spPr bwMode="auto">
              <a:xfrm>
                <a:off x="281" y="2342"/>
                <a:ext cx="1014" cy="250"/>
              </a:xfrm>
              <a:prstGeom prst="rect">
                <a:avLst/>
              </a:prstGeom>
              <a:noFill/>
              <a:ln w="25400">
                <a:noFill/>
                <a:miter lim="800000"/>
                <a:headEnd/>
                <a:tailEnd/>
              </a:ln>
            </p:spPr>
            <p:txBody>
              <a:bodyPr wrap="none">
                <a:spAutoFit/>
              </a:bodyPr>
              <a:lstStyle/>
              <a:p>
                <a:pPr algn="ctr" eaLnBrk="0" hangingPunct="0"/>
                <a:r>
                  <a:rPr lang="en-US" sz="2000" dirty="0"/>
                  <a:t>31 literal bits</a:t>
                </a:r>
              </a:p>
            </p:txBody>
          </p:sp>
          <p:sp>
            <p:nvSpPr>
              <p:cNvPr id="42006" name="Rectangle 38"/>
              <p:cNvSpPr>
                <a:spLocks noChangeArrowheads="1"/>
              </p:cNvSpPr>
              <p:nvPr/>
            </p:nvSpPr>
            <p:spPr bwMode="auto">
              <a:xfrm>
                <a:off x="0" y="2304"/>
                <a:ext cx="1440" cy="288"/>
              </a:xfrm>
              <a:prstGeom prst="rect">
                <a:avLst/>
              </a:prstGeom>
              <a:noFill/>
              <a:ln w="38100" algn="ctr">
                <a:solidFill>
                  <a:schemeClr val="tx1"/>
                </a:solidFill>
                <a:miter lim="800000"/>
                <a:headEnd/>
                <a:tailEnd/>
              </a:ln>
            </p:spPr>
            <p:txBody>
              <a:bodyPr anchor="ctr">
                <a:spAutoFit/>
              </a:bodyPr>
              <a:lstStyle/>
              <a:p>
                <a:pPr algn="ctr"/>
                <a:endParaRPr lang="en-US" dirty="0"/>
              </a:p>
            </p:txBody>
          </p:sp>
          <p:sp>
            <p:nvSpPr>
              <p:cNvPr id="42007" name="Line 39"/>
              <p:cNvSpPr>
                <a:spLocks noChangeShapeType="1"/>
              </p:cNvSpPr>
              <p:nvPr/>
            </p:nvSpPr>
            <p:spPr bwMode="auto">
              <a:xfrm>
                <a:off x="144" y="2304"/>
                <a:ext cx="0" cy="288"/>
              </a:xfrm>
              <a:prstGeom prst="line">
                <a:avLst/>
              </a:prstGeom>
              <a:noFill/>
              <a:ln w="38100">
                <a:solidFill>
                  <a:schemeClr val="tx1"/>
                </a:solidFill>
                <a:round/>
                <a:headEnd/>
                <a:tailEnd/>
              </a:ln>
            </p:spPr>
            <p:txBody>
              <a:bodyPr wrap="none">
                <a:spAutoFit/>
              </a:bodyPr>
              <a:lstStyle/>
              <a:p>
                <a:endParaRPr lang="en-US" dirty="0"/>
              </a:p>
            </p:txBody>
          </p:sp>
          <p:sp>
            <p:nvSpPr>
              <p:cNvPr id="42008" name="Text Box 40"/>
              <p:cNvSpPr txBox="1">
                <a:spLocks noChangeArrowheads="1"/>
              </p:cNvSpPr>
              <p:nvPr/>
            </p:nvSpPr>
            <p:spPr bwMode="auto">
              <a:xfrm>
                <a:off x="-13" y="2342"/>
                <a:ext cx="205" cy="250"/>
              </a:xfrm>
              <a:prstGeom prst="rect">
                <a:avLst/>
              </a:prstGeom>
              <a:noFill/>
              <a:ln w="25400">
                <a:noFill/>
                <a:miter lim="800000"/>
                <a:headEnd/>
                <a:tailEnd/>
              </a:ln>
            </p:spPr>
            <p:txBody>
              <a:bodyPr wrap="none">
                <a:spAutoFit/>
              </a:bodyPr>
              <a:lstStyle/>
              <a:p>
                <a:pPr algn="ctr" eaLnBrk="0" hangingPunct="0"/>
                <a:r>
                  <a:rPr lang="en-US" sz="2000" dirty="0"/>
                  <a:t>0</a:t>
                </a:r>
              </a:p>
            </p:txBody>
          </p:sp>
        </p:grpSp>
        <p:sp>
          <p:nvSpPr>
            <p:cNvPr id="42003" name="Line 41"/>
            <p:cNvSpPr>
              <a:spLocks noChangeShapeType="1"/>
            </p:cNvSpPr>
            <p:nvPr/>
          </p:nvSpPr>
          <p:spPr bwMode="auto">
            <a:xfrm>
              <a:off x="96" y="2640"/>
              <a:ext cx="1440" cy="0"/>
            </a:xfrm>
            <a:prstGeom prst="line">
              <a:avLst/>
            </a:prstGeom>
            <a:noFill/>
            <a:ln w="38100">
              <a:solidFill>
                <a:schemeClr val="tx1"/>
              </a:solidFill>
              <a:round/>
              <a:headEnd type="triangle" w="med" len="med"/>
              <a:tailEnd type="triangle" w="med" len="med"/>
            </a:ln>
          </p:spPr>
          <p:txBody>
            <a:bodyPr wrap="none" anchor="ctr">
              <a:spAutoFit/>
            </a:bodyPr>
            <a:lstStyle/>
            <a:p>
              <a:endParaRPr lang="en-US" dirty="0"/>
            </a:p>
          </p:txBody>
        </p:sp>
        <p:sp>
          <p:nvSpPr>
            <p:cNvPr id="42004" name="Text Box 42"/>
            <p:cNvSpPr txBox="1">
              <a:spLocks noChangeArrowheads="1"/>
            </p:cNvSpPr>
            <p:nvPr/>
          </p:nvSpPr>
          <p:spPr bwMode="auto">
            <a:xfrm>
              <a:off x="477" y="2630"/>
              <a:ext cx="637" cy="252"/>
            </a:xfrm>
            <a:prstGeom prst="rect">
              <a:avLst/>
            </a:prstGeom>
            <a:noFill/>
            <a:ln w="25400">
              <a:noFill/>
              <a:miter lim="800000"/>
              <a:headEnd/>
              <a:tailEnd/>
            </a:ln>
          </p:spPr>
          <p:txBody>
            <a:bodyPr wrap="none">
              <a:spAutoFit/>
            </a:bodyPr>
            <a:lstStyle/>
            <a:p>
              <a:pPr algn="ctr" eaLnBrk="0" hangingPunct="0"/>
              <a:r>
                <a:rPr lang="en-US" sz="2000" dirty="0">
                  <a:solidFill>
                    <a:srgbClr val="006000"/>
                  </a:solidFill>
                </a:rPr>
                <a:t>32  bits</a:t>
              </a:r>
            </a:p>
          </p:txBody>
        </p:sp>
      </p:grpSp>
      <p:sp>
        <p:nvSpPr>
          <p:cNvPr id="37" name="Text Box 13"/>
          <p:cNvSpPr txBox="1">
            <a:spLocks noChangeArrowheads="1"/>
          </p:cNvSpPr>
          <p:nvPr/>
        </p:nvSpPr>
        <p:spPr bwMode="auto">
          <a:xfrm>
            <a:off x="6330473" y="838200"/>
            <a:ext cx="2813527" cy="307777"/>
          </a:xfrm>
          <a:prstGeom prst="rect">
            <a:avLst/>
          </a:prstGeom>
          <a:noFill/>
          <a:ln w="25400" algn="ctr">
            <a:noFill/>
            <a:miter lim="800000"/>
            <a:headEnd/>
            <a:tailEnd/>
          </a:ln>
        </p:spPr>
        <p:txBody>
          <a:bodyPr wrap="none">
            <a:spAutoFit/>
          </a:bodyPr>
          <a:lstStyle/>
          <a:p>
            <a:pPr algn="ctr" eaLnBrk="0" hangingPunct="0"/>
            <a:r>
              <a:rPr lang="en-US" sz="1400" b="1" dirty="0"/>
              <a:t>[</a:t>
            </a:r>
            <a:r>
              <a:rPr lang="en-US" sz="1400" b="1" dirty="0">
                <a:hlinkClick r:id="rId6"/>
              </a:rPr>
              <a:t>Wu, </a:t>
            </a:r>
            <a:r>
              <a:rPr lang="en-US" sz="1400" b="1" dirty="0" err="1">
                <a:hlinkClick r:id="rId6"/>
              </a:rPr>
              <a:t>Otoo</a:t>
            </a:r>
            <a:r>
              <a:rPr lang="en-US" sz="1400" b="1" dirty="0">
                <a:hlinkClick r:id="rId6"/>
              </a:rPr>
              <a:t>, and Shoshani 2006</a:t>
            </a:r>
            <a:r>
              <a:rPr lang="en-US" sz="1400" b="1" dirty="0"/>
              <a:t>]</a:t>
            </a:r>
          </a:p>
        </p:txBody>
      </p:sp>
      <p:sp>
        <p:nvSpPr>
          <p:cNvPr id="3" name="Footer Placeholder 2">
            <a:extLst>
              <a:ext uri="{FF2B5EF4-FFF2-40B4-BE49-F238E27FC236}">
                <a16:creationId xmlns:a16="http://schemas.microsoft.com/office/drawing/2014/main" id="{AA4B557D-5D3D-C243-9C2A-500729A4C94A}"/>
              </a:ext>
            </a:extLst>
          </p:cNvPr>
          <p:cNvSpPr>
            <a:spLocks noGrp="1"/>
          </p:cNvSpPr>
          <p:nvPr>
            <p:ph type="ftr" sz="quarter" idx="10"/>
          </p:nvPr>
        </p:nvSpPr>
        <p:spPr/>
        <p:txBody>
          <a:bodyPr/>
          <a:lstStyle/>
          <a:p>
            <a:r>
              <a:rPr lang="en-US"/>
              <a:t>DBKDA 2021</a:t>
            </a:r>
            <a:endParaRPr lang="en-US" dirty="0"/>
          </a:p>
        </p:txBody>
      </p:sp>
      <p:sp>
        <p:nvSpPr>
          <p:cNvPr id="4" name="Slide Number Placeholder 3">
            <a:extLst>
              <a:ext uri="{FF2B5EF4-FFF2-40B4-BE49-F238E27FC236}">
                <a16:creationId xmlns:a16="http://schemas.microsoft.com/office/drawing/2014/main" id="{10269240-952A-5047-868F-AC52AFB7A3FC}"/>
              </a:ext>
            </a:extLst>
          </p:cNvPr>
          <p:cNvSpPr>
            <a:spLocks noGrp="1"/>
          </p:cNvSpPr>
          <p:nvPr>
            <p:ph type="sldNum" sz="quarter" idx="11"/>
          </p:nvPr>
        </p:nvSpPr>
        <p:spPr/>
        <p:txBody>
          <a:bodyPr/>
          <a:lstStyle/>
          <a:p>
            <a:fld id="{67F4BB86-738B-4A51-BB61-46F3B0FB9693}" type="slidenum">
              <a:rPr lang="en-US" smtClean="0"/>
              <a:pPr/>
              <a:t>23</a:t>
            </a:fld>
            <a:endParaRPr lang="en-US" dirty="0"/>
          </a:p>
        </p:txBody>
      </p:sp>
      <p:pic>
        <p:nvPicPr>
          <p:cNvPr id="5" name="Audio 4">
            <a:hlinkClick r:id="" action="ppaction://media"/>
            <a:extLst>
              <a:ext uri="{FF2B5EF4-FFF2-40B4-BE49-F238E27FC236}">
                <a16:creationId xmlns:a16="http://schemas.microsoft.com/office/drawing/2014/main" id="{DF312854-F4D2-9C48-B98E-92901C8D88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78182941"/>
      </p:ext>
    </p:extLst>
  </p:cSld>
  <p:clrMapOvr>
    <a:masterClrMapping/>
  </p:clrMapOvr>
  <mc:AlternateContent xmlns:mc="http://schemas.openxmlformats.org/markup-compatibility/2006">
    <mc:Choice xmlns:p14="http://schemas.microsoft.com/office/powerpoint/2010/main" Requires="p14">
      <p:transition spd="slow" p14:dur="2000" advTm="58897"/>
    </mc:Choice>
    <mc:Fallback>
      <p:transition spd="slow" advTm="58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352438" y="785703"/>
            <a:ext cx="8410575" cy="1612875"/>
          </a:xfrm>
        </p:spPr>
        <p:txBody>
          <a:bodyPr>
            <a:normAutofit lnSpcReduction="10000"/>
          </a:bodyPr>
          <a:lstStyle/>
          <a:p>
            <a:r>
              <a:rPr lang="en-US" sz="2000" dirty="0"/>
              <a:t>In the worst case, query response time is a linear function of the number of hits, H</a:t>
            </a:r>
          </a:p>
          <a:p>
            <a:r>
              <a:rPr lang="en-US" sz="2000" dirty="0"/>
              <a:t>WAH Compressed indexes are </a:t>
            </a:r>
            <a:r>
              <a:rPr lang="en-US" sz="2000" dirty="0">
                <a:solidFill>
                  <a:srgbClr val="E66708"/>
                </a:solidFill>
              </a:rPr>
              <a:t>optimal for one-dimensional range queries</a:t>
            </a:r>
            <a:r>
              <a:rPr lang="en-US" sz="2000" dirty="0"/>
              <a:t>, search time O(H)</a:t>
            </a:r>
            <a:endParaRPr lang="en-US" sz="2000" dirty="0">
              <a:solidFill>
                <a:srgbClr val="E66708"/>
              </a:solidFill>
            </a:endParaRPr>
          </a:p>
        </p:txBody>
      </p:sp>
      <p:sp>
        <p:nvSpPr>
          <p:cNvPr id="34818" name="Rectangle 2"/>
          <p:cNvSpPr>
            <a:spLocks noGrp="1" noChangeArrowheads="1"/>
          </p:cNvSpPr>
          <p:nvPr>
            <p:ph type="title"/>
          </p:nvPr>
        </p:nvSpPr>
        <p:spPr/>
        <p:txBody>
          <a:bodyPr>
            <a:normAutofit/>
          </a:bodyPr>
          <a:lstStyle/>
          <a:p>
            <a:r>
              <a:rPr lang="en-US" dirty="0"/>
              <a:t>WAH Compressed Index Is Optimal</a:t>
            </a:r>
          </a:p>
        </p:txBody>
      </p:sp>
      <p:sp>
        <p:nvSpPr>
          <p:cNvPr id="11" name="Slide Number Placeholder 10"/>
          <p:cNvSpPr>
            <a:spLocks noGrp="1"/>
          </p:cNvSpPr>
          <p:nvPr>
            <p:ph type="sldNum" sz="quarter" idx="11"/>
          </p:nvPr>
        </p:nvSpPr>
        <p:spPr>
          <a:prstGeom prst="rect">
            <a:avLst/>
          </a:prstGeom>
        </p:spPr>
        <p:txBody>
          <a:bodyPr/>
          <a:lstStyle/>
          <a:p>
            <a:pPr>
              <a:defRPr/>
            </a:pPr>
            <a:fld id="{F3848343-C151-4F43-A5E2-94095CA15E08}" type="slidenum">
              <a:rPr lang="en-US" sz="1000" smtClean="0"/>
              <a:pPr>
                <a:defRPr/>
              </a:pPr>
              <a:t>24</a:t>
            </a:fld>
            <a:endParaRPr lang="en-US" sz="1000" dirty="0"/>
          </a:p>
        </p:txBody>
      </p:sp>
      <p:pic>
        <p:nvPicPr>
          <p:cNvPr id="34820" name="Picture 4" descr="zipfTimeHits"/>
          <p:cNvPicPr>
            <a:picLocks noGrp="1" noChangeAspect="1" noChangeArrowheads="1"/>
          </p:cNvPicPr>
          <p:nvPr>
            <p:ph sz="half" idx="4294967295"/>
          </p:nvPr>
        </p:nvPicPr>
        <p:blipFill>
          <a:blip r:embed="rId6" cstate="print">
            <a:clrChange>
              <a:clrFrom>
                <a:srgbClr val="FFFFFF"/>
              </a:clrFrom>
              <a:clrTo>
                <a:srgbClr val="FFFFFF">
                  <a:alpha val="0"/>
                </a:srgbClr>
              </a:clrTo>
            </a:clrChange>
          </a:blip>
          <a:srcRect/>
          <a:stretch>
            <a:fillRect/>
          </a:stretch>
        </p:blipFill>
        <p:spPr>
          <a:xfrm>
            <a:off x="1143000" y="2514600"/>
            <a:ext cx="5181600" cy="4168775"/>
          </a:xfrm>
        </p:spPr>
      </p:pic>
      <p:sp>
        <p:nvSpPr>
          <p:cNvPr id="34821" name="Text Box 6"/>
          <p:cNvSpPr txBox="1">
            <a:spLocks noChangeArrowheads="1"/>
          </p:cNvSpPr>
          <p:nvPr/>
        </p:nvSpPr>
        <p:spPr bwMode="auto">
          <a:xfrm>
            <a:off x="6334609" y="4468678"/>
            <a:ext cx="1066800" cy="519113"/>
          </a:xfrm>
          <a:prstGeom prst="rect">
            <a:avLst/>
          </a:prstGeom>
          <a:noFill/>
          <a:ln w="25400">
            <a:noFill/>
            <a:miter lim="800000"/>
            <a:headEnd/>
            <a:tailEnd/>
          </a:ln>
        </p:spPr>
        <p:txBody>
          <a:bodyPr>
            <a:spAutoFit/>
          </a:bodyPr>
          <a:lstStyle/>
          <a:p>
            <a:pPr algn="ctr" eaLnBrk="0" hangingPunct="0"/>
            <a:r>
              <a:rPr lang="en-US" sz="2800" dirty="0">
                <a:latin typeface="Gill Sans"/>
                <a:cs typeface="Gill Sans"/>
              </a:rPr>
              <a:t>WAH</a:t>
            </a:r>
          </a:p>
        </p:txBody>
      </p:sp>
      <p:sp>
        <p:nvSpPr>
          <p:cNvPr id="34823" name="Text Box 9"/>
          <p:cNvSpPr txBox="1">
            <a:spLocks noChangeArrowheads="1"/>
          </p:cNvSpPr>
          <p:nvPr/>
        </p:nvSpPr>
        <p:spPr bwMode="auto">
          <a:xfrm>
            <a:off x="6419850" y="5103813"/>
            <a:ext cx="2460529" cy="923330"/>
          </a:xfrm>
          <a:prstGeom prst="rect">
            <a:avLst/>
          </a:prstGeom>
          <a:noFill/>
          <a:ln w="25400">
            <a:noFill/>
            <a:miter lim="800000"/>
            <a:headEnd/>
            <a:tailEnd/>
          </a:ln>
        </p:spPr>
        <p:txBody>
          <a:bodyPr wrap="none">
            <a:spAutoFit/>
          </a:bodyPr>
          <a:lstStyle/>
          <a:p>
            <a:pPr eaLnBrk="0" hangingPunct="0"/>
            <a:r>
              <a:rPr lang="en-US" sz="1800" dirty="0">
                <a:latin typeface="Gill Sans"/>
                <a:cs typeface="Gill Sans"/>
              </a:rPr>
              <a:t>Pentium 4, 2.8 GHz</a:t>
            </a:r>
          </a:p>
          <a:p>
            <a:pPr eaLnBrk="0" hangingPunct="0"/>
            <a:r>
              <a:rPr lang="en-US" sz="1800" dirty="0">
                <a:latin typeface="Gill Sans"/>
                <a:cs typeface="Gill Sans"/>
              </a:rPr>
              <a:t>40 MB/s disk array</a:t>
            </a:r>
          </a:p>
          <a:p>
            <a:pPr eaLnBrk="0" hangingPunct="0"/>
            <a:r>
              <a:rPr lang="en-US" sz="1800" dirty="0">
                <a:latin typeface="Gill Sans"/>
                <a:cs typeface="Gill Sans"/>
              </a:rPr>
              <a:t>100 M synthetic records</a:t>
            </a:r>
          </a:p>
        </p:txBody>
      </p:sp>
      <p:sp>
        <p:nvSpPr>
          <p:cNvPr id="34824" name="Text Box 10"/>
          <p:cNvSpPr txBox="1">
            <a:spLocks noChangeArrowheads="1"/>
          </p:cNvSpPr>
          <p:nvPr/>
        </p:nvSpPr>
        <p:spPr bwMode="auto">
          <a:xfrm>
            <a:off x="3919457" y="3514241"/>
            <a:ext cx="1066800" cy="519113"/>
          </a:xfrm>
          <a:prstGeom prst="rect">
            <a:avLst/>
          </a:prstGeom>
          <a:noFill/>
          <a:ln w="25400">
            <a:noFill/>
            <a:miter lim="800000"/>
            <a:headEnd/>
            <a:tailEnd/>
          </a:ln>
        </p:spPr>
        <p:txBody>
          <a:bodyPr>
            <a:spAutoFit/>
          </a:bodyPr>
          <a:lstStyle/>
          <a:p>
            <a:pPr algn="ctr" eaLnBrk="0" hangingPunct="0"/>
            <a:r>
              <a:rPr lang="en-US" sz="2800" dirty="0">
                <a:latin typeface="Gill Sans"/>
                <a:cs typeface="Gill Sans"/>
              </a:rPr>
              <a:t>BBC</a:t>
            </a:r>
          </a:p>
        </p:txBody>
      </p:sp>
      <p:sp>
        <p:nvSpPr>
          <p:cNvPr id="34825" name="Text Box 11"/>
          <p:cNvSpPr txBox="1">
            <a:spLocks noChangeArrowheads="1"/>
          </p:cNvSpPr>
          <p:nvPr/>
        </p:nvSpPr>
        <p:spPr bwMode="auto">
          <a:xfrm>
            <a:off x="6699142" y="2958884"/>
            <a:ext cx="2072898" cy="1200328"/>
          </a:xfrm>
          <a:prstGeom prst="rect">
            <a:avLst/>
          </a:prstGeom>
          <a:noFill/>
          <a:ln w="25400">
            <a:noFill/>
            <a:miter lim="800000"/>
            <a:headEnd/>
            <a:tailEnd/>
          </a:ln>
        </p:spPr>
        <p:txBody>
          <a:bodyPr wrap="square">
            <a:spAutoFit/>
          </a:bodyPr>
          <a:lstStyle/>
          <a:p>
            <a:pPr algn="ctr" eaLnBrk="0" hangingPunct="0"/>
            <a:r>
              <a:rPr lang="en-US" sz="2400" b="1" dirty="0">
                <a:latin typeface="Gill Sans"/>
                <a:cs typeface="Gill Sans"/>
              </a:rPr>
              <a:t>Optimality</a:t>
            </a:r>
          </a:p>
          <a:p>
            <a:pPr algn="ctr" eaLnBrk="0" hangingPunct="0"/>
            <a:r>
              <a:rPr lang="en-US" sz="2400" b="1" dirty="0">
                <a:latin typeface="Gill Sans"/>
                <a:cs typeface="Gill Sans"/>
              </a:rPr>
              <a:t> means</a:t>
            </a:r>
          </a:p>
          <a:p>
            <a:pPr algn="ctr" eaLnBrk="0" hangingPunct="0"/>
            <a:r>
              <a:rPr lang="en-US" sz="2400" b="1" dirty="0">
                <a:latin typeface="Gill Sans"/>
                <a:cs typeface="Gill Sans"/>
              </a:rPr>
              <a:t>straight line</a:t>
            </a:r>
          </a:p>
        </p:txBody>
      </p:sp>
      <p:sp>
        <p:nvSpPr>
          <p:cNvPr id="10" name="Down Arrow 9"/>
          <p:cNvSpPr/>
          <p:nvPr/>
        </p:nvSpPr>
        <p:spPr>
          <a:xfrm>
            <a:off x="304800" y="3245224"/>
            <a:ext cx="681318" cy="2366682"/>
          </a:xfrm>
          <a:prstGeom prst="downArrow">
            <a:avLst/>
          </a:prstGeom>
          <a:gradFill flip="none" rotWithShape="1">
            <a:gsLst>
              <a:gs pos="0">
                <a:srgbClr val="000000"/>
              </a:gs>
              <a:gs pos="39999">
                <a:srgbClr val="0A128C"/>
              </a:gs>
              <a:gs pos="70000">
                <a:srgbClr val="181CC7"/>
              </a:gs>
              <a:gs pos="88000">
                <a:srgbClr val="7005D4"/>
              </a:gs>
              <a:gs pos="100000">
                <a:srgbClr val="8C3D91"/>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en-US" sz="2400" b="1" dirty="0">
                <a:latin typeface="Gill Sans"/>
                <a:cs typeface="Gill Sans"/>
              </a:rPr>
              <a:t>Better</a:t>
            </a:r>
          </a:p>
        </p:txBody>
      </p:sp>
      <p:cxnSp>
        <p:nvCxnSpPr>
          <p:cNvPr id="12" name="Straight Arrow Connector 11"/>
          <p:cNvCxnSpPr/>
          <p:nvPr/>
        </p:nvCxnSpPr>
        <p:spPr>
          <a:xfrm rot="5400000">
            <a:off x="5323671" y="3453538"/>
            <a:ext cx="1503331" cy="13018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048000" y="5486400"/>
            <a:ext cx="5867400" cy="1066800"/>
            <a:chOff x="3048000" y="5486400"/>
            <a:chExt cx="5867400" cy="1066800"/>
          </a:xfrm>
        </p:grpSpPr>
        <p:sp>
          <p:nvSpPr>
            <p:cNvPr id="3" name="Oval 2"/>
            <p:cNvSpPr/>
            <p:nvPr/>
          </p:nvSpPr>
          <p:spPr>
            <a:xfrm>
              <a:off x="3048000" y="5486400"/>
              <a:ext cx="1600200" cy="762000"/>
            </a:xfrm>
            <a:prstGeom prst="ellipse">
              <a:avLst/>
            </a:prstGeom>
            <a:noFill/>
            <a:ln w="63500">
              <a:solidFill>
                <a:schemeClr val="accent1">
                  <a:shade val="95000"/>
                  <a:satMod val="10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a:cs typeface="Gill Sans"/>
              </a:endParaRPr>
            </a:p>
          </p:txBody>
        </p:sp>
        <p:sp>
          <p:nvSpPr>
            <p:cNvPr id="5" name="Rectangular Callout 4"/>
            <p:cNvSpPr/>
            <p:nvPr/>
          </p:nvSpPr>
          <p:spPr>
            <a:xfrm>
              <a:off x="6553200" y="6019800"/>
              <a:ext cx="2362200" cy="533400"/>
            </a:xfrm>
            <a:prstGeom prst="wedgeRectCallout">
              <a:avLst>
                <a:gd name="adj1" fmla="val -129578"/>
                <a:gd name="adj2" fmla="val -781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Gill Sans"/>
                  <a:cs typeface="Gill Sans"/>
                </a:rPr>
                <a:t>Expand this area</a:t>
              </a:r>
            </a:p>
          </p:txBody>
        </p:sp>
      </p:grpSp>
      <p:sp>
        <p:nvSpPr>
          <p:cNvPr id="2" name="Footer Placeholder 1">
            <a:extLst>
              <a:ext uri="{FF2B5EF4-FFF2-40B4-BE49-F238E27FC236}">
                <a16:creationId xmlns:a16="http://schemas.microsoft.com/office/drawing/2014/main" id="{C3444CA1-9C4D-ED47-BEDD-62182BF36843}"/>
              </a:ext>
            </a:extLst>
          </p:cNvPr>
          <p:cNvSpPr>
            <a:spLocks noGrp="1"/>
          </p:cNvSpPr>
          <p:nvPr>
            <p:ph type="ftr" sz="quarter" idx="10"/>
          </p:nvPr>
        </p:nvSpPr>
        <p:spPr/>
        <p:txBody>
          <a:bodyPr/>
          <a:lstStyle/>
          <a:p>
            <a:r>
              <a:rPr lang="en-US"/>
              <a:t>DBKDA 2021</a:t>
            </a:r>
            <a:endParaRPr lang="en-US" dirty="0"/>
          </a:p>
        </p:txBody>
      </p:sp>
      <p:pic>
        <p:nvPicPr>
          <p:cNvPr id="4" name="Audio 3">
            <a:hlinkClick r:id="" action="ppaction://media"/>
            <a:extLst>
              <a:ext uri="{FF2B5EF4-FFF2-40B4-BE49-F238E27FC236}">
                <a16:creationId xmlns:a16="http://schemas.microsoft.com/office/drawing/2014/main" id="{9363BEBF-3541-2544-8D88-8F0AD1C2C00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394164440"/>
      </p:ext>
    </p:extLst>
  </p:cSld>
  <p:clrMapOvr>
    <a:masterClrMapping/>
  </p:clrMapOvr>
  <mc:AlternateContent xmlns:mc="http://schemas.openxmlformats.org/markup-compatibility/2006">
    <mc:Choice xmlns:p14="http://schemas.microsoft.com/office/powerpoint/2010/main" Requires="p14">
      <p:transition spd="slow" p14:dur="2000" advClick="0" advTm="87860"/>
    </mc:Choice>
    <mc:Fallback>
      <p:transition spd="slow" advClick="0" advTm="87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092A88-4894-6F4B-9189-6084DFE9355C}"/>
              </a:ext>
            </a:extLst>
          </p:cNvPr>
          <p:cNvSpPr>
            <a:spLocks noGrp="1"/>
          </p:cNvSpPr>
          <p:nvPr>
            <p:ph type="body" idx="1"/>
          </p:nvPr>
        </p:nvSpPr>
        <p:spPr>
          <a:xfrm>
            <a:off x="352438" y="4724400"/>
            <a:ext cx="8410575" cy="1600200"/>
          </a:xfrm>
        </p:spPr>
        <p:txBody>
          <a:bodyPr/>
          <a:lstStyle/>
          <a:p>
            <a:pPr>
              <a:buFontTx/>
              <a:buChar char="•"/>
            </a:pPr>
            <a:r>
              <a:rPr lang="en-US" b="1" dirty="0"/>
              <a:t>WAH compressed indexes are 10X faster than DBMS, </a:t>
            </a:r>
            <a:br>
              <a:rPr lang="en-US" b="1" dirty="0"/>
            </a:br>
            <a:r>
              <a:rPr lang="en-US" b="1" dirty="0"/>
              <a:t>5X faster than our own version of BBC</a:t>
            </a:r>
          </a:p>
          <a:p>
            <a:pPr>
              <a:buFontTx/>
              <a:buChar char="•"/>
            </a:pPr>
            <a:r>
              <a:rPr lang="en-US" sz="1800" dirty="0"/>
              <a:t>Based on 12 most queried variables from a STAR dataset with 2.2 million rows, average column cardinality 222,000</a:t>
            </a:r>
          </a:p>
        </p:txBody>
      </p:sp>
      <p:sp>
        <p:nvSpPr>
          <p:cNvPr id="214018" name="Rectangle 2"/>
          <p:cNvSpPr>
            <a:spLocks noGrp="1" noChangeArrowheads="1"/>
          </p:cNvSpPr>
          <p:nvPr>
            <p:ph type="title"/>
          </p:nvPr>
        </p:nvSpPr>
        <p:spPr/>
        <p:txBody>
          <a:bodyPr/>
          <a:lstStyle/>
          <a:p>
            <a:r>
              <a:rPr lang="en-US" dirty="0"/>
              <a:t>Compressed Index Performance</a:t>
            </a:r>
            <a:endParaRPr lang="en-US" sz="2400" dirty="0"/>
          </a:p>
        </p:txBody>
      </p:sp>
      <p:sp>
        <p:nvSpPr>
          <p:cNvPr id="214021" name="Text Box 5"/>
          <p:cNvSpPr txBox="1">
            <a:spLocks noChangeArrowheads="1"/>
          </p:cNvSpPr>
          <p:nvPr/>
        </p:nvSpPr>
        <p:spPr bwMode="auto">
          <a:xfrm>
            <a:off x="677863" y="3630613"/>
            <a:ext cx="2397125" cy="3968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latin typeface="Helvetica" charset="0"/>
              </a:rPr>
              <a:t>2-attribute queries</a:t>
            </a:r>
          </a:p>
        </p:txBody>
      </p:sp>
      <p:sp>
        <p:nvSpPr>
          <p:cNvPr id="214022" name="Text Box 6"/>
          <p:cNvSpPr txBox="1">
            <a:spLocks noChangeArrowheads="1"/>
          </p:cNvSpPr>
          <p:nvPr/>
        </p:nvSpPr>
        <p:spPr bwMode="auto">
          <a:xfrm>
            <a:off x="5105400" y="3619500"/>
            <a:ext cx="2397125" cy="3968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latin typeface="Helvetica" charset="0"/>
              </a:rPr>
              <a:t>5-attribute queries</a:t>
            </a:r>
          </a:p>
        </p:txBody>
      </p:sp>
      <p:pic>
        <p:nvPicPr>
          <p:cNvPr id="214026" name="Picture 10" descr="blue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538" y="1000125"/>
            <a:ext cx="4691062" cy="3511550"/>
          </a:xfrm>
          <a:prstGeom prst="rect">
            <a:avLst/>
          </a:prstGeom>
          <a:noFill/>
          <a:extLst>
            <a:ext uri="{909E8E84-426E-40dd-AFC4-6F175D3DCCD1}">
              <a14:hiddenFill xmlns="" xmlns:a14="http://schemas.microsoft.com/office/drawing/2010/main">
                <a:solidFill>
                  <a:srgbClr val="FFFFFF"/>
                </a:solidFill>
              </a14:hiddenFill>
            </a:ext>
          </a:extLst>
        </p:spPr>
      </p:pic>
      <p:pic>
        <p:nvPicPr>
          <p:cNvPr id="214027" name="Picture 11" descr="blue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5800" y="990600"/>
            <a:ext cx="4800600" cy="35941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D3FA06D2-CB69-3D46-BDB5-27B2D4148930}"/>
              </a:ext>
            </a:extLst>
          </p:cNvPr>
          <p:cNvSpPr>
            <a:spLocks noGrp="1"/>
          </p:cNvSpPr>
          <p:nvPr>
            <p:ph type="ftr" sz="quarter" idx="10"/>
          </p:nvPr>
        </p:nvSpPr>
        <p:spPr/>
        <p:txBody>
          <a:bodyPr/>
          <a:lstStyle/>
          <a:p>
            <a:r>
              <a:rPr lang="en-US"/>
              <a:t>DBKDA 2021</a:t>
            </a:r>
            <a:endParaRPr lang="en-US" dirty="0"/>
          </a:p>
        </p:txBody>
      </p:sp>
      <p:sp>
        <p:nvSpPr>
          <p:cNvPr id="4" name="Slide Number Placeholder 3">
            <a:extLst>
              <a:ext uri="{FF2B5EF4-FFF2-40B4-BE49-F238E27FC236}">
                <a16:creationId xmlns:a16="http://schemas.microsoft.com/office/drawing/2014/main" id="{27DD3D62-D412-5348-99B5-2A9BE3C9F695}"/>
              </a:ext>
            </a:extLst>
          </p:cNvPr>
          <p:cNvSpPr>
            <a:spLocks noGrp="1"/>
          </p:cNvSpPr>
          <p:nvPr>
            <p:ph type="sldNum" sz="quarter" idx="11"/>
          </p:nvPr>
        </p:nvSpPr>
        <p:spPr/>
        <p:txBody>
          <a:bodyPr/>
          <a:lstStyle/>
          <a:p>
            <a:fld id="{67F4BB86-738B-4A51-BB61-46F3B0FB9693}" type="slidenum">
              <a:rPr lang="en-US" smtClean="0"/>
              <a:pPr/>
              <a:t>25</a:t>
            </a:fld>
            <a:endParaRPr lang="en-US" dirty="0"/>
          </a:p>
        </p:txBody>
      </p:sp>
      <p:pic>
        <p:nvPicPr>
          <p:cNvPr id="5" name="Audio 4">
            <a:hlinkClick r:id="" action="ppaction://media"/>
            <a:extLst>
              <a:ext uri="{FF2B5EF4-FFF2-40B4-BE49-F238E27FC236}">
                <a16:creationId xmlns:a16="http://schemas.microsoft.com/office/drawing/2014/main" id="{8DD7FCEB-CDFD-6C4F-8A27-EE225ED64B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59584316"/>
      </p:ext>
    </p:extLst>
  </p:cSld>
  <p:clrMapOvr>
    <a:masterClrMapping/>
  </p:clrMapOvr>
  <mc:AlternateContent xmlns:mc="http://schemas.openxmlformats.org/markup-compatibility/2006">
    <mc:Choice xmlns:p14="http://schemas.microsoft.com/office/powerpoint/2010/main" Requires="p14">
      <p:transition spd="slow" p14:dur="2000" advTm="24984"/>
    </mc:Choice>
    <mc:Fallback>
      <p:transition spd="slow" advTm="24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352439" y="1065212"/>
            <a:ext cx="5408712" cy="5259388"/>
          </a:xfrm>
        </p:spPr>
        <p:txBody>
          <a:bodyPr/>
          <a:lstStyle/>
          <a:p>
            <a:pPr eaLnBrk="1" hangingPunct="1"/>
            <a:r>
              <a:rPr lang="en-US" sz="2000" dirty="0">
                <a:ea typeface="ＭＳ Ｐゴシック" charset="0"/>
              </a:rPr>
              <a:t>Binning reduce the number of bitmaps used in an index, which reduces index size and query processing time</a:t>
            </a:r>
          </a:p>
          <a:p>
            <a:pPr eaLnBrk="1" hangingPunct="1"/>
            <a:r>
              <a:rPr lang="en-US" sz="2000" dirty="0">
                <a:ea typeface="ＭＳ Ｐゴシック" charset="0"/>
              </a:rPr>
              <a:t>Binning is also useful for building multi-level indexes (to be described next)</a:t>
            </a:r>
          </a:p>
          <a:p>
            <a:pPr eaLnBrk="1" hangingPunct="1"/>
            <a:r>
              <a:rPr lang="en-US" sz="2000" dirty="0">
                <a:ea typeface="ＭＳ Ｐゴシック" charset="0"/>
              </a:rPr>
              <a:t>Challenge: if query falls in the middle of edge bins</a:t>
            </a:r>
          </a:p>
          <a:p>
            <a:pPr eaLnBrk="1" hangingPunct="1"/>
            <a:r>
              <a:rPr lang="en-US" sz="2000" dirty="0">
                <a:ea typeface="ＭＳ Ｐゴシック" charset="0"/>
              </a:rPr>
              <a:t>Solution: Order-preserving Bin-based Clustering</a:t>
            </a:r>
            <a:r>
              <a:rPr lang="en-US" sz="2000" dirty="0">
                <a:solidFill>
                  <a:srgbClr val="984807"/>
                </a:solidFill>
                <a:ea typeface="ＭＳ Ｐゴシック" charset="0"/>
              </a:rPr>
              <a:t> </a:t>
            </a:r>
            <a:r>
              <a:rPr lang="en-US" sz="2000" dirty="0">
                <a:ea typeface="ＭＳ Ｐゴシック" charset="0"/>
              </a:rPr>
              <a:t>(</a:t>
            </a:r>
            <a:r>
              <a:rPr lang="en-US" sz="2000" dirty="0" err="1">
                <a:ea typeface="ＭＳ Ｐゴシック" charset="0"/>
              </a:rPr>
              <a:t>OrBiC</a:t>
            </a:r>
            <a:r>
              <a:rPr lang="en-US" sz="2000" dirty="0">
                <a:ea typeface="ＭＳ Ｐゴシック" charset="0"/>
              </a:rPr>
              <a:t>)</a:t>
            </a:r>
          </a:p>
          <a:p>
            <a:pPr eaLnBrk="1" hangingPunct="1"/>
            <a:r>
              <a:rPr lang="en-US" sz="2000" dirty="0">
                <a:ea typeface="ＭＳ Ｐゴシック" charset="0"/>
              </a:rPr>
              <a:t>5x speedup for searching bins</a:t>
            </a:r>
          </a:p>
        </p:txBody>
      </p:sp>
      <p:sp>
        <p:nvSpPr>
          <p:cNvPr id="13314" name="Rectangle 2"/>
          <p:cNvSpPr>
            <a:spLocks noGrp="1" noChangeArrowheads="1"/>
          </p:cNvSpPr>
          <p:nvPr>
            <p:ph type="title"/>
          </p:nvPr>
        </p:nvSpPr>
        <p:spPr/>
        <p:txBody>
          <a:bodyPr/>
          <a:lstStyle/>
          <a:p>
            <a:pPr eaLnBrk="1" hangingPunct="1"/>
            <a:r>
              <a:rPr lang="en-US" sz="2800" dirty="0">
                <a:latin typeface="Arial" charset="0"/>
                <a:ea typeface="ＭＳ Ｐゴシック" charset="0"/>
                <a:cs typeface="ＭＳ Ｐゴシック" charset="0"/>
              </a:rPr>
              <a:t>FastBit Technology 2: Binning</a:t>
            </a:r>
          </a:p>
        </p:txBody>
      </p:sp>
      <p:grpSp>
        <p:nvGrpSpPr>
          <p:cNvPr id="13316" name="Group 64"/>
          <p:cNvGrpSpPr>
            <a:grpSpLocks/>
          </p:cNvGrpSpPr>
          <p:nvPr/>
        </p:nvGrpSpPr>
        <p:grpSpPr bwMode="auto">
          <a:xfrm>
            <a:off x="5949950" y="1081088"/>
            <a:ext cx="2976563" cy="4927600"/>
            <a:chOff x="5949213" y="936497"/>
            <a:chExt cx="2976694" cy="4927633"/>
          </a:xfrm>
        </p:grpSpPr>
        <p:sp>
          <p:nvSpPr>
            <p:cNvPr id="13317" name="Line 4"/>
            <p:cNvSpPr>
              <a:spLocks noChangeShapeType="1"/>
            </p:cNvSpPr>
            <p:nvPr/>
          </p:nvSpPr>
          <p:spPr bwMode="auto">
            <a:xfrm>
              <a:off x="6106507" y="4003548"/>
              <a:ext cx="2743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18" name="Text Box 5"/>
            <p:cNvSpPr txBox="1">
              <a:spLocks noChangeArrowheads="1"/>
            </p:cNvSpPr>
            <p:nvPr/>
          </p:nvSpPr>
          <p:spPr bwMode="auto">
            <a:xfrm>
              <a:off x="6030307" y="3987673"/>
              <a:ext cx="2413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0</a:t>
              </a:r>
            </a:p>
            <a:p>
              <a:pPr eaLnBrk="1" hangingPunct="1"/>
              <a:r>
                <a:rPr lang="en-US" sz="800"/>
                <a:t>0</a:t>
              </a:r>
            </a:p>
            <a:p>
              <a:pPr eaLnBrk="1" hangingPunct="1"/>
              <a:r>
                <a:rPr lang="en-US" sz="800"/>
                <a:t>1</a:t>
              </a:r>
            </a:p>
            <a:p>
              <a:pPr eaLnBrk="1" hangingPunct="1"/>
              <a:r>
                <a:rPr lang="en-US" sz="800"/>
                <a:t>0</a:t>
              </a:r>
            </a:p>
            <a:p>
              <a:pPr eaLnBrk="1" hangingPunct="1"/>
              <a:r>
                <a:rPr lang="en-US" sz="800"/>
                <a:t>0</a:t>
              </a:r>
            </a:p>
            <a:p>
              <a:pPr eaLnBrk="1" hangingPunct="1"/>
              <a:r>
                <a:rPr lang="en-US" sz="800"/>
                <a:t>1</a:t>
              </a:r>
            </a:p>
            <a:p>
              <a:pPr eaLnBrk="1" hangingPunct="1"/>
              <a:r>
                <a:rPr lang="en-US" sz="800"/>
                <a:t>.</a:t>
              </a:r>
            </a:p>
            <a:p>
              <a:pPr eaLnBrk="1" hangingPunct="1"/>
              <a:r>
                <a:rPr lang="en-US" sz="800"/>
                <a:t>.</a:t>
              </a:r>
            </a:p>
            <a:p>
              <a:pPr eaLnBrk="1" hangingPunct="1"/>
              <a:r>
                <a:rPr lang="en-US" sz="800"/>
                <a:t>.</a:t>
              </a:r>
            </a:p>
          </p:txBody>
        </p:sp>
        <p:sp>
          <p:nvSpPr>
            <p:cNvPr id="13319" name="Text Box 6"/>
            <p:cNvSpPr txBox="1">
              <a:spLocks noChangeArrowheads="1"/>
            </p:cNvSpPr>
            <p:nvPr/>
          </p:nvSpPr>
          <p:spPr bwMode="auto">
            <a:xfrm>
              <a:off x="6170007" y="3987673"/>
              <a:ext cx="2413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1</a:t>
              </a:r>
            </a:p>
            <a:p>
              <a:pPr eaLnBrk="1" hangingPunct="1"/>
              <a:r>
                <a:rPr lang="en-US" sz="800"/>
                <a:t>0</a:t>
              </a:r>
            </a:p>
            <a:p>
              <a:pPr eaLnBrk="1" hangingPunct="1"/>
              <a:r>
                <a:rPr lang="en-US" sz="800"/>
                <a:t>0</a:t>
              </a:r>
            </a:p>
            <a:p>
              <a:pPr eaLnBrk="1" hangingPunct="1"/>
              <a:r>
                <a:rPr lang="en-US" sz="800"/>
                <a:t>0</a:t>
              </a:r>
            </a:p>
            <a:p>
              <a:pPr eaLnBrk="1" hangingPunct="1"/>
              <a:r>
                <a:rPr lang="en-US" sz="800"/>
                <a:t>1</a:t>
              </a:r>
            </a:p>
            <a:p>
              <a:pPr eaLnBrk="1" hangingPunct="1"/>
              <a:r>
                <a:rPr lang="en-US" sz="800"/>
                <a:t>0</a:t>
              </a:r>
            </a:p>
            <a:p>
              <a:pPr eaLnBrk="1" hangingPunct="1"/>
              <a:r>
                <a:rPr lang="en-US" sz="800"/>
                <a:t>.</a:t>
              </a:r>
            </a:p>
            <a:p>
              <a:pPr eaLnBrk="1" hangingPunct="1"/>
              <a:r>
                <a:rPr lang="en-US" sz="800"/>
                <a:t>.</a:t>
              </a:r>
            </a:p>
            <a:p>
              <a:pPr eaLnBrk="1" hangingPunct="1"/>
              <a:r>
                <a:rPr lang="en-US" sz="800"/>
                <a:t>.</a:t>
              </a:r>
            </a:p>
          </p:txBody>
        </p:sp>
        <p:sp>
          <p:nvSpPr>
            <p:cNvPr id="13320" name="Text Box 7"/>
            <p:cNvSpPr txBox="1">
              <a:spLocks noChangeArrowheads="1"/>
            </p:cNvSpPr>
            <p:nvPr/>
          </p:nvSpPr>
          <p:spPr bwMode="auto">
            <a:xfrm>
              <a:off x="6322407" y="3987673"/>
              <a:ext cx="2413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a:t>
              </a:r>
            </a:p>
            <a:p>
              <a:pPr eaLnBrk="1" hangingPunct="1"/>
              <a:r>
                <a:rPr lang="en-US" sz="800"/>
                <a:t>.</a:t>
              </a:r>
            </a:p>
            <a:p>
              <a:pPr eaLnBrk="1" hangingPunct="1"/>
              <a:r>
                <a:rPr lang="en-US" sz="800"/>
                <a:t>.</a:t>
              </a:r>
            </a:p>
          </p:txBody>
        </p:sp>
        <p:sp>
          <p:nvSpPr>
            <p:cNvPr id="13321" name="Text Box 12"/>
            <p:cNvSpPr txBox="1">
              <a:spLocks noChangeArrowheads="1"/>
            </p:cNvSpPr>
            <p:nvPr/>
          </p:nvSpPr>
          <p:spPr bwMode="auto">
            <a:xfrm>
              <a:off x="6474807" y="3987673"/>
              <a:ext cx="2413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0</a:t>
              </a:r>
            </a:p>
            <a:p>
              <a:pPr eaLnBrk="1" hangingPunct="1"/>
              <a:r>
                <a:rPr lang="en-US" sz="800"/>
                <a:t>1</a:t>
              </a:r>
            </a:p>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a:t>
              </a:r>
            </a:p>
            <a:p>
              <a:pPr eaLnBrk="1" hangingPunct="1"/>
              <a:r>
                <a:rPr lang="en-US" sz="800"/>
                <a:t>.</a:t>
              </a:r>
            </a:p>
            <a:p>
              <a:pPr eaLnBrk="1" hangingPunct="1"/>
              <a:r>
                <a:rPr lang="en-US" sz="800"/>
                <a:t>.</a:t>
              </a:r>
            </a:p>
          </p:txBody>
        </p:sp>
        <p:sp>
          <p:nvSpPr>
            <p:cNvPr id="13322" name="Text Box 13"/>
            <p:cNvSpPr txBox="1">
              <a:spLocks noChangeArrowheads="1"/>
            </p:cNvSpPr>
            <p:nvPr/>
          </p:nvSpPr>
          <p:spPr bwMode="auto">
            <a:xfrm>
              <a:off x="8544907" y="3987673"/>
              <a:ext cx="2413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a:t>
              </a:r>
            </a:p>
            <a:p>
              <a:pPr eaLnBrk="1" hangingPunct="1"/>
              <a:r>
                <a:rPr lang="en-US" sz="800"/>
                <a:t>.</a:t>
              </a:r>
            </a:p>
            <a:p>
              <a:pPr eaLnBrk="1" hangingPunct="1"/>
              <a:r>
                <a:rPr lang="en-US" sz="800"/>
                <a:t>.</a:t>
              </a:r>
            </a:p>
          </p:txBody>
        </p:sp>
        <p:sp>
          <p:nvSpPr>
            <p:cNvPr id="13323" name="Text Box 14"/>
            <p:cNvSpPr txBox="1">
              <a:spLocks noChangeArrowheads="1"/>
            </p:cNvSpPr>
            <p:nvPr/>
          </p:nvSpPr>
          <p:spPr bwMode="auto">
            <a:xfrm>
              <a:off x="8684607" y="3987673"/>
              <a:ext cx="2413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0</a:t>
              </a:r>
            </a:p>
            <a:p>
              <a:pPr eaLnBrk="1" hangingPunct="1"/>
              <a:r>
                <a:rPr lang="en-US" sz="800"/>
                <a:t>0</a:t>
              </a:r>
            </a:p>
            <a:p>
              <a:pPr eaLnBrk="1" hangingPunct="1"/>
              <a:r>
                <a:rPr lang="en-US" sz="800"/>
                <a:t>0</a:t>
              </a:r>
            </a:p>
            <a:p>
              <a:pPr eaLnBrk="1" hangingPunct="1"/>
              <a:r>
                <a:rPr lang="en-US" sz="800"/>
                <a:t>1</a:t>
              </a:r>
            </a:p>
            <a:p>
              <a:pPr eaLnBrk="1" hangingPunct="1"/>
              <a:r>
                <a:rPr lang="en-US" sz="800"/>
                <a:t>0</a:t>
              </a:r>
            </a:p>
            <a:p>
              <a:pPr eaLnBrk="1" hangingPunct="1"/>
              <a:r>
                <a:rPr lang="en-US" sz="800"/>
                <a:t>0</a:t>
              </a:r>
            </a:p>
            <a:p>
              <a:pPr eaLnBrk="1" hangingPunct="1"/>
              <a:r>
                <a:rPr lang="en-US" sz="800"/>
                <a:t>.</a:t>
              </a:r>
            </a:p>
            <a:p>
              <a:pPr eaLnBrk="1" hangingPunct="1"/>
              <a:r>
                <a:rPr lang="en-US" sz="800"/>
                <a:t>.</a:t>
              </a:r>
            </a:p>
            <a:p>
              <a:pPr eaLnBrk="1" hangingPunct="1"/>
              <a:r>
                <a:rPr lang="en-US" sz="800"/>
                <a:t>.</a:t>
              </a:r>
            </a:p>
          </p:txBody>
        </p:sp>
        <p:sp>
          <p:nvSpPr>
            <p:cNvPr id="13324" name="Oval 15"/>
            <p:cNvSpPr>
              <a:spLocks noChangeArrowheads="1"/>
            </p:cNvSpPr>
            <p:nvPr/>
          </p:nvSpPr>
          <p:spPr bwMode="auto">
            <a:xfrm>
              <a:off x="6106507" y="3960685"/>
              <a:ext cx="76200" cy="76200"/>
            </a:xfrm>
            <a:prstGeom prst="ellipse">
              <a:avLst/>
            </a:prstGeom>
            <a:solidFill>
              <a:schemeClr val="tx1"/>
            </a:solidFill>
            <a:ln w="9525">
              <a:solidFill>
                <a:schemeClr val="tx1"/>
              </a:solidFill>
              <a:round/>
              <a:headEnd/>
              <a:tailEnd/>
            </a:ln>
          </p:spPr>
          <p:txBody>
            <a:bodyPr wrap="none" anchor="ctr"/>
            <a:lstStyle/>
            <a:p>
              <a:endParaRPr lang="en-US">
                <a:cs typeface="ＭＳ Ｐゴシック" charset="0"/>
              </a:endParaRPr>
            </a:p>
          </p:txBody>
        </p:sp>
        <p:sp>
          <p:nvSpPr>
            <p:cNvPr id="13325" name="Oval 16"/>
            <p:cNvSpPr>
              <a:spLocks noChangeArrowheads="1"/>
            </p:cNvSpPr>
            <p:nvPr/>
          </p:nvSpPr>
          <p:spPr bwMode="auto">
            <a:xfrm>
              <a:off x="6258907" y="3960685"/>
              <a:ext cx="76200" cy="76200"/>
            </a:xfrm>
            <a:prstGeom prst="ellipse">
              <a:avLst/>
            </a:prstGeom>
            <a:solidFill>
              <a:schemeClr val="tx1"/>
            </a:solidFill>
            <a:ln w="9525">
              <a:solidFill>
                <a:schemeClr val="tx1"/>
              </a:solidFill>
              <a:round/>
              <a:headEnd/>
              <a:tailEnd/>
            </a:ln>
          </p:spPr>
          <p:txBody>
            <a:bodyPr wrap="none" anchor="ctr"/>
            <a:lstStyle/>
            <a:p>
              <a:endParaRPr lang="en-US">
                <a:cs typeface="ＭＳ Ｐゴシック" charset="0"/>
              </a:endParaRPr>
            </a:p>
          </p:txBody>
        </p:sp>
        <p:sp>
          <p:nvSpPr>
            <p:cNvPr id="13326" name="Oval 17"/>
            <p:cNvSpPr>
              <a:spLocks noChangeArrowheads="1"/>
            </p:cNvSpPr>
            <p:nvPr/>
          </p:nvSpPr>
          <p:spPr bwMode="auto">
            <a:xfrm>
              <a:off x="6411307" y="3960685"/>
              <a:ext cx="76200" cy="76200"/>
            </a:xfrm>
            <a:prstGeom prst="ellipse">
              <a:avLst/>
            </a:prstGeom>
            <a:solidFill>
              <a:schemeClr val="tx1"/>
            </a:solidFill>
            <a:ln w="9525">
              <a:solidFill>
                <a:schemeClr val="tx1"/>
              </a:solidFill>
              <a:round/>
              <a:headEnd/>
              <a:tailEnd/>
            </a:ln>
          </p:spPr>
          <p:txBody>
            <a:bodyPr wrap="none" anchor="ctr"/>
            <a:lstStyle/>
            <a:p>
              <a:endParaRPr lang="en-US">
                <a:cs typeface="ＭＳ Ｐゴシック" charset="0"/>
              </a:endParaRPr>
            </a:p>
          </p:txBody>
        </p:sp>
        <p:sp>
          <p:nvSpPr>
            <p:cNvPr id="13327" name="Oval 18"/>
            <p:cNvSpPr>
              <a:spLocks noChangeArrowheads="1"/>
            </p:cNvSpPr>
            <p:nvPr/>
          </p:nvSpPr>
          <p:spPr bwMode="auto">
            <a:xfrm>
              <a:off x="6563707" y="3960685"/>
              <a:ext cx="76200" cy="76200"/>
            </a:xfrm>
            <a:prstGeom prst="ellipse">
              <a:avLst/>
            </a:prstGeom>
            <a:solidFill>
              <a:schemeClr val="tx1"/>
            </a:solidFill>
            <a:ln w="9525">
              <a:solidFill>
                <a:schemeClr val="tx1"/>
              </a:solidFill>
              <a:round/>
              <a:headEnd/>
              <a:tailEnd/>
            </a:ln>
          </p:spPr>
          <p:txBody>
            <a:bodyPr wrap="none" anchor="ctr"/>
            <a:lstStyle/>
            <a:p>
              <a:endParaRPr lang="en-US">
                <a:cs typeface="ＭＳ Ｐゴシック" charset="0"/>
              </a:endParaRPr>
            </a:p>
          </p:txBody>
        </p:sp>
        <p:sp>
          <p:nvSpPr>
            <p:cNvPr id="13328" name="Oval 19"/>
            <p:cNvSpPr>
              <a:spLocks noChangeArrowheads="1"/>
            </p:cNvSpPr>
            <p:nvPr/>
          </p:nvSpPr>
          <p:spPr bwMode="auto">
            <a:xfrm>
              <a:off x="6716107" y="3960685"/>
              <a:ext cx="76200" cy="76200"/>
            </a:xfrm>
            <a:prstGeom prst="ellipse">
              <a:avLst/>
            </a:prstGeom>
            <a:solidFill>
              <a:schemeClr val="tx1"/>
            </a:solidFill>
            <a:ln w="9525">
              <a:solidFill>
                <a:schemeClr val="tx1"/>
              </a:solidFill>
              <a:round/>
              <a:headEnd/>
              <a:tailEnd/>
            </a:ln>
          </p:spPr>
          <p:txBody>
            <a:bodyPr wrap="none" anchor="ctr"/>
            <a:lstStyle/>
            <a:p>
              <a:endParaRPr lang="en-US">
                <a:cs typeface="ＭＳ Ｐゴシック" charset="0"/>
              </a:endParaRPr>
            </a:p>
          </p:txBody>
        </p:sp>
        <p:sp>
          <p:nvSpPr>
            <p:cNvPr id="13329" name="Oval 20"/>
            <p:cNvSpPr>
              <a:spLocks noChangeArrowheads="1"/>
            </p:cNvSpPr>
            <p:nvPr/>
          </p:nvSpPr>
          <p:spPr bwMode="auto">
            <a:xfrm>
              <a:off x="6868507" y="3960685"/>
              <a:ext cx="76200" cy="76200"/>
            </a:xfrm>
            <a:prstGeom prst="ellipse">
              <a:avLst/>
            </a:prstGeom>
            <a:solidFill>
              <a:schemeClr val="tx1"/>
            </a:solidFill>
            <a:ln w="9525">
              <a:solidFill>
                <a:schemeClr val="tx1"/>
              </a:solidFill>
              <a:round/>
              <a:headEnd/>
              <a:tailEnd/>
            </a:ln>
          </p:spPr>
          <p:txBody>
            <a:bodyPr wrap="none" anchor="ctr"/>
            <a:lstStyle/>
            <a:p>
              <a:endParaRPr lang="en-US">
                <a:cs typeface="ＭＳ Ｐゴシック" charset="0"/>
              </a:endParaRPr>
            </a:p>
          </p:txBody>
        </p:sp>
        <p:sp>
          <p:nvSpPr>
            <p:cNvPr id="13330" name="Oval 21"/>
            <p:cNvSpPr>
              <a:spLocks noChangeArrowheads="1"/>
            </p:cNvSpPr>
            <p:nvPr/>
          </p:nvSpPr>
          <p:spPr bwMode="auto">
            <a:xfrm>
              <a:off x="8621107" y="3960685"/>
              <a:ext cx="76200" cy="76200"/>
            </a:xfrm>
            <a:prstGeom prst="ellipse">
              <a:avLst/>
            </a:prstGeom>
            <a:solidFill>
              <a:schemeClr val="tx1"/>
            </a:solidFill>
            <a:ln w="9525">
              <a:solidFill>
                <a:schemeClr val="tx1"/>
              </a:solidFill>
              <a:round/>
              <a:headEnd/>
              <a:tailEnd/>
            </a:ln>
          </p:spPr>
          <p:txBody>
            <a:bodyPr wrap="none" anchor="ctr"/>
            <a:lstStyle/>
            <a:p>
              <a:pPr algn="ctr"/>
              <a:endParaRPr lang="en-US">
                <a:cs typeface="ＭＳ Ｐゴシック" charset="0"/>
              </a:endParaRPr>
            </a:p>
          </p:txBody>
        </p:sp>
        <p:sp>
          <p:nvSpPr>
            <p:cNvPr id="13331" name="Oval 22"/>
            <p:cNvSpPr>
              <a:spLocks noChangeArrowheads="1"/>
            </p:cNvSpPr>
            <p:nvPr/>
          </p:nvSpPr>
          <p:spPr bwMode="auto">
            <a:xfrm>
              <a:off x="8773507" y="3960685"/>
              <a:ext cx="76200" cy="76200"/>
            </a:xfrm>
            <a:prstGeom prst="ellipse">
              <a:avLst/>
            </a:prstGeom>
            <a:solidFill>
              <a:schemeClr val="tx1"/>
            </a:solidFill>
            <a:ln w="9525">
              <a:solidFill>
                <a:schemeClr val="tx1"/>
              </a:solidFill>
              <a:round/>
              <a:headEnd/>
              <a:tailEnd/>
            </a:ln>
          </p:spPr>
          <p:txBody>
            <a:bodyPr wrap="none" anchor="ctr"/>
            <a:lstStyle/>
            <a:p>
              <a:pPr algn="ctr"/>
              <a:endParaRPr lang="en-US">
                <a:cs typeface="ＭＳ Ｐゴシック" charset="0"/>
              </a:endParaRPr>
            </a:p>
          </p:txBody>
        </p:sp>
        <p:sp>
          <p:nvSpPr>
            <p:cNvPr id="13332" name="Text Box 23"/>
            <p:cNvSpPr txBox="1">
              <a:spLocks noChangeArrowheads="1"/>
            </p:cNvSpPr>
            <p:nvPr/>
          </p:nvSpPr>
          <p:spPr bwMode="auto">
            <a:xfrm>
              <a:off x="7325707" y="4265485"/>
              <a:ext cx="412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a:t>
              </a:r>
            </a:p>
          </p:txBody>
        </p:sp>
        <p:sp>
          <p:nvSpPr>
            <p:cNvPr id="13333" name="Text Box 24"/>
            <p:cNvSpPr txBox="1">
              <a:spLocks noChangeArrowheads="1"/>
            </p:cNvSpPr>
            <p:nvPr/>
          </p:nvSpPr>
          <p:spPr bwMode="auto">
            <a:xfrm>
              <a:off x="6170007" y="2311273"/>
              <a:ext cx="2413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1</a:t>
              </a:r>
            </a:p>
            <a:p>
              <a:pPr eaLnBrk="1" hangingPunct="1"/>
              <a:r>
                <a:rPr lang="en-US" sz="800"/>
                <a:t>0</a:t>
              </a:r>
            </a:p>
            <a:p>
              <a:pPr eaLnBrk="1" hangingPunct="1"/>
              <a:r>
                <a:rPr lang="en-US" sz="800"/>
                <a:t>1</a:t>
              </a:r>
            </a:p>
            <a:p>
              <a:pPr eaLnBrk="1" hangingPunct="1"/>
              <a:r>
                <a:rPr lang="en-US" sz="800"/>
                <a:t>0</a:t>
              </a:r>
            </a:p>
            <a:p>
              <a:pPr eaLnBrk="1" hangingPunct="1"/>
              <a:r>
                <a:rPr lang="en-US" sz="800"/>
                <a:t>1</a:t>
              </a:r>
            </a:p>
            <a:p>
              <a:pPr eaLnBrk="1" hangingPunct="1"/>
              <a:r>
                <a:rPr lang="en-US" sz="800"/>
                <a:t>1</a:t>
              </a:r>
            </a:p>
            <a:p>
              <a:pPr eaLnBrk="1" hangingPunct="1"/>
              <a:r>
                <a:rPr lang="en-US" sz="800"/>
                <a:t>.</a:t>
              </a:r>
            </a:p>
            <a:p>
              <a:pPr eaLnBrk="1" hangingPunct="1"/>
              <a:r>
                <a:rPr lang="en-US" sz="800"/>
                <a:t>.</a:t>
              </a:r>
            </a:p>
            <a:p>
              <a:pPr eaLnBrk="1" hangingPunct="1"/>
              <a:r>
                <a:rPr lang="en-US" sz="800"/>
                <a:t>.</a:t>
              </a:r>
            </a:p>
          </p:txBody>
        </p:sp>
        <p:sp>
          <p:nvSpPr>
            <p:cNvPr id="13334" name="Text Box 25"/>
            <p:cNvSpPr txBox="1">
              <a:spLocks noChangeArrowheads="1"/>
            </p:cNvSpPr>
            <p:nvPr/>
          </p:nvSpPr>
          <p:spPr bwMode="auto">
            <a:xfrm>
              <a:off x="6538307" y="2284285"/>
              <a:ext cx="2413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0</a:t>
              </a:r>
            </a:p>
            <a:p>
              <a:pPr eaLnBrk="1" hangingPunct="1"/>
              <a:r>
                <a:rPr lang="en-US" sz="800"/>
                <a:t>1</a:t>
              </a:r>
            </a:p>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a:t>
              </a:r>
            </a:p>
            <a:p>
              <a:pPr eaLnBrk="1" hangingPunct="1"/>
              <a:r>
                <a:rPr lang="en-US" sz="800"/>
                <a:t>.</a:t>
              </a:r>
            </a:p>
            <a:p>
              <a:pPr eaLnBrk="1" hangingPunct="1"/>
              <a:r>
                <a:rPr lang="en-US" sz="800"/>
                <a:t>.</a:t>
              </a:r>
            </a:p>
          </p:txBody>
        </p:sp>
        <p:sp>
          <p:nvSpPr>
            <p:cNvPr id="13335" name="Line 36"/>
            <p:cNvSpPr>
              <a:spLocks noChangeShapeType="1"/>
            </p:cNvSpPr>
            <p:nvPr/>
          </p:nvSpPr>
          <p:spPr bwMode="auto">
            <a:xfrm>
              <a:off x="6030307" y="2284285"/>
              <a:ext cx="2743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36" name="AutoShape 37"/>
            <p:cNvSpPr>
              <a:spLocks/>
            </p:cNvSpPr>
            <p:nvPr/>
          </p:nvSpPr>
          <p:spPr bwMode="auto">
            <a:xfrm rot="5400000">
              <a:off x="6208107" y="2093785"/>
              <a:ext cx="76200" cy="304800"/>
            </a:xfrm>
            <a:prstGeom prst="leftBrace">
              <a:avLst>
                <a:gd name="adj1" fmla="val 33333"/>
                <a:gd name="adj2" fmla="val 50000"/>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cs typeface="ＭＳ Ｐゴシック" charset="0"/>
              </a:endParaRPr>
            </a:p>
          </p:txBody>
        </p:sp>
        <p:sp>
          <p:nvSpPr>
            <p:cNvPr id="13337" name="AutoShape 38"/>
            <p:cNvSpPr>
              <a:spLocks/>
            </p:cNvSpPr>
            <p:nvPr/>
          </p:nvSpPr>
          <p:spPr bwMode="auto">
            <a:xfrm rot="5400000">
              <a:off x="6589107" y="2093785"/>
              <a:ext cx="76200" cy="304800"/>
            </a:xfrm>
            <a:prstGeom prst="leftBrace">
              <a:avLst>
                <a:gd name="adj1" fmla="val 33333"/>
                <a:gd name="adj2" fmla="val 50000"/>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cs typeface="ＭＳ Ｐゴシック" charset="0"/>
              </a:endParaRPr>
            </a:p>
          </p:txBody>
        </p:sp>
        <p:sp>
          <p:nvSpPr>
            <p:cNvPr id="13338" name="Text Box 39"/>
            <p:cNvSpPr txBox="1">
              <a:spLocks noChangeArrowheads="1"/>
            </p:cNvSpPr>
            <p:nvPr/>
          </p:nvSpPr>
          <p:spPr bwMode="auto">
            <a:xfrm>
              <a:off x="6932007" y="2311273"/>
              <a:ext cx="2413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a:t>
              </a:r>
            </a:p>
            <a:p>
              <a:pPr eaLnBrk="1" hangingPunct="1"/>
              <a:r>
                <a:rPr lang="en-US" sz="800"/>
                <a:t>.</a:t>
              </a:r>
            </a:p>
            <a:p>
              <a:pPr eaLnBrk="1" hangingPunct="1"/>
              <a:r>
                <a:rPr lang="en-US" sz="800"/>
                <a:t>.</a:t>
              </a:r>
            </a:p>
          </p:txBody>
        </p:sp>
        <p:sp>
          <p:nvSpPr>
            <p:cNvPr id="13339" name="Text Box 40"/>
            <p:cNvSpPr txBox="1">
              <a:spLocks noChangeArrowheads="1"/>
            </p:cNvSpPr>
            <p:nvPr/>
          </p:nvSpPr>
          <p:spPr bwMode="auto">
            <a:xfrm>
              <a:off x="7300307" y="2284285"/>
              <a:ext cx="21352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a:t>
              </a:r>
            </a:p>
            <a:p>
              <a:pPr eaLnBrk="1" hangingPunct="1"/>
              <a:r>
                <a:rPr lang="en-US" sz="800"/>
                <a:t>.</a:t>
              </a:r>
            </a:p>
            <a:p>
              <a:pPr eaLnBrk="1" hangingPunct="1"/>
              <a:r>
                <a:rPr lang="en-US" sz="800"/>
                <a:t>.</a:t>
              </a:r>
            </a:p>
            <a:p>
              <a:pPr eaLnBrk="1" hangingPunct="1"/>
              <a:r>
                <a:rPr lang="en-US" sz="800"/>
                <a:t>.</a:t>
              </a:r>
            </a:p>
            <a:p>
              <a:pPr eaLnBrk="1" hangingPunct="1"/>
              <a:r>
                <a:rPr lang="en-US" sz="800"/>
                <a:t>.</a:t>
              </a:r>
            </a:p>
            <a:p>
              <a:pPr eaLnBrk="1" hangingPunct="1"/>
              <a:endParaRPr lang="en-US" sz="800"/>
            </a:p>
            <a:p>
              <a:pPr eaLnBrk="1" hangingPunct="1"/>
              <a:r>
                <a:rPr lang="en-US" sz="800"/>
                <a:t>.</a:t>
              </a:r>
            </a:p>
            <a:p>
              <a:pPr eaLnBrk="1" hangingPunct="1"/>
              <a:r>
                <a:rPr lang="en-US" sz="800"/>
                <a:t>.</a:t>
              </a:r>
            </a:p>
            <a:p>
              <a:pPr eaLnBrk="1" hangingPunct="1"/>
              <a:r>
                <a:rPr lang="en-US" sz="800"/>
                <a:t>.</a:t>
              </a:r>
            </a:p>
          </p:txBody>
        </p:sp>
        <p:sp>
          <p:nvSpPr>
            <p:cNvPr id="13340" name="AutoShape 41"/>
            <p:cNvSpPr>
              <a:spLocks/>
            </p:cNvSpPr>
            <p:nvPr/>
          </p:nvSpPr>
          <p:spPr bwMode="auto">
            <a:xfrm rot="5400000">
              <a:off x="6970107" y="2093785"/>
              <a:ext cx="76200" cy="304800"/>
            </a:xfrm>
            <a:prstGeom prst="leftBrace">
              <a:avLst>
                <a:gd name="adj1" fmla="val 33333"/>
                <a:gd name="adj2" fmla="val 50000"/>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cs typeface="ＭＳ Ｐゴシック" charset="0"/>
              </a:endParaRPr>
            </a:p>
          </p:txBody>
        </p:sp>
        <p:sp>
          <p:nvSpPr>
            <p:cNvPr id="13341" name="AutoShape 42"/>
            <p:cNvSpPr>
              <a:spLocks/>
            </p:cNvSpPr>
            <p:nvPr/>
          </p:nvSpPr>
          <p:spPr bwMode="auto">
            <a:xfrm rot="5400000">
              <a:off x="7351107" y="2093785"/>
              <a:ext cx="76200" cy="304800"/>
            </a:xfrm>
            <a:prstGeom prst="leftBrace">
              <a:avLst>
                <a:gd name="adj1" fmla="val 33333"/>
                <a:gd name="adj2" fmla="val 50000"/>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cs typeface="ＭＳ Ｐゴシック" charset="0"/>
              </a:endParaRPr>
            </a:p>
          </p:txBody>
        </p:sp>
        <p:sp>
          <p:nvSpPr>
            <p:cNvPr id="13342" name="Text Box 43"/>
            <p:cNvSpPr txBox="1">
              <a:spLocks noChangeArrowheads="1"/>
            </p:cNvSpPr>
            <p:nvPr/>
          </p:nvSpPr>
          <p:spPr bwMode="auto">
            <a:xfrm>
              <a:off x="7694007" y="2311273"/>
              <a:ext cx="2413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a:t>
              </a:r>
            </a:p>
            <a:p>
              <a:pPr eaLnBrk="1" hangingPunct="1"/>
              <a:r>
                <a:rPr lang="en-US" sz="800"/>
                <a:t>.</a:t>
              </a:r>
            </a:p>
            <a:p>
              <a:pPr eaLnBrk="1" hangingPunct="1"/>
              <a:r>
                <a:rPr lang="en-US" sz="800"/>
                <a:t>.</a:t>
              </a:r>
            </a:p>
          </p:txBody>
        </p:sp>
        <p:sp>
          <p:nvSpPr>
            <p:cNvPr id="13343" name="Text Box 44"/>
            <p:cNvSpPr txBox="1">
              <a:spLocks noChangeArrowheads="1"/>
            </p:cNvSpPr>
            <p:nvPr/>
          </p:nvSpPr>
          <p:spPr bwMode="auto">
            <a:xfrm>
              <a:off x="8062307" y="2284285"/>
              <a:ext cx="2413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0</a:t>
              </a:r>
            </a:p>
            <a:p>
              <a:pPr eaLnBrk="1" hangingPunct="1"/>
              <a:r>
                <a:rPr lang="en-US" sz="800"/>
                <a:t>.</a:t>
              </a:r>
            </a:p>
            <a:p>
              <a:pPr eaLnBrk="1" hangingPunct="1"/>
              <a:r>
                <a:rPr lang="en-US" sz="800"/>
                <a:t>.</a:t>
              </a:r>
            </a:p>
            <a:p>
              <a:pPr eaLnBrk="1" hangingPunct="1"/>
              <a:r>
                <a:rPr lang="en-US" sz="800"/>
                <a:t>.</a:t>
              </a:r>
            </a:p>
          </p:txBody>
        </p:sp>
        <p:sp>
          <p:nvSpPr>
            <p:cNvPr id="13344" name="AutoShape 45"/>
            <p:cNvSpPr>
              <a:spLocks/>
            </p:cNvSpPr>
            <p:nvPr/>
          </p:nvSpPr>
          <p:spPr bwMode="auto">
            <a:xfrm rot="5400000">
              <a:off x="7732107" y="2093785"/>
              <a:ext cx="76200" cy="304800"/>
            </a:xfrm>
            <a:prstGeom prst="leftBrace">
              <a:avLst>
                <a:gd name="adj1" fmla="val 33333"/>
                <a:gd name="adj2" fmla="val 50000"/>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cs typeface="ＭＳ Ｐゴシック" charset="0"/>
              </a:endParaRPr>
            </a:p>
          </p:txBody>
        </p:sp>
        <p:sp>
          <p:nvSpPr>
            <p:cNvPr id="13345" name="AutoShape 46"/>
            <p:cNvSpPr>
              <a:spLocks/>
            </p:cNvSpPr>
            <p:nvPr/>
          </p:nvSpPr>
          <p:spPr bwMode="auto">
            <a:xfrm rot="5400000">
              <a:off x="8113107" y="2093785"/>
              <a:ext cx="76200" cy="304800"/>
            </a:xfrm>
            <a:prstGeom prst="leftBrace">
              <a:avLst>
                <a:gd name="adj1" fmla="val 33333"/>
                <a:gd name="adj2" fmla="val 50000"/>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cs typeface="ＭＳ Ｐゴシック" charset="0"/>
              </a:endParaRPr>
            </a:p>
          </p:txBody>
        </p:sp>
        <p:sp>
          <p:nvSpPr>
            <p:cNvPr id="13346" name="Text Box 47"/>
            <p:cNvSpPr txBox="1">
              <a:spLocks noChangeArrowheads="1"/>
            </p:cNvSpPr>
            <p:nvPr/>
          </p:nvSpPr>
          <p:spPr bwMode="auto">
            <a:xfrm>
              <a:off x="8456007" y="2311273"/>
              <a:ext cx="24237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800"/>
                <a:t>0</a:t>
              </a:r>
            </a:p>
            <a:p>
              <a:pPr eaLnBrk="1" hangingPunct="1"/>
              <a:r>
                <a:rPr lang="en-US" sz="800"/>
                <a:t>0</a:t>
              </a:r>
            </a:p>
            <a:p>
              <a:pPr eaLnBrk="1" hangingPunct="1"/>
              <a:r>
                <a:rPr lang="en-US" sz="800"/>
                <a:t>0</a:t>
              </a:r>
            </a:p>
            <a:p>
              <a:pPr eaLnBrk="1" hangingPunct="1"/>
              <a:r>
                <a:rPr lang="en-US" sz="800"/>
                <a:t>1</a:t>
              </a:r>
            </a:p>
            <a:p>
              <a:pPr eaLnBrk="1" hangingPunct="1"/>
              <a:r>
                <a:rPr lang="en-US" sz="800"/>
                <a:t>0</a:t>
              </a:r>
            </a:p>
            <a:p>
              <a:pPr eaLnBrk="1" hangingPunct="1"/>
              <a:r>
                <a:rPr lang="en-US" sz="800"/>
                <a:t>0</a:t>
              </a:r>
            </a:p>
            <a:p>
              <a:pPr eaLnBrk="1" hangingPunct="1"/>
              <a:r>
                <a:rPr lang="en-US" sz="800"/>
                <a:t>.</a:t>
              </a:r>
            </a:p>
            <a:p>
              <a:pPr eaLnBrk="1" hangingPunct="1"/>
              <a:r>
                <a:rPr lang="en-US" sz="800"/>
                <a:t>.</a:t>
              </a:r>
            </a:p>
            <a:p>
              <a:pPr eaLnBrk="1" hangingPunct="1"/>
              <a:r>
                <a:rPr lang="en-US" sz="800"/>
                <a:t>.</a:t>
              </a:r>
            </a:p>
          </p:txBody>
        </p:sp>
        <p:sp>
          <p:nvSpPr>
            <p:cNvPr id="13347" name="AutoShape 49"/>
            <p:cNvSpPr>
              <a:spLocks/>
            </p:cNvSpPr>
            <p:nvPr/>
          </p:nvSpPr>
          <p:spPr bwMode="auto">
            <a:xfrm rot="5400000">
              <a:off x="8494107" y="2093785"/>
              <a:ext cx="76200" cy="304800"/>
            </a:xfrm>
            <a:prstGeom prst="leftBrace">
              <a:avLst>
                <a:gd name="adj1" fmla="val 33333"/>
                <a:gd name="adj2" fmla="val 50000"/>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cs typeface="ＭＳ Ｐゴシック" charset="0"/>
              </a:endParaRPr>
            </a:p>
          </p:txBody>
        </p:sp>
        <p:grpSp>
          <p:nvGrpSpPr>
            <p:cNvPr id="13348" name="Group 57"/>
            <p:cNvGrpSpPr>
              <a:grpSpLocks/>
            </p:cNvGrpSpPr>
            <p:nvPr/>
          </p:nvGrpSpPr>
          <p:grpSpPr bwMode="auto">
            <a:xfrm>
              <a:off x="6106507" y="3198685"/>
              <a:ext cx="381000" cy="685800"/>
              <a:chOff x="3552" y="2592"/>
              <a:chExt cx="240" cy="432"/>
            </a:xfrm>
          </p:grpSpPr>
          <p:sp>
            <p:nvSpPr>
              <p:cNvPr id="13370" name="Line 51"/>
              <p:cNvSpPr>
                <a:spLocks noChangeShapeType="1"/>
              </p:cNvSpPr>
              <p:nvPr/>
            </p:nvSpPr>
            <p:spPr bwMode="auto">
              <a:xfrm flipH="1">
                <a:off x="3552" y="2592"/>
                <a:ext cx="96" cy="432"/>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71" name="Line 52"/>
              <p:cNvSpPr>
                <a:spLocks noChangeShapeType="1"/>
              </p:cNvSpPr>
              <p:nvPr/>
            </p:nvSpPr>
            <p:spPr bwMode="auto">
              <a:xfrm>
                <a:off x="3675" y="2594"/>
                <a:ext cx="117" cy="430"/>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3349" name="Line 55"/>
            <p:cNvSpPr>
              <a:spLocks noChangeShapeType="1"/>
            </p:cNvSpPr>
            <p:nvPr/>
          </p:nvSpPr>
          <p:spPr bwMode="auto">
            <a:xfrm flipH="1">
              <a:off x="8392507" y="3198685"/>
              <a:ext cx="152400" cy="685800"/>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50" name="Line 56"/>
            <p:cNvSpPr>
              <a:spLocks noChangeShapeType="1"/>
            </p:cNvSpPr>
            <p:nvPr/>
          </p:nvSpPr>
          <p:spPr bwMode="auto">
            <a:xfrm>
              <a:off x="8587770" y="3201860"/>
              <a:ext cx="185738" cy="682625"/>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51" name="Line 59"/>
            <p:cNvSpPr>
              <a:spLocks noChangeShapeType="1"/>
            </p:cNvSpPr>
            <p:nvPr/>
          </p:nvSpPr>
          <p:spPr bwMode="auto">
            <a:xfrm flipH="1">
              <a:off x="6563707" y="3198685"/>
              <a:ext cx="76200" cy="685800"/>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52" name="Line 60"/>
            <p:cNvSpPr>
              <a:spLocks noChangeShapeType="1"/>
            </p:cNvSpPr>
            <p:nvPr/>
          </p:nvSpPr>
          <p:spPr bwMode="auto">
            <a:xfrm>
              <a:off x="6639907" y="3198685"/>
              <a:ext cx="228600" cy="685800"/>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 name="AutoShape 61"/>
            <p:cNvSpPr>
              <a:spLocks/>
            </p:cNvSpPr>
            <p:nvPr/>
          </p:nvSpPr>
          <p:spPr bwMode="auto">
            <a:xfrm rot="5400000">
              <a:off x="7166884" y="1038072"/>
              <a:ext cx="228602" cy="1358960"/>
            </a:xfrm>
            <a:prstGeom prst="leftBrace">
              <a:avLst>
                <a:gd name="adj1" fmla="val 49537"/>
                <a:gd name="adj2" fmla="val 50000"/>
              </a:avLst>
            </a:prstGeom>
            <a:noFill/>
            <a:ln w="38100">
              <a:solidFill>
                <a:schemeClr val="accent3">
                  <a:lumMod val="75000"/>
                </a:schemeClr>
              </a:solidFill>
              <a:round/>
              <a:headEnd/>
              <a:tailEnd/>
            </a:ln>
            <a:effectLst/>
          </p:spPr>
          <p:txBody>
            <a:bodyPr wrap="none" anchor="ctr"/>
            <a:lstStyle/>
            <a:p>
              <a:endParaRPr lang="en-US">
                <a:solidFill>
                  <a:schemeClr val="accent2"/>
                </a:solidFill>
                <a:cs typeface="ＭＳ Ｐゴシック" charset="0"/>
              </a:endParaRPr>
            </a:p>
          </p:txBody>
        </p:sp>
        <p:sp>
          <p:nvSpPr>
            <p:cNvPr id="13354" name="Text Box 62"/>
            <p:cNvSpPr txBox="1">
              <a:spLocks noChangeArrowheads="1"/>
            </p:cNvSpPr>
            <p:nvPr/>
          </p:nvSpPr>
          <p:spPr bwMode="auto">
            <a:xfrm>
              <a:off x="6868507" y="2284285"/>
              <a:ext cx="1178528"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b="1"/>
                <a:t>coarse bins</a:t>
              </a:r>
            </a:p>
          </p:txBody>
        </p:sp>
        <p:sp>
          <p:nvSpPr>
            <p:cNvPr id="13355" name="Text Box 63"/>
            <p:cNvSpPr txBox="1">
              <a:spLocks noChangeArrowheads="1"/>
            </p:cNvSpPr>
            <p:nvPr/>
          </p:nvSpPr>
          <p:spPr bwMode="auto">
            <a:xfrm>
              <a:off x="7097107" y="3762248"/>
              <a:ext cx="94929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b="1"/>
                <a:t>fine level</a:t>
              </a:r>
            </a:p>
          </p:txBody>
        </p:sp>
        <p:sp>
          <p:nvSpPr>
            <p:cNvPr id="46" name="Text Box 64"/>
            <p:cNvSpPr txBox="1">
              <a:spLocks noChangeArrowheads="1"/>
            </p:cNvSpPr>
            <p:nvPr/>
          </p:nvSpPr>
          <p:spPr bwMode="auto">
            <a:xfrm>
              <a:off x="6563603" y="966659"/>
              <a:ext cx="1357372" cy="338140"/>
            </a:xfrm>
            <a:prstGeom prst="rect">
              <a:avLst/>
            </a:prstGeom>
            <a:noFill/>
            <a:ln w="9525">
              <a:noFill/>
              <a:miter lim="800000"/>
              <a:headEnd/>
              <a:tailEnd/>
            </a:ln>
            <a:effectLst/>
          </p:spPr>
          <p:txBody>
            <a:bodyPr wrap="none">
              <a:spAutoFit/>
            </a:bodyPr>
            <a:lstStyle/>
            <a:p>
              <a:pPr>
                <a:defRPr/>
              </a:pPr>
              <a:r>
                <a:rPr lang="en-US" sz="1600" b="1" dirty="0">
                  <a:solidFill>
                    <a:schemeClr val="accent3">
                      <a:lumMod val="75000"/>
                    </a:schemeClr>
                  </a:solidFill>
                  <a:ea typeface="ＭＳ Ｐゴシック" pitchFamily="-65" charset="-128"/>
                  <a:cs typeface="+mn-cs"/>
                </a:rPr>
                <a:t>range query</a:t>
              </a:r>
            </a:p>
          </p:txBody>
        </p:sp>
        <p:sp>
          <p:nvSpPr>
            <p:cNvPr id="47" name="Text Box 65"/>
            <p:cNvSpPr txBox="1">
              <a:spLocks noChangeArrowheads="1"/>
            </p:cNvSpPr>
            <p:nvPr/>
          </p:nvSpPr>
          <p:spPr bwMode="auto">
            <a:xfrm>
              <a:off x="5949213" y="950784"/>
              <a:ext cx="650904" cy="523879"/>
            </a:xfrm>
            <a:prstGeom prst="rect">
              <a:avLst/>
            </a:prstGeom>
            <a:noFill/>
            <a:ln w="9525">
              <a:noFill/>
              <a:miter lim="800000"/>
              <a:headEnd/>
              <a:tailEnd/>
            </a:ln>
            <a:effectLst/>
          </p:spPr>
          <p:txBody>
            <a:bodyPr wrap="none">
              <a:spAutoFit/>
            </a:bodyPr>
            <a:lstStyle/>
            <a:p>
              <a:pPr algn="ctr">
                <a:defRPr/>
              </a:pPr>
              <a:r>
                <a:rPr lang="en-US" sz="1400" b="1" dirty="0">
                  <a:solidFill>
                    <a:schemeClr val="accent5">
                      <a:lumMod val="75000"/>
                    </a:schemeClr>
                  </a:solidFill>
                  <a:ea typeface="ＭＳ Ｐゴシック" pitchFamily="-65" charset="-128"/>
                  <a:cs typeface="+mn-cs"/>
                </a:rPr>
                <a:t>edge </a:t>
              </a:r>
            </a:p>
            <a:p>
              <a:pPr algn="ctr">
                <a:defRPr/>
              </a:pPr>
              <a:r>
                <a:rPr lang="en-US" sz="1400" b="1" dirty="0">
                  <a:solidFill>
                    <a:schemeClr val="accent5">
                      <a:lumMod val="75000"/>
                    </a:schemeClr>
                  </a:solidFill>
                  <a:ea typeface="ＭＳ Ｐゴシック" pitchFamily="-65" charset="-128"/>
                  <a:cs typeface="+mn-cs"/>
                </a:rPr>
                <a:t>bin</a:t>
              </a:r>
            </a:p>
          </p:txBody>
        </p:sp>
        <p:sp>
          <p:nvSpPr>
            <p:cNvPr id="48" name="Line 66"/>
            <p:cNvSpPr>
              <a:spLocks noChangeShapeType="1"/>
            </p:cNvSpPr>
            <p:nvPr/>
          </p:nvSpPr>
          <p:spPr bwMode="auto">
            <a:xfrm>
              <a:off x="6323879" y="1504826"/>
              <a:ext cx="328627" cy="514353"/>
            </a:xfrm>
            <a:prstGeom prst="line">
              <a:avLst/>
            </a:prstGeom>
            <a:noFill/>
            <a:ln w="38100">
              <a:solidFill>
                <a:schemeClr val="accent5">
                  <a:lumMod val="75000"/>
                </a:schemeClr>
              </a:solidFill>
              <a:round/>
              <a:headEnd/>
              <a:tailEnd type="triangle" w="med" len="med"/>
            </a:ln>
            <a:effectLst/>
          </p:spPr>
          <p:txBody>
            <a:bodyPr/>
            <a:lstStyle/>
            <a:p>
              <a:pPr>
                <a:defRPr/>
              </a:pPr>
              <a:endParaRPr lang="en-US" dirty="0">
                <a:solidFill>
                  <a:schemeClr val="accent5">
                    <a:lumMod val="75000"/>
                  </a:schemeClr>
                </a:solidFill>
                <a:ea typeface="ＭＳ Ｐゴシック" pitchFamily="-65" charset="-128"/>
                <a:cs typeface="+mn-cs"/>
              </a:endParaRPr>
            </a:p>
          </p:txBody>
        </p:sp>
        <p:sp>
          <p:nvSpPr>
            <p:cNvPr id="49" name="Text Box 67"/>
            <p:cNvSpPr txBox="1">
              <a:spLocks noChangeArrowheads="1"/>
            </p:cNvSpPr>
            <p:nvPr/>
          </p:nvSpPr>
          <p:spPr bwMode="auto">
            <a:xfrm>
              <a:off x="7992416" y="936497"/>
              <a:ext cx="650904" cy="523879"/>
            </a:xfrm>
            <a:prstGeom prst="rect">
              <a:avLst/>
            </a:prstGeom>
            <a:noFill/>
            <a:ln w="9525">
              <a:noFill/>
              <a:miter lim="800000"/>
              <a:headEnd/>
              <a:tailEnd/>
            </a:ln>
            <a:effectLst/>
          </p:spPr>
          <p:txBody>
            <a:bodyPr wrap="none">
              <a:spAutoFit/>
            </a:bodyPr>
            <a:lstStyle/>
            <a:p>
              <a:pPr algn="ctr">
                <a:defRPr/>
              </a:pPr>
              <a:r>
                <a:rPr lang="en-US" sz="1400" b="1" dirty="0">
                  <a:solidFill>
                    <a:schemeClr val="accent5">
                      <a:lumMod val="75000"/>
                    </a:schemeClr>
                  </a:solidFill>
                  <a:ea typeface="ＭＳ Ｐゴシック" pitchFamily="-65" charset="-128"/>
                  <a:cs typeface="+mn-cs"/>
                </a:rPr>
                <a:t>edge </a:t>
              </a:r>
            </a:p>
            <a:p>
              <a:pPr algn="ctr">
                <a:defRPr/>
              </a:pPr>
              <a:r>
                <a:rPr lang="en-US" sz="1400" b="1" dirty="0">
                  <a:solidFill>
                    <a:schemeClr val="accent5">
                      <a:lumMod val="75000"/>
                    </a:schemeClr>
                  </a:solidFill>
                  <a:ea typeface="ＭＳ Ｐゴシック" pitchFamily="-65" charset="-128"/>
                  <a:cs typeface="+mn-cs"/>
                </a:rPr>
                <a:t>bin</a:t>
              </a:r>
            </a:p>
          </p:txBody>
        </p:sp>
        <p:sp>
          <p:nvSpPr>
            <p:cNvPr id="50" name="Line 68"/>
            <p:cNvSpPr>
              <a:spLocks noChangeShapeType="1"/>
            </p:cNvSpPr>
            <p:nvPr/>
          </p:nvSpPr>
          <p:spPr bwMode="auto">
            <a:xfrm flipH="1">
              <a:off x="8152760" y="1433387"/>
              <a:ext cx="128594" cy="585792"/>
            </a:xfrm>
            <a:prstGeom prst="line">
              <a:avLst/>
            </a:prstGeom>
            <a:noFill/>
            <a:ln w="38100">
              <a:solidFill>
                <a:schemeClr val="accent5">
                  <a:lumMod val="75000"/>
                </a:schemeClr>
              </a:solidFill>
              <a:round/>
              <a:headEnd/>
              <a:tailEnd type="triangle" w="med" len="med"/>
            </a:ln>
            <a:effectLst/>
          </p:spPr>
          <p:txBody>
            <a:bodyPr/>
            <a:lstStyle/>
            <a:p>
              <a:pPr>
                <a:defRPr/>
              </a:pPr>
              <a:endParaRPr lang="en-US" dirty="0">
                <a:solidFill>
                  <a:schemeClr val="accent5">
                    <a:lumMod val="75000"/>
                  </a:schemeClr>
                </a:solidFill>
                <a:ea typeface="ＭＳ Ｐゴシック" pitchFamily="-65" charset="-128"/>
                <a:cs typeface="+mn-cs"/>
              </a:endParaRPr>
            </a:p>
          </p:txBody>
        </p:sp>
        <p:sp>
          <p:nvSpPr>
            <p:cNvPr id="13361" name="Text Box 69"/>
            <p:cNvSpPr txBox="1">
              <a:spLocks noChangeArrowheads="1"/>
            </p:cNvSpPr>
            <p:nvPr/>
          </p:nvSpPr>
          <p:spPr bwMode="auto">
            <a:xfrm>
              <a:off x="6110493" y="5279355"/>
              <a:ext cx="2754280" cy="5847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dirty="0">
                  <a:solidFill>
                    <a:schemeClr val="accent5">
                      <a:lumMod val="75000"/>
                    </a:schemeClr>
                  </a:solidFill>
                </a:rPr>
                <a:t>only edge bins need </a:t>
              </a:r>
            </a:p>
            <a:p>
              <a:pPr algn="ctr" eaLnBrk="1" hangingPunct="1"/>
              <a:r>
                <a:rPr lang="en-US" sz="1600" b="1" dirty="0">
                  <a:solidFill>
                    <a:schemeClr val="accent5">
                      <a:lumMod val="75000"/>
                    </a:schemeClr>
                  </a:solidFill>
                </a:rPr>
                <a:t>to be resolved at fine level</a:t>
              </a:r>
            </a:p>
          </p:txBody>
        </p:sp>
        <p:sp>
          <p:nvSpPr>
            <p:cNvPr id="13362" name="TextBox 54"/>
            <p:cNvSpPr txBox="1">
              <a:spLocks noChangeArrowheads="1"/>
            </p:cNvSpPr>
            <p:nvPr/>
          </p:nvSpPr>
          <p:spPr bwMode="auto">
            <a:xfrm flipV="1">
              <a:off x="6110170" y="3791068"/>
              <a:ext cx="7143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a:t>0</a:t>
              </a:r>
            </a:p>
          </p:txBody>
        </p:sp>
        <p:sp>
          <p:nvSpPr>
            <p:cNvPr id="13363" name="TextBox 55"/>
            <p:cNvSpPr txBox="1">
              <a:spLocks noChangeArrowheads="1"/>
            </p:cNvSpPr>
            <p:nvPr/>
          </p:nvSpPr>
          <p:spPr bwMode="auto">
            <a:xfrm>
              <a:off x="6253046" y="3776779"/>
              <a:ext cx="8496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a:t>1</a:t>
              </a:r>
            </a:p>
          </p:txBody>
        </p:sp>
        <p:sp>
          <p:nvSpPr>
            <p:cNvPr id="13364" name="TextBox 56"/>
            <p:cNvSpPr txBox="1">
              <a:spLocks noChangeArrowheads="1"/>
            </p:cNvSpPr>
            <p:nvPr/>
          </p:nvSpPr>
          <p:spPr bwMode="auto">
            <a:xfrm>
              <a:off x="6419734" y="3786304"/>
              <a:ext cx="8496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a:t>2</a:t>
              </a:r>
            </a:p>
          </p:txBody>
        </p:sp>
        <p:sp>
          <p:nvSpPr>
            <p:cNvPr id="13365" name="TextBox 57"/>
            <p:cNvSpPr txBox="1">
              <a:spLocks noChangeArrowheads="1"/>
            </p:cNvSpPr>
            <p:nvPr/>
          </p:nvSpPr>
          <p:spPr bwMode="auto">
            <a:xfrm>
              <a:off x="6586422" y="3795829"/>
              <a:ext cx="8496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a:t>3</a:t>
              </a:r>
            </a:p>
          </p:txBody>
        </p:sp>
        <p:sp>
          <p:nvSpPr>
            <p:cNvPr id="13366" name="TextBox 59"/>
            <p:cNvSpPr txBox="1">
              <a:spLocks noChangeArrowheads="1"/>
            </p:cNvSpPr>
            <p:nvPr/>
          </p:nvSpPr>
          <p:spPr bwMode="auto">
            <a:xfrm>
              <a:off x="5995872" y="1976555"/>
              <a:ext cx="4058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a:t>0-2</a:t>
              </a:r>
            </a:p>
          </p:txBody>
        </p:sp>
        <p:sp>
          <p:nvSpPr>
            <p:cNvPr id="13367" name="TextBox 60"/>
            <p:cNvSpPr txBox="1">
              <a:spLocks noChangeArrowheads="1"/>
            </p:cNvSpPr>
            <p:nvPr/>
          </p:nvSpPr>
          <p:spPr bwMode="auto">
            <a:xfrm>
              <a:off x="6434020" y="1971792"/>
              <a:ext cx="4058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a:t>3-7</a:t>
              </a:r>
            </a:p>
          </p:txBody>
        </p:sp>
        <p:sp>
          <p:nvSpPr>
            <p:cNvPr id="13368" name="TextBox 61"/>
            <p:cNvSpPr txBox="1">
              <a:spLocks noChangeArrowheads="1"/>
            </p:cNvSpPr>
            <p:nvPr/>
          </p:nvSpPr>
          <p:spPr bwMode="auto">
            <a:xfrm>
              <a:off x="7786620" y="1967024"/>
              <a:ext cx="8306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a:t>980-1007</a:t>
              </a:r>
            </a:p>
          </p:txBody>
        </p:sp>
        <p:sp>
          <p:nvSpPr>
            <p:cNvPr id="63" name="TextBox 62"/>
            <p:cNvSpPr txBox="1"/>
            <p:nvPr/>
          </p:nvSpPr>
          <p:spPr>
            <a:xfrm>
              <a:off x="6895405" y="1290511"/>
              <a:ext cx="831887" cy="307977"/>
            </a:xfrm>
            <a:prstGeom prst="rect">
              <a:avLst/>
            </a:prstGeom>
            <a:noFill/>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b="1">
                  <a:solidFill>
                    <a:srgbClr val="77933C"/>
                  </a:solidFill>
                </a:rPr>
                <a:t>5 –1000</a:t>
              </a:r>
            </a:p>
          </p:txBody>
        </p:sp>
      </p:grpSp>
      <p:sp>
        <p:nvSpPr>
          <p:cNvPr id="2" name="Footer Placeholder 1">
            <a:extLst>
              <a:ext uri="{FF2B5EF4-FFF2-40B4-BE49-F238E27FC236}">
                <a16:creationId xmlns:a16="http://schemas.microsoft.com/office/drawing/2014/main" id="{72DBE389-552F-EF44-87FC-D571926B785D}"/>
              </a:ext>
            </a:extLst>
          </p:cNvPr>
          <p:cNvSpPr>
            <a:spLocks noGrp="1"/>
          </p:cNvSpPr>
          <p:nvPr>
            <p:ph type="ftr" sz="quarter" idx="10"/>
          </p:nvPr>
        </p:nvSpPr>
        <p:spPr/>
        <p:txBody>
          <a:bodyPr/>
          <a:lstStyle/>
          <a:p>
            <a:r>
              <a:rPr lang="en-US"/>
              <a:t>DBKDA 2021</a:t>
            </a:r>
            <a:endParaRPr lang="en-US" dirty="0"/>
          </a:p>
        </p:txBody>
      </p:sp>
      <p:sp>
        <p:nvSpPr>
          <p:cNvPr id="3" name="Slide Number Placeholder 2">
            <a:extLst>
              <a:ext uri="{FF2B5EF4-FFF2-40B4-BE49-F238E27FC236}">
                <a16:creationId xmlns:a16="http://schemas.microsoft.com/office/drawing/2014/main" id="{E791A084-53E2-1442-AA48-DE987DD18462}"/>
              </a:ext>
            </a:extLst>
          </p:cNvPr>
          <p:cNvSpPr>
            <a:spLocks noGrp="1"/>
          </p:cNvSpPr>
          <p:nvPr>
            <p:ph type="sldNum" sz="quarter" idx="11"/>
          </p:nvPr>
        </p:nvSpPr>
        <p:spPr/>
        <p:txBody>
          <a:bodyPr/>
          <a:lstStyle/>
          <a:p>
            <a:fld id="{67F4BB86-738B-4A51-BB61-46F3B0FB9693}" type="slidenum">
              <a:rPr lang="en-US" smtClean="0"/>
              <a:pPr/>
              <a:t>26</a:t>
            </a:fld>
            <a:endParaRPr lang="en-US" dirty="0"/>
          </a:p>
        </p:txBody>
      </p:sp>
      <p:pic>
        <p:nvPicPr>
          <p:cNvPr id="4" name="Audio 3">
            <a:hlinkClick r:id="" action="ppaction://media"/>
            <a:extLst>
              <a:ext uri="{FF2B5EF4-FFF2-40B4-BE49-F238E27FC236}">
                <a16:creationId xmlns:a16="http://schemas.microsoft.com/office/drawing/2014/main" id="{0D8E9992-5776-1B4F-B2A5-9A3D87E64E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38303819"/>
      </p:ext>
    </p:extLst>
  </p:cSld>
  <p:clrMapOvr>
    <a:masterClrMapping/>
  </p:clrMapOvr>
  <mc:AlternateContent xmlns:mc="http://schemas.openxmlformats.org/markup-compatibility/2006">
    <mc:Choice xmlns:p14="http://schemas.microsoft.com/office/powerpoint/2010/main" Requires="p14">
      <p:transition spd="slow" p14:dur="2000" advTm="31710"/>
    </mc:Choice>
    <mc:Fallback>
      <p:transition spd="slow" advTm="31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body" idx="1"/>
          </p:nvPr>
        </p:nvSpPr>
        <p:spPr>
          <a:xfrm>
            <a:off x="152400" y="1065212"/>
            <a:ext cx="3200401" cy="5259388"/>
          </a:xfrm>
        </p:spPr>
        <p:txBody>
          <a:bodyPr/>
          <a:lstStyle/>
          <a:p>
            <a:pPr marL="400050" indent="-285750" eaLnBrk="1" hangingPunct="1">
              <a:lnSpc>
                <a:spcPct val="90000"/>
              </a:lnSpc>
              <a:buFont typeface="Wingdings" pitchFamily="2" charset="2"/>
              <a:buChar char="Ø"/>
            </a:pPr>
            <a:r>
              <a:rPr lang="en-US" sz="2000" dirty="0">
                <a:latin typeface="Arial" pitchFamily="34" charset="0"/>
              </a:rPr>
              <a:t>Prove theoretically that the second level needs only a small number of bins (15 ~ 50 depending on the skewness of the data)</a:t>
            </a:r>
          </a:p>
          <a:p>
            <a:pPr marL="400050" indent="-285750" eaLnBrk="1" hangingPunct="1">
              <a:lnSpc>
                <a:spcPct val="90000"/>
              </a:lnSpc>
              <a:buFont typeface="Wingdings" pitchFamily="2" charset="2"/>
              <a:buChar char="Ø"/>
            </a:pPr>
            <a:endParaRPr lang="en-US" sz="2000" dirty="0">
              <a:latin typeface="Arial" pitchFamily="34" charset="0"/>
            </a:endParaRPr>
          </a:p>
          <a:p>
            <a:pPr marL="400050" indent="-285750" eaLnBrk="1" hangingPunct="1">
              <a:lnSpc>
                <a:spcPct val="90000"/>
              </a:lnSpc>
              <a:buFont typeface="Wingdings" pitchFamily="2" charset="2"/>
              <a:buChar char="Ø"/>
            </a:pPr>
            <a:r>
              <a:rPr lang="en-US" sz="2000" dirty="0">
                <a:latin typeface="Arial" pitchFamily="34" charset="0"/>
              </a:rPr>
              <a:t>Only two levels are needed</a:t>
            </a:r>
          </a:p>
          <a:p>
            <a:pPr marL="400050" indent="-285750" eaLnBrk="1" hangingPunct="1">
              <a:lnSpc>
                <a:spcPct val="90000"/>
              </a:lnSpc>
              <a:buFont typeface="Wingdings" pitchFamily="2" charset="2"/>
              <a:buChar char="Ø"/>
            </a:pPr>
            <a:endParaRPr lang="en-US" sz="2000" dirty="0">
              <a:latin typeface="Arial" pitchFamily="34" charset="0"/>
            </a:endParaRPr>
          </a:p>
          <a:p>
            <a:pPr marL="400050" indent="-285750" eaLnBrk="1" hangingPunct="1">
              <a:lnSpc>
                <a:spcPct val="90000"/>
              </a:lnSpc>
              <a:buFont typeface="Wingdings" pitchFamily="2" charset="2"/>
              <a:buChar char="Ø"/>
            </a:pPr>
            <a:r>
              <a:rPr lang="en-US" sz="2000" dirty="0">
                <a:latin typeface="Arial" pitchFamily="34" charset="0"/>
              </a:rPr>
              <a:t>Result: </a:t>
            </a:r>
            <a:r>
              <a:rPr lang="en-US" sz="2000" dirty="0">
                <a:solidFill>
                  <a:srgbClr val="002060"/>
                </a:solidFill>
                <a:latin typeface="Arial" pitchFamily="34" charset="0"/>
              </a:rPr>
              <a:t>5X</a:t>
            </a:r>
            <a:r>
              <a:rPr lang="en-US" sz="2000" dirty="0">
                <a:latin typeface="Arial" pitchFamily="34" charset="0"/>
              </a:rPr>
              <a:t> speedup on average</a:t>
            </a:r>
          </a:p>
          <a:p>
            <a:pPr marL="400050" indent="-285750" eaLnBrk="1" hangingPunct="1">
              <a:lnSpc>
                <a:spcPct val="90000"/>
              </a:lnSpc>
              <a:buFont typeface="Wingdings" pitchFamily="2" charset="2"/>
              <a:buChar char="Ø"/>
            </a:pPr>
            <a:endParaRPr lang="en-US" sz="2000" dirty="0">
              <a:latin typeface="Arial" pitchFamily="34" charset="0"/>
            </a:endParaRPr>
          </a:p>
          <a:p>
            <a:pPr marL="400050" indent="-285750" eaLnBrk="1" hangingPunct="1">
              <a:lnSpc>
                <a:spcPct val="90000"/>
              </a:lnSpc>
              <a:buFont typeface="Wingdings" pitchFamily="2" charset="2"/>
              <a:buChar char="Ø"/>
            </a:pPr>
            <a:r>
              <a:rPr lang="en-US" sz="2000" dirty="0">
                <a:latin typeface="Arial" pitchFamily="34" charset="0"/>
              </a:rPr>
              <a:t>Combined with WAH, could achieve 50X speedup</a:t>
            </a:r>
          </a:p>
        </p:txBody>
      </p:sp>
      <p:sp>
        <p:nvSpPr>
          <p:cNvPr id="16386" name="Rectangle 2"/>
          <p:cNvSpPr>
            <a:spLocks noGrp="1" noChangeArrowheads="1"/>
          </p:cNvSpPr>
          <p:nvPr>
            <p:ph type="title"/>
          </p:nvPr>
        </p:nvSpPr>
        <p:spPr/>
        <p:txBody>
          <a:bodyPr/>
          <a:lstStyle/>
          <a:p>
            <a:pPr eaLnBrk="1" hangingPunct="1"/>
            <a:r>
              <a:rPr lang="en-US" dirty="0">
                <a:latin typeface="Arial" pitchFamily="34" charset="0"/>
              </a:rPr>
              <a:t>FastBit Technology 3: Multi-Level Encoding</a:t>
            </a:r>
          </a:p>
        </p:txBody>
      </p:sp>
      <p:sp>
        <p:nvSpPr>
          <p:cNvPr id="2" name="Footer Placeholder 1">
            <a:extLst>
              <a:ext uri="{FF2B5EF4-FFF2-40B4-BE49-F238E27FC236}">
                <a16:creationId xmlns:a16="http://schemas.microsoft.com/office/drawing/2014/main" id="{ADCA0128-7F40-2948-98B1-8F8013151BB1}"/>
              </a:ext>
            </a:extLst>
          </p:cNvPr>
          <p:cNvSpPr>
            <a:spLocks noGrp="1"/>
          </p:cNvSpPr>
          <p:nvPr>
            <p:ph type="ftr" sz="quarter" idx="10"/>
          </p:nvPr>
        </p:nvSpPr>
        <p:spPr/>
        <p:txBody>
          <a:bodyPr/>
          <a:lstStyle/>
          <a:p>
            <a:r>
              <a:rPr lang="en-US"/>
              <a:t>DBKDA 2021</a:t>
            </a:r>
            <a:endParaRPr lang="en-US" dirty="0"/>
          </a:p>
        </p:txBody>
      </p:sp>
      <p:sp>
        <p:nvSpPr>
          <p:cNvPr id="3" name="Slide Number Placeholder 2">
            <a:extLst>
              <a:ext uri="{FF2B5EF4-FFF2-40B4-BE49-F238E27FC236}">
                <a16:creationId xmlns:a16="http://schemas.microsoft.com/office/drawing/2014/main" id="{06430EA8-9A24-6D41-8B18-9930E5D24E45}"/>
              </a:ext>
            </a:extLst>
          </p:cNvPr>
          <p:cNvSpPr>
            <a:spLocks noGrp="1"/>
          </p:cNvSpPr>
          <p:nvPr>
            <p:ph type="sldNum" sz="quarter" idx="11"/>
          </p:nvPr>
        </p:nvSpPr>
        <p:spPr/>
        <p:txBody>
          <a:bodyPr/>
          <a:lstStyle/>
          <a:p>
            <a:fld id="{67F4BB86-738B-4A51-BB61-46F3B0FB9693}" type="slidenum">
              <a:rPr lang="en-US" smtClean="0"/>
              <a:pPr/>
              <a:t>27</a:t>
            </a:fld>
            <a:endParaRPr lang="en-US" dirty="0"/>
          </a:p>
        </p:txBody>
      </p:sp>
      <p:pic>
        <p:nvPicPr>
          <p:cNvPr id="16388" name="Picture 6" descr="htc6z0"/>
          <p:cNvPicPr>
            <a:picLocks noGrp="1" noChangeAspect="1" noChangeArrowheads="1"/>
          </p:cNvPicPr>
          <p:nvPr>
            <p:ph sz="half" idx="4294967295"/>
          </p:nvPr>
        </p:nvPicPr>
        <p:blipFill>
          <a:blip r:embed="rId5" cstate="print">
            <a:clrChange>
              <a:clrFrom>
                <a:srgbClr val="FFFFFF"/>
              </a:clrFrom>
              <a:clrTo>
                <a:srgbClr val="FFFFFF">
                  <a:alpha val="0"/>
                </a:srgbClr>
              </a:clrTo>
            </a:clrChange>
          </a:blip>
          <a:srcRect l="3704" t="4938" r="7407"/>
          <a:stretch>
            <a:fillRect/>
          </a:stretch>
        </p:blipFill>
        <p:spPr>
          <a:xfrm>
            <a:off x="3200400" y="1066800"/>
            <a:ext cx="5943600" cy="4767263"/>
          </a:xfrm>
        </p:spPr>
      </p:pic>
      <p:sp>
        <p:nvSpPr>
          <p:cNvPr id="16389" name="Line 7"/>
          <p:cNvSpPr>
            <a:spLocks noChangeShapeType="1"/>
          </p:cNvSpPr>
          <p:nvPr/>
        </p:nvSpPr>
        <p:spPr bwMode="auto">
          <a:xfrm>
            <a:off x="6483350" y="2151063"/>
            <a:ext cx="0" cy="2568575"/>
          </a:xfrm>
          <a:prstGeom prst="line">
            <a:avLst/>
          </a:prstGeom>
          <a:noFill/>
          <a:ln w="76200" cmpd="tri">
            <a:solidFill>
              <a:schemeClr val="tx2"/>
            </a:solidFill>
            <a:round/>
            <a:headEnd/>
            <a:tailEnd type="triangle" w="med" len="med"/>
          </a:ln>
        </p:spPr>
        <p:txBody>
          <a:bodyPr wrap="none" anchor="ctr">
            <a:spAutoFit/>
          </a:bodyPr>
          <a:lstStyle/>
          <a:p>
            <a:endParaRPr lang="en-US" dirty="0"/>
          </a:p>
        </p:txBody>
      </p:sp>
      <p:sp>
        <p:nvSpPr>
          <p:cNvPr id="16390" name="Text Box 8"/>
          <p:cNvSpPr txBox="1">
            <a:spLocks noChangeArrowheads="1"/>
          </p:cNvSpPr>
          <p:nvPr/>
        </p:nvSpPr>
        <p:spPr bwMode="auto">
          <a:xfrm>
            <a:off x="6675438" y="4232275"/>
            <a:ext cx="1409700" cy="400050"/>
          </a:xfrm>
          <a:prstGeom prst="rect">
            <a:avLst/>
          </a:prstGeom>
          <a:noFill/>
          <a:ln w="38100" algn="ctr">
            <a:noFill/>
            <a:miter lim="800000"/>
            <a:headEnd/>
            <a:tailEnd/>
          </a:ln>
        </p:spPr>
        <p:txBody>
          <a:bodyPr wrap="none">
            <a:spAutoFit/>
          </a:bodyPr>
          <a:lstStyle/>
          <a:p>
            <a:pPr algn="ctr"/>
            <a:r>
              <a:rPr lang="en-US" sz="2000" b="1" dirty="0">
                <a:solidFill>
                  <a:schemeClr val="tx2"/>
                </a:solidFill>
              </a:rPr>
              <a:t>10X faster</a:t>
            </a:r>
          </a:p>
        </p:txBody>
      </p:sp>
      <p:sp>
        <p:nvSpPr>
          <p:cNvPr id="16391" name="Text Box 13"/>
          <p:cNvSpPr txBox="1">
            <a:spLocks noChangeArrowheads="1"/>
          </p:cNvSpPr>
          <p:nvPr/>
        </p:nvSpPr>
        <p:spPr bwMode="auto">
          <a:xfrm>
            <a:off x="5885632" y="6093023"/>
            <a:ext cx="3271986" cy="307777"/>
          </a:xfrm>
          <a:prstGeom prst="rect">
            <a:avLst/>
          </a:prstGeom>
          <a:noFill/>
          <a:ln w="25400" algn="ctr">
            <a:noFill/>
            <a:miter lim="800000"/>
            <a:headEnd/>
            <a:tailEnd/>
          </a:ln>
        </p:spPr>
        <p:txBody>
          <a:bodyPr wrap="none">
            <a:spAutoFit/>
          </a:bodyPr>
          <a:lstStyle/>
          <a:p>
            <a:pPr algn="ctr" eaLnBrk="0" hangingPunct="0"/>
            <a:r>
              <a:rPr lang="en-US" sz="1400" b="1" dirty="0"/>
              <a:t>[</a:t>
            </a:r>
            <a:r>
              <a:rPr lang="en-US" sz="1400" b="1" dirty="0">
                <a:hlinkClick r:id="rId6"/>
              </a:rPr>
              <a:t>Wu, Shoshani and Stockinger 2010</a:t>
            </a:r>
            <a:r>
              <a:rPr lang="en-US" sz="1400" b="1" dirty="0"/>
              <a:t>]</a:t>
            </a:r>
          </a:p>
        </p:txBody>
      </p:sp>
      <p:pic>
        <p:nvPicPr>
          <p:cNvPr id="4" name="Audio 3">
            <a:hlinkClick r:id="" action="ppaction://media"/>
            <a:extLst>
              <a:ext uri="{FF2B5EF4-FFF2-40B4-BE49-F238E27FC236}">
                <a16:creationId xmlns:a16="http://schemas.microsoft.com/office/drawing/2014/main" id="{F5D61592-CB93-274E-ABA8-EF063FD0F2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54772524"/>
      </p:ext>
    </p:extLst>
  </p:cSld>
  <p:clrMapOvr>
    <a:masterClrMapping/>
  </p:clrMapOvr>
  <mc:AlternateContent xmlns:mc="http://schemas.openxmlformats.org/markup-compatibility/2006">
    <mc:Choice xmlns:p14="http://schemas.microsoft.com/office/powerpoint/2010/main" Requires="p14">
      <p:transition spd="slow" p14:dur="2000" advTm="66737"/>
    </mc:Choice>
    <mc:Fallback>
      <p:transition spd="slow" advTm="6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Grp="1" noChangeArrowheads="1"/>
          </p:cNvSpPr>
          <p:nvPr>
            <p:ph type="body" idx="1"/>
          </p:nvPr>
        </p:nvSpPr>
        <p:spPr>
          <a:xfrm>
            <a:off x="152400" y="1065211"/>
            <a:ext cx="5389828" cy="5640389"/>
          </a:xfrm>
        </p:spPr>
        <p:txBody>
          <a:bodyPr>
            <a:normAutofit fontScale="85000" lnSpcReduction="20000"/>
          </a:bodyPr>
          <a:lstStyle/>
          <a:p>
            <a:pPr>
              <a:lnSpc>
                <a:spcPct val="100000"/>
              </a:lnSpc>
              <a:buClr>
                <a:schemeClr val="tx2"/>
              </a:buClr>
              <a:buSzTx/>
            </a:pPr>
            <a:r>
              <a:rPr lang="en-US" sz="2000" b="1" dirty="0"/>
              <a:t>From: </a:t>
            </a:r>
            <a:r>
              <a:rPr lang="en-US" sz="2000" b="1" dirty="0" err="1"/>
              <a:t>Jochen</a:t>
            </a:r>
            <a:r>
              <a:rPr lang="en-US" sz="2000" b="1" dirty="0"/>
              <a:t> Schlosser </a:t>
            </a:r>
            <a:r>
              <a:rPr lang="en-US" sz="2000" dirty="0"/>
              <a:t>[</a:t>
            </a:r>
            <a:r>
              <a:rPr lang="en-US" sz="2000" dirty="0" err="1"/>
              <a:t>schlosser@zbh.uni-hamburg.de</a:t>
            </a:r>
            <a:r>
              <a:rPr lang="en-US" sz="2000" dirty="0"/>
              <a:t>]</a:t>
            </a:r>
            <a:br>
              <a:rPr lang="en-US" sz="2000" dirty="0"/>
            </a:br>
            <a:r>
              <a:rPr lang="en-US" sz="2000" dirty="0"/>
              <a:t>University of Hamburg</a:t>
            </a:r>
          </a:p>
          <a:p>
            <a:pPr>
              <a:lnSpc>
                <a:spcPct val="100000"/>
              </a:lnSpc>
              <a:buClr>
                <a:schemeClr val="tx2"/>
              </a:buClr>
              <a:buSzTx/>
            </a:pPr>
            <a:r>
              <a:rPr lang="en-US" sz="2000" b="1" dirty="0"/>
              <a:t>Application: </a:t>
            </a:r>
            <a:r>
              <a:rPr lang="en-US" sz="2000" dirty="0"/>
              <a:t>Structure-based virtual screening (</a:t>
            </a:r>
            <a:r>
              <a:rPr lang="en-US" sz="2000" dirty="0">
                <a:hlinkClick r:id="rId4"/>
              </a:rPr>
              <a:t>J. Chem. Infor. Mod., 2009</a:t>
            </a:r>
            <a:r>
              <a:rPr lang="en-US" sz="2000" dirty="0"/>
              <a:t>)</a:t>
            </a:r>
          </a:p>
          <a:p>
            <a:pPr>
              <a:lnSpc>
                <a:spcPct val="100000"/>
              </a:lnSpc>
              <a:buClr>
                <a:schemeClr val="tx2"/>
              </a:buClr>
              <a:buSzTx/>
            </a:pPr>
            <a:r>
              <a:rPr lang="en-US" sz="2000" b="1" dirty="0"/>
              <a:t>Specification of the descriptor as triangle geometry</a:t>
            </a:r>
          </a:p>
          <a:p>
            <a:pPr lvl="1">
              <a:lnSpc>
                <a:spcPct val="100000"/>
              </a:lnSpc>
            </a:pPr>
            <a:r>
              <a:rPr lang="en-US" sz="2000" dirty="0"/>
              <a:t>Types of interaction centers</a:t>
            </a:r>
          </a:p>
          <a:p>
            <a:pPr lvl="1">
              <a:lnSpc>
                <a:spcPct val="100000"/>
              </a:lnSpc>
            </a:pPr>
            <a:r>
              <a:rPr lang="en-US" sz="2000" dirty="0"/>
              <a:t>Triangle side lengths</a:t>
            </a:r>
          </a:p>
          <a:p>
            <a:pPr lvl="1">
              <a:lnSpc>
                <a:spcPct val="100000"/>
              </a:lnSpc>
            </a:pPr>
            <a:r>
              <a:rPr lang="en-US" sz="2000" dirty="0"/>
              <a:t>Interaction directions</a:t>
            </a:r>
          </a:p>
          <a:p>
            <a:pPr lvl="1">
              <a:lnSpc>
                <a:spcPct val="100000"/>
              </a:lnSpc>
            </a:pPr>
            <a:r>
              <a:rPr lang="en-US" sz="2000" dirty="0"/>
              <a:t>80 bulk dimensions</a:t>
            </a:r>
          </a:p>
          <a:p>
            <a:pPr>
              <a:lnSpc>
                <a:spcPct val="100000"/>
              </a:lnSpc>
              <a:buClr>
                <a:schemeClr val="tx2"/>
              </a:buClr>
              <a:buSzTx/>
            </a:pPr>
            <a:r>
              <a:rPr lang="en-US" sz="2000" b="1" dirty="0"/>
              <a:t>Receptors</a:t>
            </a:r>
          </a:p>
          <a:p>
            <a:pPr lvl="1">
              <a:lnSpc>
                <a:spcPct val="100000"/>
              </a:lnSpc>
            </a:pPr>
            <a:r>
              <a:rPr lang="en-US" sz="2000" dirty="0"/>
              <a:t>Receptor descriptors are generated similarly</a:t>
            </a:r>
          </a:p>
          <a:p>
            <a:pPr lvl="1">
              <a:lnSpc>
                <a:spcPct val="100000"/>
              </a:lnSpc>
            </a:pPr>
            <a:r>
              <a:rPr lang="en-US" sz="2000" dirty="0"/>
              <a:t>Using complementary information where necessary</a:t>
            </a:r>
          </a:p>
          <a:p>
            <a:pPr>
              <a:lnSpc>
                <a:spcPct val="100000"/>
              </a:lnSpc>
              <a:buClr>
                <a:schemeClr val="tx2"/>
              </a:buClr>
              <a:buSzTx/>
            </a:pPr>
            <a:r>
              <a:rPr lang="en-US" sz="2000" b="1" dirty="0"/>
              <a:t>Use of pharmacophore constraints on receptor triangles</a:t>
            </a:r>
          </a:p>
          <a:p>
            <a:pPr lvl="1">
              <a:lnSpc>
                <a:spcPct val="100000"/>
              </a:lnSpc>
            </a:pPr>
            <a:r>
              <a:rPr lang="en-US" sz="2000" dirty="0"/>
              <a:t>Reduces number of queries</a:t>
            </a:r>
          </a:p>
          <a:p>
            <a:pPr lvl="1">
              <a:lnSpc>
                <a:spcPct val="100000"/>
              </a:lnSpc>
            </a:pPr>
            <a:r>
              <a:rPr lang="en-US" sz="2000" dirty="0"/>
              <a:t>Improved query selectivity because the pharmacophore tends to be inside the protein cavity</a:t>
            </a:r>
          </a:p>
          <a:p>
            <a:pPr lvl="1">
              <a:lnSpc>
                <a:spcPct val="100000"/>
              </a:lnSpc>
            </a:pPr>
            <a:r>
              <a:rPr lang="en-US" sz="2000" dirty="0">
                <a:solidFill>
                  <a:schemeClr val="accent1"/>
                </a:solidFill>
              </a:rPr>
              <a:t>250X </a:t>
            </a:r>
            <a:r>
              <a:rPr lang="en-US" sz="2000" dirty="0"/>
              <a:t>faster than previous docking software</a:t>
            </a:r>
          </a:p>
        </p:txBody>
      </p:sp>
      <p:sp>
        <p:nvSpPr>
          <p:cNvPr id="4" name="Title 3">
            <a:extLst>
              <a:ext uri="{FF2B5EF4-FFF2-40B4-BE49-F238E27FC236}">
                <a16:creationId xmlns:a16="http://schemas.microsoft.com/office/drawing/2014/main" id="{B5AD982C-DAC4-774B-8915-EA559FF293E2}"/>
              </a:ext>
            </a:extLst>
          </p:cNvPr>
          <p:cNvSpPr>
            <a:spLocks noGrp="1"/>
          </p:cNvSpPr>
          <p:nvPr>
            <p:ph type="title"/>
          </p:nvPr>
        </p:nvSpPr>
        <p:spPr/>
        <p:txBody>
          <a:bodyPr>
            <a:normAutofit fontScale="90000"/>
          </a:bodyPr>
          <a:lstStyle/>
          <a:p>
            <a:r>
              <a:rPr lang="en-US" dirty="0" err="1"/>
              <a:t>FastBit</a:t>
            </a:r>
            <a:r>
              <a:rPr lang="en-US" dirty="0"/>
              <a:t> Application Example:</a:t>
            </a:r>
            <a:br>
              <a:rPr lang="en-US" dirty="0"/>
            </a:br>
            <a:r>
              <a:rPr lang="en-US" dirty="0"/>
              <a:t>Molecular Docking</a:t>
            </a:r>
          </a:p>
        </p:txBody>
      </p:sp>
      <p:sp>
        <p:nvSpPr>
          <p:cNvPr id="2" name="Footer Placeholder 1">
            <a:extLst>
              <a:ext uri="{FF2B5EF4-FFF2-40B4-BE49-F238E27FC236}">
                <a16:creationId xmlns:a16="http://schemas.microsoft.com/office/drawing/2014/main" id="{8FDF32FB-120F-D840-BD7C-5B78F1DB0C4F}"/>
              </a:ext>
            </a:extLst>
          </p:cNvPr>
          <p:cNvSpPr>
            <a:spLocks noGrp="1"/>
          </p:cNvSpPr>
          <p:nvPr>
            <p:ph type="ftr" sz="quarter" idx="10"/>
          </p:nvPr>
        </p:nvSpPr>
        <p:spPr/>
        <p:txBody>
          <a:bodyPr/>
          <a:lstStyle/>
          <a:p>
            <a:r>
              <a:rPr lang="en-US"/>
              <a:t>DBKDA 2021</a:t>
            </a:r>
            <a:endParaRPr lang="en-US" dirty="0"/>
          </a:p>
        </p:txBody>
      </p:sp>
      <p:sp>
        <p:nvSpPr>
          <p:cNvPr id="3" name="Slide Number Placeholder 2"/>
          <p:cNvSpPr>
            <a:spLocks noGrp="1"/>
          </p:cNvSpPr>
          <p:nvPr>
            <p:ph type="sldNum" sz="quarter" idx="11"/>
          </p:nvPr>
        </p:nvSpPr>
        <p:spPr>
          <a:prstGeom prst="rect">
            <a:avLst/>
          </a:prstGeom>
        </p:spPr>
        <p:txBody>
          <a:bodyPr/>
          <a:lstStyle/>
          <a:p>
            <a:fld id="{67F4BB86-738B-4A51-BB61-46F3B0FB9693}" type="slidenum">
              <a:rPr lang="en-US" sz="1000" smtClean="0"/>
              <a:t>28</a:t>
            </a:fld>
            <a:endParaRPr lang="en-US" sz="1000" dirty="0"/>
          </a:p>
        </p:txBody>
      </p:sp>
      <p:grpSp>
        <p:nvGrpSpPr>
          <p:cNvPr id="321540" name="Group 4"/>
          <p:cNvGrpSpPr>
            <a:grpSpLocks/>
          </p:cNvGrpSpPr>
          <p:nvPr/>
        </p:nvGrpSpPr>
        <p:grpSpPr bwMode="auto">
          <a:xfrm>
            <a:off x="5988050" y="1066800"/>
            <a:ext cx="2317750" cy="1430338"/>
            <a:chOff x="3024" y="3024"/>
            <a:chExt cx="1460" cy="901"/>
          </a:xfrm>
        </p:grpSpPr>
        <p:pic>
          <p:nvPicPr>
            <p:cNvPr id="3215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3024"/>
              <a:ext cx="1460" cy="9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1542" name="AutoShape 6" descr="Small grid"/>
            <p:cNvSpPr>
              <a:spLocks noChangeArrowheads="1"/>
            </p:cNvSpPr>
            <p:nvPr/>
          </p:nvSpPr>
          <p:spPr bwMode="auto">
            <a:xfrm rot="-999084">
              <a:off x="3129" y="3357"/>
              <a:ext cx="1048" cy="336"/>
            </a:xfrm>
            <a:prstGeom prst="triangle">
              <a:avLst>
                <a:gd name="adj" fmla="val 50000"/>
              </a:avLst>
            </a:prstGeom>
            <a:pattFill prst="smGrid">
              <a:fgClr>
                <a:srgbClr val="BBE0E3">
                  <a:alpha val="77000"/>
                </a:srgbClr>
              </a:fgClr>
              <a:bgClr>
                <a:schemeClr val="bg1">
                  <a:alpha val="77000"/>
                </a:schemeClr>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321543" name="Picture 7" descr="TrixX-BMI-diagram"/>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4013" y="2590800"/>
            <a:ext cx="3481387" cy="36576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ED3F91F7-C8C5-7948-A792-DF4F771F20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03731194"/>
      </p:ext>
    </p:extLst>
  </p:cSld>
  <p:clrMapOvr>
    <a:masterClrMapping/>
  </p:clrMapOvr>
  <mc:AlternateContent xmlns:mc="http://schemas.openxmlformats.org/markup-compatibility/2006">
    <mc:Choice xmlns:p14="http://schemas.microsoft.com/office/powerpoint/2010/main" Requires="p14">
      <p:transition spd="slow" p14:dur="2000" advTm="61435"/>
    </mc:Choice>
    <mc:Fallback>
      <p:transition spd="slow" advTm="61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uery3-time.g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25805" y="1566609"/>
            <a:ext cx="3856864" cy="2580425"/>
          </a:xfrm>
          <a:prstGeom prst="rect">
            <a:avLst/>
          </a:prstGeom>
        </p:spPr>
      </p:pic>
      <p:sp>
        <p:nvSpPr>
          <p:cNvPr id="6" name="Content Placeholder 5"/>
          <p:cNvSpPr>
            <a:spLocks noGrp="1"/>
          </p:cNvSpPr>
          <p:nvPr>
            <p:ph type="body" idx="1"/>
          </p:nvPr>
        </p:nvSpPr>
        <p:spPr>
          <a:xfrm>
            <a:off x="334390" y="942976"/>
            <a:ext cx="5057762" cy="3067824"/>
          </a:xfrm>
        </p:spPr>
        <p:txBody>
          <a:bodyPr>
            <a:normAutofit lnSpcReduction="10000"/>
          </a:bodyPr>
          <a:lstStyle/>
          <a:p>
            <a:r>
              <a:rPr lang="en-US" dirty="0"/>
              <a:t>Concentrate on maximal matches only</a:t>
            </a:r>
          </a:p>
          <a:p>
            <a:pPr lvl="1"/>
            <a:r>
              <a:rPr lang="en-US" dirty="0"/>
              <a:t>Don’t list small matches</a:t>
            </a:r>
          </a:p>
          <a:p>
            <a:r>
              <a:rPr lang="en-US" dirty="0"/>
              <a:t>Progressively match more organisms</a:t>
            </a:r>
          </a:p>
          <a:p>
            <a:pPr lvl="1"/>
            <a:r>
              <a:rPr lang="en-US" dirty="0"/>
              <a:t>Build up answers gradually, eliminate empty combinations</a:t>
            </a:r>
          </a:p>
          <a:p>
            <a:r>
              <a:rPr lang="en-US" dirty="0"/>
              <a:t>Performance</a:t>
            </a:r>
          </a:p>
          <a:p>
            <a:pPr lvl="1"/>
            <a:r>
              <a:rPr lang="en-US" dirty="0"/>
              <a:t>Match 161 organisms in 10 seconds on 8000 genomes and 3.3 million cassettes</a:t>
            </a:r>
          </a:p>
          <a:p>
            <a:r>
              <a:rPr lang="en-US" dirty="0"/>
              <a:t>Available in IMG &lt;https://</a:t>
            </a:r>
            <a:r>
              <a:rPr lang="en-US" dirty="0" err="1"/>
              <a:t>img.jgi.doe.gov</a:t>
            </a:r>
            <a:r>
              <a:rPr lang="en-US" dirty="0"/>
              <a:t>/&gt; (</a:t>
            </a:r>
            <a:r>
              <a:rPr lang="en-US" dirty="0">
                <a:hlinkClick r:id="rId5"/>
              </a:rPr>
              <a:t>Romosan et al.</a:t>
            </a:r>
            <a:r>
              <a:rPr lang="en-US" dirty="0"/>
              <a:t>)</a:t>
            </a:r>
          </a:p>
        </p:txBody>
      </p:sp>
      <p:sp>
        <p:nvSpPr>
          <p:cNvPr id="2" name="Title 1"/>
          <p:cNvSpPr>
            <a:spLocks noGrp="1"/>
          </p:cNvSpPr>
          <p:nvPr>
            <p:ph type="title"/>
          </p:nvPr>
        </p:nvSpPr>
        <p:spPr/>
        <p:txBody>
          <a:bodyPr>
            <a:noAutofit/>
          </a:bodyPr>
          <a:lstStyle/>
          <a:p>
            <a:r>
              <a:rPr lang="en-US" sz="3200" dirty="0"/>
              <a:t>Gene Context Analysis Query Processing:</a:t>
            </a:r>
            <a:br>
              <a:rPr lang="en-US" sz="3200" dirty="0"/>
            </a:br>
            <a:r>
              <a:rPr lang="en-US" sz="3200" dirty="0"/>
              <a:t>Timed out with DBMS; but &lt;10 s with FastBit</a:t>
            </a:r>
          </a:p>
        </p:txBody>
      </p:sp>
      <p:sp>
        <p:nvSpPr>
          <p:cNvPr id="5" name="Slide Number Placeholder 4"/>
          <p:cNvSpPr>
            <a:spLocks noGrp="1"/>
          </p:cNvSpPr>
          <p:nvPr>
            <p:ph type="sldNum" sz="quarter" idx="11"/>
          </p:nvPr>
        </p:nvSpPr>
        <p:spPr>
          <a:prstGeom prst="rect">
            <a:avLst/>
          </a:prstGeom>
        </p:spPr>
        <p:txBody>
          <a:bodyPr/>
          <a:lstStyle/>
          <a:p>
            <a:fld id="{67F4BB86-738B-4A51-BB61-46F3B0FB9693}" type="slidenum">
              <a:rPr lang="en-US" sz="1000" smtClean="0"/>
              <a:t>29</a:t>
            </a:fld>
            <a:endParaRPr lang="en-US" sz="1000" dirty="0"/>
          </a:p>
        </p:txBody>
      </p:sp>
      <p:grpSp>
        <p:nvGrpSpPr>
          <p:cNvPr id="3" name="Group 2"/>
          <p:cNvGrpSpPr/>
          <p:nvPr/>
        </p:nvGrpSpPr>
        <p:grpSpPr>
          <a:xfrm>
            <a:off x="838200" y="4191000"/>
            <a:ext cx="7543800" cy="2362200"/>
            <a:chOff x="838200" y="3429000"/>
            <a:chExt cx="7543800" cy="2362200"/>
          </a:xfrm>
        </p:grpSpPr>
        <p:sp>
          <p:nvSpPr>
            <p:cNvPr id="51" name="Rectangle 50"/>
            <p:cNvSpPr/>
            <p:nvPr/>
          </p:nvSpPr>
          <p:spPr bwMode="auto">
            <a:xfrm>
              <a:off x="838200" y="3429000"/>
              <a:ext cx="533400" cy="228600"/>
            </a:xfrm>
            <a:prstGeom prst="rect">
              <a:avLst/>
            </a:prstGeom>
            <a:solidFill>
              <a:srgbClr val="009688"/>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C1.1</a:t>
              </a:r>
            </a:p>
          </p:txBody>
        </p:sp>
        <p:sp>
          <p:nvSpPr>
            <p:cNvPr id="52" name="Rectangle 51"/>
            <p:cNvSpPr/>
            <p:nvPr/>
          </p:nvSpPr>
          <p:spPr bwMode="auto">
            <a:xfrm>
              <a:off x="1524000" y="3429000"/>
              <a:ext cx="1600200" cy="228600"/>
            </a:xfrm>
            <a:prstGeom prst="rect">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a:cs typeface="Gill Sans"/>
                </a:rPr>
                <a:t>1000</a:t>
              </a:r>
              <a:r>
                <a:rPr lang="en-US" sz="1600" dirty="0">
                  <a:solidFill>
                    <a:schemeClr val="tx1"/>
                  </a:solidFill>
                  <a:latin typeface="Gill Sans"/>
                  <a:cs typeface="Gill Sans"/>
                </a:rPr>
                <a:t>111000000010</a:t>
              </a:r>
              <a:endParaRPr kumimoji="0" lang="en-US" sz="1600" b="0" i="0" u="none" strike="noStrike" cap="none" normalizeH="0" baseline="0" dirty="0">
                <a:ln>
                  <a:noFill/>
                </a:ln>
                <a:solidFill>
                  <a:schemeClr val="tx1"/>
                </a:solidFill>
                <a:effectLst/>
                <a:latin typeface="Gill Sans"/>
                <a:cs typeface="Gill Sans"/>
              </a:endParaRPr>
            </a:p>
          </p:txBody>
        </p:sp>
        <p:sp>
          <p:nvSpPr>
            <p:cNvPr id="53" name="Rectangle 52"/>
            <p:cNvSpPr/>
            <p:nvPr/>
          </p:nvSpPr>
          <p:spPr bwMode="auto">
            <a:xfrm>
              <a:off x="838200" y="3733800"/>
              <a:ext cx="533400" cy="228600"/>
            </a:xfrm>
            <a:prstGeom prst="rect">
              <a:avLst/>
            </a:prstGeom>
            <a:solidFill>
              <a:srgbClr val="009688"/>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C1.2</a:t>
              </a:r>
            </a:p>
          </p:txBody>
        </p:sp>
        <p:sp>
          <p:nvSpPr>
            <p:cNvPr id="54" name="Rectangle 53"/>
            <p:cNvSpPr/>
            <p:nvPr/>
          </p:nvSpPr>
          <p:spPr bwMode="auto">
            <a:xfrm>
              <a:off x="1524000" y="3733800"/>
              <a:ext cx="1600200" cy="228600"/>
            </a:xfrm>
            <a:prstGeom prst="rect">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a:cs typeface="Gill Sans"/>
                </a:rPr>
                <a:t>1000</a:t>
              </a:r>
              <a:r>
                <a:rPr lang="en-US" sz="1600" dirty="0">
                  <a:solidFill>
                    <a:schemeClr val="tx1"/>
                  </a:solidFill>
                  <a:latin typeface="Gill Sans"/>
                  <a:cs typeface="Gill Sans"/>
                </a:rPr>
                <a:t>001000000100</a:t>
              </a:r>
              <a:endParaRPr kumimoji="0" lang="en-US" sz="1600" b="0" i="0" u="none" strike="noStrike" cap="none" normalizeH="0" baseline="0" dirty="0">
                <a:ln>
                  <a:noFill/>
                </a:ln>
                <a:solidFill>
                  <a:schemeClr val="tx1"/>
                </a:solidFill>
                <a:effectLst/>
                <a:latin typeface="Gill Sans"/>
                <a:cs typeface="Gill Sans"/>
              </a:endParaRPr>
            </a:p>
          </p:txBody>
        </p:sp>
        <p:sp>
          <p:nvSpPr>
            <p:cNvPr id="55" name="Rectangle 54"/>
            <p:cNvSpPr/>
            <p:nvPr/>
          </p:nvSpPr>
          <p:spPr bwMode="auto">
            <a:xfrm>
              <a:off x="838200" y="4038600"/>
              <a:ext cx="533400" cy="228600"/>
            </a:xfrm>
            <a:prstGeom prst="rect">
              <a:avLst/>
            </a:prstGeom>
            <a:solidFill>
              <a:srgbClr val="009688"/>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C1.3</a:t>
              </a:r>
            </a:p>
          </p:txBody>
        </p:sp>
        <p:sp>
          <p:nvSpPr>
            <p:cNvPr id="56" name="Rectangle 55"/>
            <p:cNvSpPr/>
            <p:nvPr/>
          </p:nvSpPr>
          <p:spPr bwMode="auto">
            <a:xfrm>
              <a:off x="1524000" y="4038600"/>
              <a:ext cx="1600200" cy="228600"/>
            </a:xfrm>
            <a:prstGeom prst="rect">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a:cs typeface="Gill Sans"/>
                </a:rPr>
                <a:t>1000</a:t>
              </a:r>
              <a:r>
                <a:rPr lang="en-US" sz="1600" dirty="0">
                  <a:solidFill>
                    <a:schemeClr val="tx1"/>
                  </a:solidFill>
                  <a:latin typeface="Gill Sans"/>
                  <a:cs typeface="Gill Sans"/>
                </a:rPr>
                <a:t>000001100000</a:t>
              </a:r>
              <a:endParaRPr kumimoji="0" lang="en-US" sz="1600" b="0" i="0" u="none" strike="noStrike" cap="none" normalizeH="0" baseline="0" dirty="0">
                <a:ln>
                  <a:noFill/>
                </a:ln>
                <a:solidFill>
                  <a:schemeClr val="tx1"/>
                </a:solidFill>
                <a:effectLst/>
                <a:latin typeface="Gill Sans"/>
                <a:cs typeface="Gill Sans"/>
              </a:endParaRPr>
            </a:p>
          </p:txBody>
        </p:sp>
        <p:sp>
          <p:nvSpPr>
            <p:cNvPr id="57" name="Rectangle 56"/>
            <p:cNvSpPr/>
            <p:nvPr/>
          </p:nvSpPr>
          <p:spPr bwMode="auto">
            <a:xfrm>
              <a:off x="838200" y="4572000"/>
              <a:ext cx="533400" cy="228600"/>
            </a:xfrm>
            <a:prstGeom prst="rect">
              <a:avLst/>
            </a:prstGeom>
            <a:solidFill>
              <a:srgbClr val="500093"/>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C2.1</a:t>
              </a:r>
            </a:p>
          </p:txBody>
        </p:sp>
        <p:sp>
          <p:nvSpPr>
            <p:cNvPr id="58" name="Rectangle 57"/>
            <p:cNvSpPr/>
            <p:nvPr/>
          </p:nvSpPr>
          <p:spPr bwMode="auto">
            <a:xfrm>
              <a:off x="1524000" y="4572000"/>
              <a:ext cx="1600200" cy="228600"/>
            </a:xfrm>
            <a:prstGeom prst="rect">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Gill Sans"/>
                  <a:cs typeface="Gill Sans"/>
                </a:rPr>
                <a:t>1</a:t>
              </a:r>
              <a:r>
                <a:rPr kumimoji="0" lang="en-US" sz="1600" b="0" i="0" u="none" strike="noStrike" cap="none" normalizeH="0" baseline="0" dirty="0">
                  <a:ln>
                    <a:noFill/>
                  </a:ln>
                  <a:solidFill>
                    <a:schemeClr val="tx1"/>
                  </a:solidFill>
                  <a:effectLst/>
                  <a:latin typeface="Gill Sans"/>
                  <a:cs typeface="Gill Sans"/>
                </a:rPr>
                <a:t>111</a:t>
              </a:r>
              <a:r>
                <a:rPr lang="en-US" sz="1600" dirty="0">
                  <a:solidFill>
                    <a:schemeClr val="tx1"/>
                  </a:solidFill>
                  <a:latin typeface="Gill Sans"/>
                  <a:cs typeface="Gill Sans"/>
                </a:rPr>
                <a:t>111000000100</a:t>
              </a:r>
              <a:endParaRPr kumimoji="0" lang="en-US" sz="1600" b="0" i="0" u="none" strike="noStrike" cap="none" normalizeH="0" baseline="0" dirty="0">
                <a:ln>
                  <a:noFill/>
                </a:ln>
                <a:solidFill>
                  <a:schemeClr val="tx1"/>
                </a:solidFill>
                <a:effectLst/>
                <a:latin typeface="Gill Sans"/>
                <a:cs typeface="Gill Sans"/>
              </a:endParaRPr>
            </a:p>
          </p:txBody>
        </p:sp>
        <p:sp>
          <p:nvSpPr>
            <p:cNvPr id="59" name="Rectangle 58"/>
            <p:cNvSpPr/>
            <p:nvPr/>
          </p:nvSpPr>
          <p:spPr bwMode="auto">
            <a:xfrm>
              <a:off x="838200" y="4876800"/>
              <a:ext cx="533400" cy="228600"/>
            </a:xfrm>
            <a:prstGeom prst="rect">
              <a:avLst/>
            </a:prstGeom>
            <a:solidFill>
              <a:srgbClr val="500093"/>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C2.2</a:t>
              </a:r>
            </a:p>
          </p:txBody>
        </p:sp>
        <p:sp>
          <p:nvSpPr>
            <p:cNvPr id="60" name="Rectangle 59"/>
            <p:cNvSpPr/>
            <p:nvPr/>
          </p:nvSpPr>
          <p:spPr bwMode="auto">
            <a:xfrm>
              <a:off x="1524000" y="4876800"/>
              <a:ext cx="1600200" cy="228600"/>
            </a:xfrm>
            <a:prstGeom prst="rect">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Gill Sans"/>
                  <a:cs typeface="Gill Sans"/>
                </a:rPr>
                <a:t>0</a:t>
              </a:r>
              <a:r>
                <a:rPr kumimoji="0" lang="en-US" sz="1600" b="0" i="0" u="none" strike="noStrike" cap="none" normalizeH="0" baseline="0" dirty="0">
                  <a:ln>
                    <a:noFill/>
                  </a:ln>
                  <a:solidFill>
                    <a:schemeClr val="tx1"/>
                  </a:solidFill>
                  <a:effectLst/>
                  <a:latin typeface="Gill Sans"/>
                  <a:cs typeface="Gill Sans"/>
                </a:rPr>
                <a:t>000000</a:t>
              </a:r>
              <a:r>
                <a:rPr lang="en-US" sz="1600" dirty="0">
                  <a:solidFill>
                    <a:schemeClr val="tx1"/>
                  </a:solidFill>
                  <a:latin typeface="Gill Sans"/>
                  <a:cs typeface="Gill Sans"/>
                </a:rPr>
                <a:t>000111000</a:t>
              </a:r>
              <a:endParaRPr kumimoji="0" lang="en-US" sz="1600" b="0" i="0" u="none" strike="noStrike" cap="none" normalizeH="0" baseline="0" dirty="0">
                <a:ln>
                  <a:noFill/>
                </a:ln>
                <a:solidFill>
                  <a:schemeClr val="tx1"/>
                </a:solidFill>
                <a:effectLst/>
                <a:latin typeface="Gill Sans"/>
                <a:cs typeface="Gill Sans"/>
              </a:endParaRPr>
            </a:p>
          </p:txBody>
        </p:sp>
        <p:sp>
          <p:nvSpPr>
            <p:cNvPr id="65" name="Rectangle 64"/>
            <p:cNvSpPr/>
            <p:nvPr/>
          </p:nvSpPr>
          <p:spPr bwMode="auto">
            <a:xfrm>
              <a:off x="838200" y="5410200"/>
              <a:ext cx="533400" cy="228600"/>
            </a:xfrm>
            <a:prstGeom prst="rect">
              <a:avLst/>
            </a:prstGeom>
            <a:solidFill>
              <a:srgbClr val="C00000"/>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C3.2</a:t>
              </a:r>
            </a:p>
          </p:txBody>
        </p:sp>
        <p:sp>
          <p:nvSpPr>
            <p:cNvPr id="66" name="Rectangle 65"/>
            <p:cNvSpPr/>
            <p:nvPr/>
          </p:nvSpPr>
          <p:spPr bwMode="auto">
            <a:xfrm>
              <a:off x="1524000" y="5410200"/>
              <a:ext cx="1600200" cy="228600"/>
            </a:xfrm>
            <a:prstGeom prst="rect">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Gill Sans"/>
                  <a:cs typeface="Gill Sans"/>
                </a:rPr>
                <a:t>0</a:t>
              </a:r>
              <a:r>
                <a:rPr kumimoji="0" lang="en-US" sz="1600" b="0" i="0" u="none" strike="noStrike" cap="none" normalizeH="0" baseline="0" dirty="0">
                  <a:ln>
                    <a:noFill/>
                  </a:ln>
                  <a:solidFill>
                    <a:schemeClr val="tx1"/>
                  </a:solidFill>
                  <a:effectLst/>
                  <a:latin typeface="Gill Sans"/>
                  <a:cs typeface="Gill Sans"/>
                </a:rPr>
                <a:t>000</a:t>
              </a:r>
              <a:r>
                <a:rPr lang="en-US" sz="1600" dirty="0">
                  <a:solidFill>
                    <a:schemeClr val="tx1"/>
                  </a:solidFill>
                  <a:latin typeface="Gill Sans"/>
                  <a:cs typeface="Gill Sans"/>
                </a:rPr>
                <a:t>001000000100</a:t>
              </a:r>
              <a:endParaRPr kumimoji="0" lang="en-US" sz="1600" b="0" i="0" u="none" strike="noStrike" cap="none" normalizeH="0" baseline="0" dirty="0">
                <a:ln>
                  <a:noFill/>
                </a:ln>
                <a:solidFill>
                  <a:schemeClr val="tx1"/>
                </a:solidFill>
                <a:effectLst/>
                <a:latin typeface="Gill Sans"/>
                <a:cs typeface="Gill Sans"/>
              </a:endParaRPr>
            </a:p>
          </p:txBody>
        </p:sp>
        <p:sp>
          <p:nvSpPr>
            <p:cNvPr id="67" name="Right Brace 66"/>
            <p:cNvSpPr/>
            <p:nvPr/>
          </p:nvSpPr>
          <p:spPr bwMode="auto">
            <a:xfrm>
              <a:off x="3276600" y="3429000"/>
              <a:ext cx="228600" cy="838200"/>
            </a:xfrm>
            <a:prstGeom prst="rightBrace">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Gill Sans"/>
                <a:cs typeface="Gill Sans"/>
              </a:endParaRPr>
            </a:p>
          </p:txBody>
        </p:sp>
        <p:sp>
          <p:nvSpPr>
            <p:cNvPr id="68" name="Right Brace 67"/>
            <p:cNvSpPr/>
            <p:nvPr/>
          </p:nvSpPr>
          <p:spPr bwMode="auto">
            <a:xfrm>
              <a:off x="3276600" y="4572000"/>
              <a:ext cx="228600" cy="533400"/>
            </a:xfrm>
            <a:prstGeom prst="rightBrace">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Gill Sans"/>
                <a:cs typeface="Gill Sans"/>
              </a:endParaRPr>
            </a:p>
          </p:txBody>
        </p:sp>
        <p:sp>
          <p:nvSpPr>
            <p:cNvPr id="69" name="Right Brace 68"/>
            <p:cNvSpPr/>
            <p:nvPr/>
          </p:nvSpPr>
          <p:spPr bwMode="auto">
            <a:xfrm>
              <a:off x="3276600" y="5334000"/>
              <a:ext cx="228600" cy="304800"/>
            </a:xfrm>
            <a:prstGeom prst="rightBrace">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Gill Sans"/>
                <a:cs typeface="Gill Sans"/>
              </a:endParaRPr>
            </a:p>
          </p:txBody>
        </p:sp>
        <p:sp>
          <p:nvSpPr>
            <p:cNvPr id="32" name="Rectangle 31"/>
            <p:cNvSpPr/>
            <p:nvPr/>
          </p:nvSpPr>
          <p:spPr bwMode="auto">
            <a:xfrm>
              <a:off x="4876800" y="3962400"/>
              <a:ext cx="1600200" cy="228600"/>
            </a:xfrm>
            <a:prstGeom prst="rect">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Gill Sans"/>
                  <a:cs typeface="Gill Sans"/>
                </a:rPr>
                <a:t>1000111000000000</a:t>
              </a:r>
            </a:p>
          </p:txBody>
        </p:sp>
        <p:sp>
          <p:nvSpPr>
            <p:cNvPr id="33" name="Rectangle 32"/>
            <p:cNvSpPr/>
            <p:nvPr/>
          </p:nvSpPr>
          <p:spPr bwMode="auto">
            <a:xfrm>
              <a:off x="6629400" y="3962400"/>
              <a:ext cx="533400" cy="228600"/>
            </a:xfrm>
            <a:prstGeom prst="rect">
              <a:avLst/>
            </a:prstGeom>
            <a:solidFill>
              <a:srgbClr val="009688"/>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C1.1</a:t>
              </a:r>
            </a:p>
          </p:txBody>
        </p:sp>
        <p:sp>
          <p:nvSpPr>
            <p:cNvPr id="34" name="Rectangle 33"/>
            <p:cNvSpPr/>
            <p:nvPr/>
          </p:nvSpPr>
          <p:spPr bwMode="auto">
            <a:xfrm>
              <a:off x="7239000" y="3962400"/>
              <a:ext cx="533400" cy="228600"/>
            </a:xfrm>
            <a:prstGeom prst="rect">
              <a:avLst/>
            </a:prstGeom>
            <a:solidFill>
              <a:srgbClr val="500093"/>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C2.1</a:t>
              </a:r>
            </a:p>
          </p:txBody>
        </p:sp>
        <p:sp>
          <p:nvSpPr>
            <p:cNvPr id="35" name="Rectangle 34"/>
            <p:cNvSpPr/>
            <p:nvPr/>
          </p:nvSpPr>
          <p:spPr bwMode="auto">
            <a:xfrm>
              <a:off x="4876800" y="4343400"/>
              <a:ext cx="1600200" cy="228600"/>
            </a:xfrm>
            <a:prstGeom prst="rect">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Gill Sans"/>
                  <a:cs typeface="Gill Sans"/>
                </a:rPr>
                <a:t>0</a:t>
              </a:r>
              <a:r>
                <a:rPr kumimoji="0" lang="en-US" sz="1600" b="0" i="0" u="none" strike="noStrike" cap="none" normalizeH="0" baseline="0" dirty="0">
                  <a:ln>
                    <a:noFill/>
                  </a:ln>
                  <a:solidFill>
                    <a:schemeClr val="tx1"/>
                  </a:solidFill>
                  <a:effectLst/>
                  <a:latin typeface="Gill Sans"/>
                  <a:cs typeface="Gill Sans"/>
                </a:rPr>
                <a:t>000001000000100</a:t>
              </a:r>
            </a:p>
          </p:txBody>
        </p:sp>
        <p:sp>
          <p:nvSpPr>
            <p:cNvPr id="36" name="Rectangle 35"/>
            <p:cNvSpPr/>
            <p:nvPr/>
          </p:nvSpPr>
          <p:spPr bwMode="auto">
            <a:xfrm>
              <a:off x="6629400" y="4343400"/>
              <a:ext cx="533400" cy="228600"/>
            </a:xfrm>
            <a:prstGeom prst="rect">
              <a:avLst/>
            </a:prstGeom>
            <a:solidFill>
              <a:srgbClr val="009688"/>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C1.2</a:t>
              </a:r>
            </a:p>
          </p:txBody>
        </p:sp>
        <p:sp>
          <p:nvSpPr>
            <p:cNvPr id="37" name="Rectangle 36"/>
            <p:cNvSpPr/>
            <p:nvPr/>
          </p:nvSpPr>
          <p:spPr bwMode="auto">
            <a:xfrm>
              <a:off x="7239000" y="4343400"/>
              <a:ext cx="533400" cy="228600"/>
            </a:xfrm>
            <a:prstGeom prst="rect">
              <a:avLst/>
            </a:prstGeom>
            <a:solidFill>
              <a:srgbClr val="500093"/>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C2.1</a:t>
              </a:r>
            </a:p>
          </p:txBody>
        </p:sp>
        <p:cxnSp>
          <p:nvCxnSpPr>
            <p:cNvPr id="40" name="Straight Arrow Connector 39"/>
            <p:cNvCxnSpPr/>
            <p:nvPr/>
          </p:nvCxnSpPr>
          <p:spPr bwMode="auto">
            <a:xfrm>
              <a:off x="3657600" y="3886200"/>
              <a:ext cx="838200" cy="3810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42" name="Straight Arrow Connector 41"/>
            <p:cNvCxnSpPr/>
            <p:nvPr/>
          </p:nvCxnSpPr>
          <p:spPr bwMode="auto">
            <a:xfrm flipV="1">
              <a:off x="3657600" y="4419600"/>
              <a:ext cx="838200" cy="3810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44" name="Straight Arrow Connector 43"/>
            <p:cNvCxnSpPr/>
            <p:nvPr/>
          </p:nvCxnSpPr>
          <p:spPr bwMode="auto">
            <a:xfrm flipV="1">
              <a:off x="3657600" y="4953000"/>
              <a:ext cx="2590800" cy="5334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46" name="Right Brace 45"/>
            <p:cNvSpPr/>
            <p:nvPr/>
          </p:nvSpPr>
          <p:spPr bwMode="auto">
            <a:xfrm rot="5400000">
              <a:off x="6267450" y="3333750"/>
              <a:ext cx="190500" cy="2971800"/>
            </a:xfrm>
            <a:prstGeom prst="rightBrace">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Gill Sans"/>
                <a:cs typeface="Gill Sans"/>
              </a:endParaRPr>
            </a:p>
          </p:txBody>
        </p:sp>
        <p:sp>
          <p:nvSpPr>
            <p:cNvPr id="49" name="Rectangle 48"/>
            <p:cNvSpPr/>
            <p:nvPr/>
          </p:nvSpPr>
          <p:spPr bwMode="auto">
            <a:xfrm>
              <a:off x="4876800" y="5562600"/>
              <a:ext cx="1600200" cy="228600"/>
            </a:xfrm>
            <a:prstGeom prst="rect">
              <a:avLst/>
            </a:prstGeom>
            <a:no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Gill Sans"/>
                  <a:cs typeface="Gill Sans"/>
                </a:rPr>
                <a:t>0</a:t>
              </a:r>
              <a:r>
                <a:rPr kumimoji="0" lang="en-US" sz="1600" b="0" i="0" u="none" strike="noStrike" cap="none" normalizeH="0" baseline="0" dirty="0">
                  <a:ln>
                    <a:noFill/>
                  </a:ln>
                  <a:solidFill>
                    <a:schemeClr val="tx1"/>
                  </a:solidFill>
                  <a:effectLst/>
                  <a:latin typeface="Gill Sans"/>
                  <a:cs typeface="Gill Sans"/>
                </a:rPr>
                <a:t>000001000000100</a:t>
              </a:r>
            </a:p>
          </p:txBody>
        </p:sp>
        <p:sp>
          <p:nvSpPr>
            <p:cNvPr id="79" name="Rectangle 78"/>
            <p:cNvSpPr/>
            <p:nvPr/>
          </p:nvSpPr>
          <p:spPr bwMode="auto">
            <a:xfrm>
              <a:off x="7239000" y="5562600"/>
              <a:ext cx="533400" cy="228600"/>
            </a:xfrm>
            <a:prstGeom prst="rect">
              <a:avLst/>
            </a:prstGeom>
            <a:solidFill>
              <a:srgbClr val="500093"/>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C2.1</a:t>
              </a:r>
            </a:p>
          </p:txBody>
        </p:sp>
        <p:cxnSp>
          <p:nvCxnSpPr>
            <p:cNvPr id="81" name="Straight Arrow Connector 80"/>
            <p:cNvCxnSpPr/>
            <p:nvPr/>
          </p:nvCxnSpPr>
          <p:spPr bwMode="auto">
            <a:xfrm>
              <a:off x="6324600" y="5029200"/>
              <a:ext cx="0" cy="4572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82" name="TextBox 81"/>
            <p:cNvSpPr txBox="1"/>
            <p:nvPr/>
          </p:nvSpPr>
          <p:spPr>
            <a:xfrm>
              <a:off x="3581400" y="3477399"/>
              <a:ext cx="3621504" cy="276999"/>
            </a:xfrm>
            <a:prstGeom prst="rect">
              <a:avLst/>
            </a:prstGeom>
            <a:noFill/>
          </p:spPr>
          <p:txBody>
            <a:bodyPr wrap="none" lIns="0" tIns="0" rIns="0" bIns="0" rtlCol="0">
              <a:noAutofit/>
            </a:bodyPr>
            <a:lstStyle/>
            <a:p>
              <a:r>
                <a:rPr lang="en-US" sz="2000" dirty="0">
                  <a:solidFill>
                    <a:schemeClr val="tx1"/>
                  </a:solidFill>
                  <a:latin typeface="Gill Sans"/>
                  <a:cs typeface="Gill Sans"/>
                </a:rPr>
                <a:t>Step</a:t>
              </a:r>
              <a:r>
                <a:rPr lang="en-US" sz="2000" b="1" dirty="0">
                  <a:solidFill>
                    <a:schemeClr val="tx1"/>
                  </a:solidFill>
                  <a:latin typeface="Gill Sans"/>
                  <a:cs typeface="Gill Sans"/>
                </a:rPr>
                <a:t>1</a:t>
              </a:r>
              <a:r>
                <a:rPr lang="en-US" sz="2000" dirty="0">
                  <a:solidFill>
                    <a:schemeClr val="tx1"/>
                  </a:solidFill>
                  <a:latin typeface="Gill Sans"/>
                  <a:cs typeface="Gill Sans"/>
                </a:rPr>
                <a:t>: only 2 out of 6 combinations qualify</a:t>
              </a:r>
            </a:p>
          </p:txBody>
        </p:sp>
        <p:sp>
          <p:nvSpPr>
            <p:cNvPr id="84" name="Rectangle 83"/>
            <p:cNvSpPr/>
            <p:nvPr/>
          </p:nvSpPr>
          <p:spPr bwMode="auto">
            <a:xfrm>
              <a:off x="6629400" y="5562600"/>
              <a:ext cx="533400" cy="228600"/>
            </a:xfrm>
            <a:prstGeom prst="rect">
              <a:avLst/>
            </a:prstGeom>
            <a:solidFill>
              <a:srgbClr val="009688"/>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C1.2</a:t>
              </a:r>
            </a:p>
          </p:txBody>
        </p:sp>
        <p:sp>
          <p:nvSpPr>
            <p:cNvPr id="85" name="Rectangle 84"/>
            <p:cNvSpPr/>
            <p:nvPr/>
          </p:nvSpPr>
          <p:spPr bwMode="auto">
            <a:xfrm>
              <a:off x="7848600" y="5562600"/>
              <a:ext cx="533400" cy="228600"/>
            </a:xfrm>
            <a:prstGeom prst="rect">
              <a:avLst/>
            </a:prstGeom>
            <a:solidFill>
              <a:srgbClr val="C00000"/>
            </a:solidFill>
            <a:ln w="127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Gill Sans"/>
                  <a:cs typeface="Gill Sans"/>
                </a:rPr>
                <a:t>C3.2</a:t>
              </a:r>
            </a:p>
          </p:txBody>
        </p:sp>
        <p:sp>
          <p:nvSpPr>
            <p:cNvPr id="83" name="TextBox 82"/>
            <p:cNvSpPr txBox="1"/>
            <p:nvPr/>
          </p:nvSpPr>
          <p:spPr>
            <a:xfrm>
              <a:off x="4953000" y="5153799"/>
              <a:ext cx="3320140" cy="276999"/>
            </a:xfrm>
            <a:prstGeom prst="rect">
              <a:avLst/>
            </a:prstGeom>
            <a:noFill/>
          </p:spPr>
          <p:txBody>
            <a:bodyPr wrap="none" lIns="0" tIns="0" rIns="0" bIns="0" rtlCol="0">
              <a:noAutofit/>
            </a:bodyPr>
            <a:lstStyle/>
            <a:p>
              <a:r>
                <a:rPr lang="en-US" sz="2000" dirty="0">
                  <a:solidFill>
                    <a:schemeClr val="tx1"/>
                  </a:solidFill>
                  <a:latin typeface="Gill Sans"/>
                  <a:cs typeface="Gill Sans"/>
                </a:rPr>
                <a:t>Step </a:t>
              </a:r>
              <a:r>
                <a:rPr lang="en-US" sz="2000" b="1" dirty="0">
                  <a:solidFill>
                    <a:schemeClr val="tx1"/>
                  </a:solidFill>
                  <a:latin typeface="Gill Sans"/>
                  <a:cs typeface="Gill Sans"/>
                </a:rPr>
                <a:t>2</a:t>
              </a:r>
              <a:r>
                <a:rPr lang="en-US" sz="2000" dirty="0">
                  <a:solidFill>
                    <a:schemeClr val="tx1"/>
                  </a:solidFill>
                  <a:latin typeface="Gill Sans"/>
                  <a:cs typeface="Gill Sans"/>
                </a:rPr>
                <a:t>: only one combination qualifies</a:t>
              </a:r>
            </a:p>
          </p:txBody>
        </p:sp>
      </p:grpSp>
      <p:sp>
        <p:nvSpPr>
          <p:cNvPr id="4" name="Footer Placeholder 3">
            <a:extLst>
              <a:ext uri="{FF2B5EF4-FFF2-40B4-BE49-F238E27FC236}">
                <a16:creationId xmlns:a16="http://schemas.microsoft.com/office/drawing/2014/main" id="{512952A6-9007-0D40-A8DC-885D662A53A1}"/>
              </a:ext>
            </a:extLst>
          </p:cNvPr>
          <p:cNvSpPr>
            <a:spLocks noGrp="1"/>
          </p:cNvSpPr>
          <p:nvPr>
            <p:ph type="ftr" sz="quarter" idx="10"/>
          </p:nvPr>
        </p:nvSpPr>
        <p:spPr/>
        <p:txBody>
          <a:bodyPr/>
          <a:lstStyle/>
          <a:p>
            <a:r>
              <a:rPr lang="en-US"/>
              <a:t>DBKDA 2021</a:t>
            </a:r>
            <a:endParaRPr lang="en-US" dirty="0"/>
          </a:p>
        </p:txBody>
      </p:sp>
      <p:pic>
        <p:nvPicPr>
          <p:cNvPr id="8" name="Audio 7">
            <a:hlinkClick r:id="" action="ppaction://media"/>
            <a:extLst>
              <a:ext uri="{FF2B5EF4-FFF2-40B4-BE49-F238E27FC236}">
                <a16:creationId xmlns:a16="http://schemas.microsoft.com/office/drawing/2014/main" id="{AB6F28D4-2309-2448-969F-C18A62796F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83789248"/>
      </p:ext>
    </p:extLst>
  </p:cSld>
  <p:clrMapOvr>
    <a:masterClrMapping/>
  </p:clrMapOvr>
  <mc:AlternateContent xmlns:mc="http://schemas.openxmlformats.org/markup-compatibility/2006">
    <mc:Choice xmlns:p14="http://schemas.microsoft.com/office/powerpoint/2010/main" Requires="p14">
      <p:transition spd="slow" p14:dur="2000" advClick="0" advTm="109350"/>
    </mc:Choice>
    <mc:Fallback>
      <p:transition spd="slow" advClick="0" advTm="10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9" name="Google Shape;69;p15"/>
          <p:cNvSpPr txBox="1">
            <a:spLocks noGrp="1"/>
          </p:cNvSpPr>
          <p:nvPr>
            <p:ph type="body" idx="1"/>
          </p:nvPr>
        </p:nvSpPr>
        <p:spPr>
          <a:xfrm>
            <a:off x="352439" y="1065212"/>
            <a:ext cx="2390762" cy="1114426"/>
          </a:xfrm>
          <a:prstGeom prst="rect">
            <a:avLst/>
          </a:prstGeom>
        </p:spPr>
        <p:txBody>
          <a:bodyPr spcFirstLastPara="1" vert="horz" wrap="square" lIns="0" tIns="0" rIns="0" bIns="0" rtlCol="0" anchor="t" anchorCtr="0">
            <a:noAutofit/>
          </a:bodyPr>
          <a:lstStyle/>
          <a:p>
            <a:pPr marL="0" indent="0">
              <a:lnSpc>
                <a:spcPct val="100000"/>
              </a:lnSpc>
              <a:buNone/>
            </a:pPr>
            <a:r>
              <a:rPr lang="en" b="1" dirty="0">
                <a:solidFill>
                  <a:schemeClr val="dk1"/>
                </a:solidFill>
              </a:rPr>
              <a:t>Light Source </a:t>
            </a:r>
            <a:endParaRPr b="1" dirty="0">
              <a:solidFill>
                <a:schemeClr val="dk1"/>
              </a:solidFill>
            </a:endParaRPr>
          </a:p>
          <a:p>
            <a:pPr marL="0" indent="0">
              <a:lnSpc>
                <a:spcPct val="100000"/>
              </a:lnSpc>
              <a:spcBef>
                <a:spcPts val="800"/>
              </a:spcBef>
              <a:buNone/>
            </a:pPr>
            <a:r>
              <a:rPr lang="en" i="1" dirty="0">
                <a:solidFill>
                  <a:srgbClr val="000000"/>
                </a:solidFill>
              </a:rPr>
              <a:t>   180 PB/year</a:t>
            </a:r>
            <a:endParaRPr i="1" dirty="0">
              <a:solidFill>
                <a:srgbClr val="000000"/>
              </a:solidFill>
            </a:endParaRPr>
          </a:p>
          <a:p>
            <a:pPr marL="0" indent="0">
              <a:lnSpc>
                <a:spcPct val="100000"/>
              </a:lnSpc>
              <a:spcBef>
                <a:spcPts val="800"/>
              </a:spcBef>
              <a:buNone/>
            </a:pPr>
            <a:r>
              <a:rPr lang="en" sz="1400" i="1" dirty="0">
                <a:solidFill>
                  <a:srgbClr val="000000"/>
                </a:solidFill>
              </a:rPr>
              <a:t>    (ALS-U at Berkeley Lab )</a:t>
            </a:r>
            <a:endParaRPr sz="1400" i="1" dirty="0">
              <a:solidFill>
                <a:srgbClr val="000000"/>
              </a:solidFill>
            </a:endParaRPr>
          </a:p>
          <a:p>
            <a:pPr marL="0" indent="0">
              <a:lnSpc>
                <a:spcPct val="100000"/>
              </a:lnSpc>
              <a:spcBef>
                <a:spcPts val="800"/>
              </a:spcBef>
              <a:buNone/>
            </a:pPr>
            <a:endParaRPr dirty="0">
              <a:solidFill>
                <a:srgbClr val="000000"/>
              </a:solidFill>
            </a:endParaRPr>
          </a:p>
          <a:p>
            <a:pPr marL="0" indent="0">
              <a:lnSpc>
                <a:spcPct val="100000"/>
              </a:lnSpc>
              <a:spcBef>
                <a:spcPts val="800"/>
              </a:spcBef>
              <a:spcAft>
                <a:spcPts val="800"/>
              </a:spcAft>
              <a:buNone/>
            </a:pPr>
            <a:endParaRPr dirty="0"/>
          </a:p>
        </p:txBody>
      </p:sp>
      <p:sp>
        <p:nvSpPr>
          <p:cNvPr id="68" name="Google Shape;68;p15"/>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lgn="l"/>
            <a:r>
              <a:rPr lang="en"/>
              <a:t>Mountains of Scientific Data Wait for Analysis</a:t>
            </a:r>
            <a:endParaRPr/>
          </a:p>
        </p:txBody>
      </p:sp>
      <p:sp>
        <p:nvSpPr>
          <p:cNvPr id="70" name="Google Shape;70;p15"/>
          <p:cNvSpPr txBox="1">
            <a:spLocks noGrp="1"/>
          </p:cNvSpPr>
          <p:nvPr>
            <p:ph type="body" idx="4294967295"/>
          </p:nvPr>
        </p:nvSpPr>
        <p:spPr>
          <a:xfrm>
            <a:off x="7367588" y="944912"/>
            <a:ext cx="1670050" cy="842962"/>
          </a:xfrm>
          <a:prstGeom prst="rect">
            <a:avLst/>
          </a:prstGeom>
        </p:spPr>
        <p:txBody>
          <a:bodyPr spcFirstLastPara="1" vert="horz" wrap="square" lIns="91425" tIns="91425" rIns="91425" bIns="91425" rtlCol="0" anchor="t" anchorCtr="0">
            <a:noAutofit/>
          </a:bodyPr>
          <a:lstStyle/>
          <a:p>
            <a:pPr marL="0" indent="0">
              <a:lnSpc>
                <a:spcPct val="100000"/>
              </a:lnSpc>
              <a:buNone/>
            </a:pPr>
            <a:r>
              <a:rPr lang="en" b="1" dirty="0">
                <a:solidFill>
                  <a:srgbClr val="000000"/>
                </a:solidFill>
              </a:rPr>
              <a:t>Genomics</a:t>
            </a:r>
            <a:endParaRPr b="1" dirty="0">
              <a:solidFill>
                <a:srgbClr val="000000"/>
              </a:solidFill>
            </a:endParaRPr>
          </a:p>
          <a:p>
            <a:pPr marL="0" indent="0">
              <a:lnSpc>
                <a:spcPct val="100000"/>
              </a:lnSpc>
              <a:buNone/>
            </a:pPr>
            <a:r>
              <a:rPr lang="en" i="1" dirty="0">
                <a:solidFill>
                  <a:srgbClr val="000000"/>
                </a:solidFill>
              </a:rPr>
              <a:t>    10 PB/year</a:t>
            </a:r>
            <a:endParaRPr i="1" dirty="0">
              <a:solidFill>
                <a:srgbClr val="000000"/>
              </a:solidFill>
            </a:endParaRPr>
          </a:p>
          <a:p>
            <a:pPr marL="0" indent="0">
              <a:lnSpc>
                <a:spcPct val="163043"/>
              </a:lnSpc>
              <a:spcBef>
                <a:spcPts val="1500"/>
              </a:spcBef>
              <a:buNone/>
            </a:pPr>
            <a:endParaRPr dirty="0">
              <a:solidFill>
                <a:srgbClr val="000000"/>
              </a:solidFill>
            </a:endParaRPr>
          </a:p>
          <a:p>
            <a:pPr marL="0" indent="0">
              <a:spcBef>
                <a:spcPts val="800"/>
              </a:spcBef>
              <a:spcAft>
                <a:spcPts val="1600"/>
              </a:spcAft>
              <a:buNone/>
            </a:pPr>
            <a:endParaRPr dirty="0"/>
          </a:p>
        </p:txBody>
      </p:sp>
      <p:sp>
        <p:nvSpPr>
          <p:cNvPr id="71" name="Google Shape;71;p15"/>
          <p:cNvSpPr txBox="1">
            <a:spLocks noGrp="1"/>
          </p:cNvSpPr>
          <p:nvPr>
            <p:ph type="body" idx="4294967295"/>
          </p:nvPr>
        </p:nvSpPr>
        <p:spPr>
          <a:xfrm>
            <a:off x="0" y="4027488"/>
            <a:ext cx="2870200" cy="765175"/>
          </a:xfrm>
          <a:prstGeom prst="rect">
            <a:avLst/>
          </a:prstGeom>
        </p:spPr>
        <p:txBody>
          <a:bodyPr spcFirstLastPara="1" vert="horz" wrap="square" lIns="91425" tIns="91425" rIns="91425" bIns="91425" rtlCol="0" anchor="t" anchorCtr="0">
            <a:noAutofit/>
          </a:bodyPr>
          <a:lstStyle/>
          <a:p>
            <a:pPr marL="0" indent="0">
              <a:lnSpc>
                <a:spcPct val="100000"/>
              </a:lnSpc>
              <a:buNone/>
            </a:pPr>
            <a:r>
              <a:rPr lang="en" b="1">
                <a:solidFill>
                  <a:srgbClr val="000000"/>
                </a:solidFill>
              </a:rPr>
              <a:t>High Energy Physics</a:t>
            </a:r>
            <a:endParaRPr b="1">
              <a:solidFill>
                <a:srgbClr val="000000"/>
              </a:solidFill>
            </a:endParaRPr>
          </a:p>
          <a:p>
            <a:pPr marL="0" indent="0">
              <a:lnSpc>
                <a:spcPct val="100000"/>
              </a:lnSpc>
              <a:buNone/>
            </a:pPr>
            <a:r>
              <a:rPr lang="en" i="1">
                <a:solidFill>
                  <a:srgbClr val="000000"/>
                </a:solidFill>
              </a:rPr>
              <a:t>   200 PB/year</a:t>
            </a:r>
            <a:endParaRPr i="1">
              <a:solidFill>
                <a:srgbClr val="000000"/>
              </a:solidFill>
            </a:endParaRPr>
          </a:p>
          <a:p>
            <a:pPr marL="0" indent="0">
              <a:lnSpc>
                <a:spcPct val="100000"/>
              </a:lnSpc>
              <a:buNone/>
            </a:pPr>
            <a:endParaRPr>
              <a:solidFill>
                <a:srgbClr val="000000"/>
              </a:solidFill>
            </a:endParaRPr>
          </a:p>
          <a:p>
            <a:pPr marL="0" indent="0">
              <a:lnSpc>
                <a:spcPct val="100000"/>
              </a:lnSpc>
              <a:buNone/>
            </a:pPr>
            <a:endParaRPr/>
          </a:p>
        </p:txBody>
      </p:sp>
      <p:sp>
        <p:nvSpPr>
          <p:cNvPr id="72" name="Google Shape;72;p15"/>
          <p:cNvSpPr txBox="1">
            <a:spLocks noGrp="1"/>
          </p:cNvSpPr>
          <p:nvPr>
            <p:ph type="body" idx="4294967295"/>
          </p:nvPr>
        </p:nvSpPr>
        <p:spPr>
          <a:xfrm>
            <a:off x="7367588" y="3879850"/>
            <a:ext cx="1776412" cy="842963"/>
          </a:xfrm>
          <a:prstGeom prst="rect">
            <a:avLst/>
          </a:prstGeom>
        </p:spPr>
        <p:txBody>
          <a:bodyPr spcFirstLastPara="1" vert="horz" wrap="square" lIns="91425" tIns="91425" rIns="91425" bIns="91425" rtlCol="0" anchor="t" anchorCtr="0">
            <a:noAutofit/>
          </a:bodyPr>
          <a:lstStyle/>
          <a:p>
            <a:pPr marL="0" indent="0">
              <a:lnSpc>
                <a:spcPct val="100000"/>
              </a:lnSpc>
              <a:buNone/>
            </a:pPr>
            <a:r>
              <a:rPr lang="en" b="1">
                <a:solidFill>
                  <a:srgbClr val="000000"/>
                </a:solidFill>
              </a:rPr>
              <a:t>Climate</a:t>
            </a:r>
            <a:endParaRPr b="1">
              <a:solidFill>
                <a:srgbClr val="000000"/>
              </a:solidFill>
            </a:endParaRPr>
          </a:p>
          <a:p>
            <a:pPr marL="0" indent="0">
              <a:lnSpc>
                <a:spcPct val="100000"/>
              </a:lnSpc>
              <a:buNone/>
            </a:pPr>
            <a:r>
              <a:rPr lang="en" i="1">
                <a:solidFill>
                  <a:srgbClr val="000000"/>
                </a:solidFill>
              </a:rPr>
              <a:t>   100 EB/year</a:t>
            </a:r>
            <a:endParaRPr i="1">
              <a:solidFill>
                <a:srgbClr val="000000"/>
              </a:solidFill>
            </a:endParaRPr>
          </a:p>
          <a:p>
            <a:pPr marL="0" indent="0">
              <a:lnSpc>
                <a:spcPct val="100000"/>
              </a:lnSpc>
              <a:buNone/>
            </a:pPr>
            <a:endParaRPr>
              <a:solidFill>
                <a:srgbClr val="000000"/>
              </a:solidFill>
            </a:endParaRPr>
          </a:p>
          <a:p>
            <a:pPr marL="0" indent="0">
              <a:lnSpc>
                <a:spcPct val="100000"/>
              </a:lnSpc>
              <a:buNone/>
            </a:pPr>
            <a:endParaRPr/>
          </a:p>
        </p:txBody>
      </p:sp>
      <p:sp>
        <p:nvSpPr>
          <p:cNvPr id="73" name="Google Shape;73;p15"/>
          <p:cNvSpPr txBox="1"/>
          <p:nvPr/>
        </p:nvSpPr>
        <p:spPr>
          <a:xfrm>
            <a:off x="4495799" y="6288349"/>
            <a:ext cx="4329237" cy="338524"/>
          </a:xfrm>
          <a:prstGeom prst="rect">
            <a:avLst/>
          </a:prstGeom>
          <a:noFill/>
          <a:ln>
            <a:noFill/>
          </a:ln>
        </p:spPr>
        <p:txBody>
          <a:bodyPr spcFirstLastPara="1" wrap="square" lIns="91425" tIns="91425" rIns="91425" bIns="91425" anchor="t" anchorCtr="0">
            <a:spAutoFit/>
          </a:bodyPr>
          <a:lstStyle/>
          <a:p>
            <a:r>
              <a:rPr lang="en" sz="1000" i="1" dirty="0">
                <a:solidFill>
                  <a:srgbClr val="666666"/>
                </a:solidFill>
              </a:rPr>
              <a:t>Data and Picture source: L. Nowell, D., </a:t>
            </a:r>
            <a:r>
              <a:rPr lang="en" sz="1000" i="1" dirty="0" err="1">
                <a:solidFill>
                  <a:srgbClr val="666666"/>
                </a:solidFill>
              </a:rPr>
              <a:t>Ushizima</a:t>
            </a:r>
            <a:r>
              <a:rPr lang="en" sz="1000" i="1" dirty="0">
                <a:solidFill>
                  <a:srgbClr val="666666"/>
                </a:solidFill>
              </a:rPr>
              <a:t>, JGI and ALS at LBNL, etc.</a:t>
            </a:r>
            <a:endParaRPr sz="1000" i="1" dirty="0">
              <a:solidFill>
                <a:srgbClr val="666666"/>
              </a:solidFill>
            </a:endParaRPr>
          </a:p>
        </p:txBody>
      </p:sp>
      <p:pic>
        <p:nvPicPr>
          <p:cNvPr id="74" name="Google Shape;74;p15"/>
          <p:cNvPicPr preferRelativeResize="0"/>
          <p:nvPr/>
        </p:nvPicPr>
        <p:blipFill>
          <a:blip r:embed="rId5">
            <a:alphaModFix/>
          </a:blip>
          <a:stretch>
            <a:fillRect/>
          </a:stretch>
        </p:blipFill>
        <p:spPr>
          <a:xfrm>
            <a:off x="1073237" y="1991921"/>
            <a:ext cx="2634312" cy="1960161"/>
          </a:xfrm>
          <a:prstGeom prst="rect">
            <a:avLst/>
          </a:prstGeom>
          <a:noFill/>
          <a:ln>
            <a:noFill/>
          </a:ln>
        </p:spPr>
      </p:pic>
      <p:pic>
        <p:nvPicPr>
          <p:cNvPr id="75" name="Google Shape;75;p15"/>
          <p:cNvPicPr preferRelativeResize="0"/>
          <p:nvPr/>
        </p:nvPicPr>
        <p:blipFill>
          <a:blip r:embed="rId6">
            <a:alphaModFix/>
          </a:blip>
          <a:stretch>
            <a:fillRect/>
          </a:stretch>
        </p:blipFill>
        <p:spPr>
          <a:xfrm>
            <a:off x="4901486" y="1447800"/>
            <a:ext cx="2572463" cy="1945873"/>
          </a:xfrm>
          <a:prstGeom prst="rect">
            <a:avLst/>
          </a:prstGeom>
          <a:noFill/>
          <a:ln>
            <a:noFill/>
          </a:ln>
        </p:spPr>
      </p:pic>
      <p:pic>
        <p:nvPicPr>
          <p:cNvPr id="77" name="Google Shape;77;p15"/>
          <p:cNvPicPr preferRelativeResize="0"/>
          <p:nvPr/>
        </p:nvPicPr>
        <p:blipFill>
          <a:blip r:embed="rId7">
            <a:alphaModFix/>
          </a:blip>
          <a:stretch>
            <a:fillRect/>
          </a:stretch>
        </p:blipFill>
        <p:spPr>
          <a:xfrm>
            <a:off x="4952744" y="3829939"/>
            <a:ext cx="2352819" cy="2307598"/>
          </a:xfrm>
          <a:prstGeom prst="rect">
            <a:avLst/>
          </a:prstGeom>
          <a:noFill/>
          <a:ln>
            <a:noFill/>
          </a:ln>
        </p:spPr>
      </p:pic>
      <p:pic>
        <p:nvPicPr>
          <p:cNvPr id="5" name="Picture 4">
            <a:extLst>
              <a:ext uri="{FF2B5EF4-FFF2-40B4-BE49-F238E27FC236}">
                <a16:creationId xmlns:a16="http://schemas.microsoft.com/office/drawing/2014/main" id="{58D5F923-012F-DF46-BE18-C6E53AAE2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1" y="4539628"/>
            <a:ext cx="2895600" cy="2087245"/>
          </a:xfrm>
          <a:prstGeom prst="rect">
            <a:avLst/>
          </a:prstGeom>
        </p:spPr>
      </p:pic>
      <p:sp>
        <p:nvSpPr>
          <p:cNvPr id="6" name="Footer Placeholder 5">
            <a:extLst>
              <a:ext uri="{FF2B5EF4-FFF2-40B4-BE49-F238E27FC236}">
                <a16:creationId xmlns:a16="http://schemas.microsoft.com/office/drawing/2014/main" id="{10F44753-A5AE-6249-A1BD-4D705ED95248}"/>
              </a:ext>
            </a:extLst>
          </p:cNvPr>
          <p:cNvSpPr>
            <a:spLocks noGrp="1"/>
          </p:cNvSpPr>
          <p:nvPr>
            <p:ph type="ftr" sz="quarter" idx="10"/>
          </p:nvPr>
        </p:nvSpPr>
        <p:spPr/>
        <p:txBody>
          <a:bodyPr/>
          <a:lstStyle/>
          <a:p>
            <a:r>
              <a:rPr lang="en-US"/>
              <a:t>DBKDA 2021</a:t>
            </a:r>
            <a:endParaRPr lang="en-US" dirty="0"/>
          </a:p>
        </p:txBody>
      </p:sp>
      <p:sp>
        <p:nvSpPr>
          <p:cNvPr id="7" name="Slide Number Placeholder 6">
            <a:extLst>
              <a:ext uri="{FF2B5EF4-FFF2-40B4-BE49-F238E27FC236}">
                <a16:creationId xmlns:a16="http://schemas.microsoft.com/office/drawing/2014/main" id="{71858CE9-873C-6F40-9EE7-5DFA69661A7C}"/>
              </a:ext>
            </a:extLst>
          </p:cNvPr>
          <p:cNvSpPr>
            <a:spLocks noGrp="1"/>
          </p:cNvSpPr>
          <p:nvPr>
            <p:ph type="sldNum" sz="quarter" idx="11"/>
          </p:nvPr>
        </p:nvSpPr>
        <p:spPr/>
        <p:txBody>
          <a:bodyPr/>
          <a:lstStyle/>
          <a:p>
            <a:fld id="{67F4BB86-738B-4A51-BB61-46F3B0FB9693}" type="slidenum">
              <a:rPr lang="en-US" smtClean="0"/>
              <a:pPr/>
              <a:t>3</a:t>
            </a:fld>
            <a:endParaRPr lang="en-US" dirty="0"/>
          </a:p>
        </p:txBody>
      </p:sp>
      <p:pic>
        <p:nvPicPr>
          <p:cNvPr id="8" name="Audio 7">
            <a:hlinkClick r:id="" action="ppaction://media"/>
            <a:extLst>
              <a:ext uri="{FF2B5EF4-FFF2-40B4-BE49-F238E27FC236}">
                <a16:creationId xmlns:a16="http://schemas.microsoft.com/office/drawing/2014/main" id="{54B07E1B-E1A1-2B4D-AB45-37EAE036BFA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54516456"/>
      </p:ext>
    </p:extLst>
  </p:cSld>
  <p:clrMapOvr>
    <a:masterClrMapping/>
  </p:clrMapOvr>
  <mc:AlternateContent xmlns:mc="http://schemas.openxmlformats.org/markup-compatibility/2006">
    <mc:Choice xmlns:p14="http://schemas.microsoft.com/office/powerpoint/2010/main" Requires="p14">
      <p:transition spd="slow" p14:dur="2000" advTm="57959"/>
    </mc:Choice>
    <mc:Fallback>
      <p:transition spd="slow" advTm="57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Scientific Data Management at </a:t>
            </a:r>
            <a:r>
              <a:rPr lang="en-US" sz="3200" dirty="0" err="1"/>
              <a:t>Exascale</a:t>
            </a:r>
            <a:endParaRPr lang="en-US" sz="3200" dirty="0"/>
          </a:p>
        </p:txBody>
      </p:sp>
      <p:sp>
        <p:nvSpPr>
          <p:cNvPr id="11" name="Content Placeholder 10">
            <a:extLst>
              <a:ext uri="{FF2B5EF4-FFF2-40B4-BE49-F238E27FC236}">
                <a16:creationId xmlns:a16="http://schemas.microsoft.com/office/drawing/2014/main" id="{183B9D38-57D6-DB46-9252-EA4BBA67D38A}"/>
              </a:ext>
            </a:extLst>
          </p:cNvPr>
          <p:cNvSpPr>
            <a:spLocks noGrp="1"/>
          </p:cNvSpPr>
          <p:nvPr>
            <p:ph idx="1"/>
          </p:nvPr>
        </p:nvSpPr>
        <p:spPr/>
        <p:txBody>
          <a:bodyPr>
            <a:normAutofit fontScale="92500" lnSpcReduction="10000"/>
          </a:bodyPr>
          <a:lstStyle/>
          <a:p>
            <a:pPr marL="0" indent="0">
              <a:spcBef>
                <a:spcPts val="1000"/>
              </a:spcBef>
              <a:spcAft>
                <a:spcPts val="1000"/>
              </a:spcAft>
              <a:buNone/>
            </a:pPr>
            <a:r>
              <a:rPr lang="en-US" dirty="0"/>
              <a:t>Outline</a:t>
            </a:r>
          </a:p>
          <a:p>
            <a:pPr marL="231775" indent="-231775">
              <a:spcBef>
                <a:spcPts val="1000"/>
              </a:spcBef>
              <a:spcAft>
                <a:spcPts val="1000"/>
              </a:spcAft>
            </a:pPr>
            <a:r>
              <a:rPr lang="en-US" dirty="0">
                <a:solidFill>
                  <a:schemeClr val="bg1">
                    <a:lumMod val="75000"/>
                  </a:schemeClr>
                </a:solidFill>
              </a:rPr>
              <a:t>Introduction</a:t>
            </a:r>
          </a:p>
          <a:p>
            <a:pPr marL="231775" indent="-231775">
              <a:spcBef>
                <a:spcPts val="1000"/>
              </a:spcBef>
              <a:spcAft>
                <a:spcPts val="1000"/>
              </a:spcAft>
            </a:pPr>
            <a:r>
              <a:rPr lang="en-US" dirty="0">
                <a:solidFill>
                  <a:schemeClr val="bg1">
                    <a:lumMod val="75000"/>
                  </a:schemeClr>
                </a:solidFill>
              </a:rPr>
              <a:t>Examples of Scientific Data Management</a:t>
            </a:r>
          </a:p>
          <a:p>
            <a:pPr marL="231775" indent="-231775">
              <a:spcBef>
                <a:spcPts val="1000"/>
              </a:spcBef>
              <a:spcAft>
                <a:spcPts val="1000"/>
              </a:spcAft>
            </a:pPr>
            <a:r>
              <a:rPr lang="en-US" dirty="0">
                <a:solidFill>
                  <a:schemeClr val="bg1">
                    <a:lumMod val="75000"/>
                  </a:schemeClr>
                </a:solidFill>
              </a:rPr>
              <a:t>Deep Dive: </a:t>
            </a:r>
            <a:r>
              <a:rPr lang="en-US" dirty="0" err="1">
                <a:solidFill>
                  <a:schemeClr val="bg1">
                    <a:lumMod val="75000"/>
                  </a:schemeClr>
                </a:solidFill>
              </a:rPr>
              <a:t>FastBit</a:t>
            </a:r>
            <a:r>
              <a:rPr lang="en-US" dirty="0">
                <a:solidFill>
                  <a:schemeClr val="bg1">
                    <a:lumMod val="75000"/>
                  </a:schemeClr>
                </a:solidFill>
              </a:rPr>
              <a:t> Indexing</a:t>
            </a:r>
          </a:p>
          <a:p>
            <a:pPr marL="231775" indent="-231775">
              <a:spcBef>
                <a:spcPts val="1000"/>
              </a:spcBef>
              <a:spcAft>
                <a:spcPts val="1000"/>
              </a:spcAft>
            </a:pPr>
            <a:r>
              <a:rPr lang="en-US" dirty="0"/>
              <a:t>Deep Dive: </a:t>
            </a:r>
            <a:r>
              <a:rPr lang="en-US" dirty="0" err="1"/>
              <a:t>FasTensor</a:t>
            </a:r>
            <a:r>
              <a:rPr lang="en-US" dirty="0"/>
              <a:t> Automatic Parallelization Engine</a:t>
            </a:r>
          </a:p>
          <a:p>
            <a:pPr marL="231775" indent="-231775">
              <a:spcBef>
                <a:spcPts val="1000"/>
              </a:spcBef>
              <a:spcAft>
                <a:spcPts val="1000"/>
              </a:spcAft>
            </a:pPr>
            <a:r>
              <a:rPr lang="en-US" dirty="0">
                <a:solidFill>
                  <a:schemeClr val="bg1">
                    <a:lumMod val="75000"/>
                  </a:schemeClr>
                </a:solidFill>
              </a:rPr>
              <a:t>Summary</a:t>
            </a:r>
          </a:p>
        </p:txBody>
      </p:sp>
      <p:sp>
        <p:nvSpPr>
          <p:cNvPr id="12" name="Text Placeholder 11">
            <a:extLst>
              <a:ext uri="{FF2B5EF4-FFF2-40B4-BE49-F238E27FC236}">
                <a16:creationId xmlns:a16="http://schemas.microsoft.com/office/drawing/2014/main" id="{6EA5FBB4-9793-CA4F-8080-D0A834373204}"/>
              </a:ext>
            </a:extLst>
          </p:cNvPr>
          <p:cNvSpPr>
            <a:spLocks noGrp="1"/>
          </p:cNvSpPr>
          <p:nvPr>
            <p:ph type="body" sz="half" idx="2"/>
          </p:nvPr>
        </p:nvSpPr>
        <p:spPr/>
        <p:txBody>
          <a:bodyPr/>
          <a:lstStyle/>
          <a:p>
            <a:r>
              <a:rPr lang="en-US" dirty="0"/>
              <a:t>John Wu</a:t>
            </a:r>
          </a:p>
        </p:txBody>
      </p:sp>
      <p:sp>
        <p:nvSpPr>
          <p:cNvPr id="4" name="Slide Number Placeholder 3"/>
          <p:cNvSpPr>
            <a:spLocks noGrp="1"/>
          </p:cNvSpPr>
          <p:nvPr>
            <p:ph type="sldNum" sz="quarter" idx="12"/>
          </p:nvPr>
        </p:nvSpPr>
        <p:spPr/>
        <p:txBody>
          <a:bodyPr/>
          <a:lstStyle/>
          <a:p>
            <a:fld id="{67F4BB86-738B-4A51-BB61-46F3B0FB9693}" type="slidenum">
              <a:rPr lang="en-US" smtClean="0"/>
              <a:t>30</a:t>
            </a:fld>
            <a:endParaRPr lang="en-US" dirty="0"/>
          </a:p>
        </p:txBody>
      </p:sp>
      <p:sp>
        <p:nvSpPr>
          <p:cNvPr id="5" name="Footer Placeholder 4"/>
          <p:cNvSpPr>
            <a:spLocks noGrp="1"/>
          </p:cNvSpPr>
          <p:nvPr>
            <p:ph type="ftr" sz="quarter" idx="4294967295"/>
          </p:nvPr>
        </p:nvSpPr>
        <p:spPr>
          <a:xfrm>
            <a:off x="0" y="6523038"/>
            <a:ext cx="7854950" cy="320675"/>
          </a:xfrm>
        </p:spPr>
        <p:txBody>
          <a:bodyPr/>
          <a:lstStyle/>
          <a:p>
            <a:pPr algn="l"/>
            <a:r>
              <a:rPr lang="en-US"/>
              <a:t>DBKDA 2021</a:t>
            </a:r>
            <a:endParaRPr lang="en-US" dirty="0"/>
          </a:p>
        </p:txBody>
      </p:sp>
      <p:pic>
        <p:nvPicPr>
          <p:cNvPr id="3" name="Audio 2">
            <a:hlinkClick r:id="" action="ppaction://media"/>
            <a:extLst>
              <a:ext uri="{FF2B5EF4-FFF2-40B4-BE49-F238E27FC236}">
                <a16:creationId xmlns:a16="http://schemas.microsoft.com/office/drawing/2014/main" id="{49C59262-0034-6448-BC66-9F90A48640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33998423"/>
      </p:ext>
    </p:extLst>
  </p:cSld>
  <p:clrMapOvr>
    <a:masterClrMapping/>
  </p:clrMapOvr>
  <mc:AlternateContent xmlns:mc="http://schemas.openxmlformats.org/markup-compatibility/2006">
    <mc:Choice xmlns:p14="http://schemas.microsoft.com/office/powerpoint/2010/main" Requires="p14">
      <p:transition spd="slow" p14:dur="2000" advTm="15048"/>
    </mc:Choice>
    <mc:Fallback>
      <p:transition spd="slow" advTm="1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2" name="Google Shape;82;p16"/>
          <p:cNvCxnSpPr/>
          <p:nvPr/>
        </p:nvCxnSpPr>
        <p:spPr>
          <a:xfrm flipH="1">
            <a:off x="3281700" y="5028125"/>
            <a:ext cx="3211200" cy="2400"/>
          </a:xfrm>
          <a:prstGeom prst="straightConnector1">
            <a:avLst/>
          </a:prstGeom>
          <a:noFill/>
          <a:ln w="9525" cap="flat" cmpd="sng">
            <a:solidFill>
              <a:schemeClr val="dk2"/>
            </a:solidFill>
            <a:prstDash val="solid"/>
            <a:round/>
            <a:headEnd type="none" w="med" len="med"/>
            <a:tailEnd type="none" w="med" len="med"/>
          </a:ln>
        </p:spPr>
      </p:cxnSp>
      <p:cxnSp>
        <p:nvCxnSpPr>
          <p:cNvPr id="83" name="Google Shape;83;p16"/>
          <p:cNvCxnSpPr/>
          <p:nvPr/>
        </p:nvCxnSpPr>
        <p:spPr>
          <a:xfrm rot="10800000">
            <a:off x="3281900" y="4265200"/>
            <a:ext cx="3281100" cy="600"/>
          </a:xfrm>
          <a:prstGeom prst="straightConnector1">
            <a:avLst/>
          </a:prstGeom>
          <a:noFill/>
          <a:ln w="9525" cap="flat" cmpd="sng">
            <a:solidFill>
              <a:schemeClr val="dk2"/>
            </a:solidFill>
            <a:prstDash val="solid"/>
            <a:round/>
            <a:headEnd type="none" w="med" len="med"/>
            <a:tailEnd type="none" w="med" len="med"/>
          </a:ln>
        </p:spPr>
      </p:cxnSp>
      <p:cxnSp>
        <p:nvCxnSpPr>
          <p:cNvPr id="84" name="Google Shape;84;p16"/>
          <p:cNvCxnSpPr/>
          <p:nvPr/>
        </p:nvCxnSpPr>
        <p:spPr>
          <a:xfrm flipH="1">
            <a:off x="3281775" y="3485950"/>
            <a:ext cx="3219900" cy="13800"/>
          </a:xfrm>
          <a:prstGeom prst="straightConnector1">
            <a:avLst/>
          </a:prstGeom>
          <a:noFill/>
          <a:ln w="9525" cap="flat" cmpd="sng">
            <a:solidFill>
              <a:schemeClr val="dk2"/>
            </a:solidFill>
            <a:prstDash val="solid"/>
            <a:round/>
            <a:headEnd type="none" w="med" len="med"/>
            <a:tailEnd type="none" w="med" len="med"/>
          </a:ln>
        </p:spPr>
      </p:cxnSp>
      <p:cxnSp>
        <p:nvCxnSpPr>
          <p:cNvPr id="85" name="Google Shape;85;p16"/>
          <p:cNvCxnSpPr/>
          <p:nvPr/>
        </p:nvCxnSpPr>
        <p:spPr>
          <a:xfrm>
            <a:off x="5968973" y="2984200"/>
            <a:ext cx="17400" cy="2452200"/>
          </a:xfrm>
          <a:prstGeom prst="straightConnector1">
            <a:avLst/>
          </a:prstGeom>
          <a:noFill/>
          <a:ln w="9525" cap="flat" cmpd="sng">
            <a:solidFill>
              <a:schemeClr val="dk2"/>
            </a:solidFill>
            <a:prstDash val="solid"/>
            <a:round/>
            <a:headEnd type="none" w="med" len="med"/>
            <a:tailEnd type="none" w="med" len="med"/>
          </a:ln>
        </p:spPr>
      </p:cxnSp>
      <p:cxnSp>
        <p:nvCxnSpPr>
          <p:cNvPr id="86" name="Google Shape;86;p16"/>
          <p:cNvCxnSpPr/>
          <p:nvPr/>
        </p:nvCxnSpPr>
        <p:spPr>
          <a:xfrm>
            <a:off x="5239886" y="2984200"/>
            <a:ext cx="17400" cy="2452200"/>
          </a:xfrm>
          <a:prstGeom prst="straightConnector1">
            <a:avLst/>
          </a:prstGeom>
          <a:noFill/>
          <a:ln w="9525" cap="flat" cmpd="sng">
            <a:solidFill>
              <a:schemeClr val="dk2"/>
            </a:solidFill>
            <a:prstDash val="solid"/>
            <a:round/>
            <a:headEnd type="none" w="med" len="med"/>
            <a:tailEnd type="none" w="med" len="med"/>
          </a:ln>
        </p:spPr>
      </p:cxnSp>
      <p:cxnSp>
        <p:nvCxnSpPr>
          <p:cNvPr id="87" name="Google Shape;87;p16"/>
          <p:cNvCxnSpPr/>
          <p:nvPr/>
        </p:nvCxnSpPr>
        <p:spPr>
          <a:xfrm>
            <a:off x="4437890" y="2984200"/>
            <a:ext cx="17400" cy="2452200"/>
          </a:xfrm>
          <a:prstGeom prst="straightConnector1">
            <a:avLst/>
          </a:prstGeom>
          <a:noFill/>
          <a:ln w="9525" cap="flat" cmpd="sng">
            <a:solidFill>
              <a:schemeClr val="dk2"/>
            </a:solidFill>
            <a:prstDash val="solid"/>
            <a:round/>
            <a:headEnd type="none" w="med" len="med"/>
            <a:tailEnd type="none" w="med" len="med"/>
          </a:ln>
        </p:spPr>
      </p:cxnSp>
      <p:cxnSp>
        <p:nvCxnSpPr>
          <p:cNvPr id="88" name="Google Shape;88;p16"/>
          <p:cNvCxnSpPr/>
          <p:nvPr/>
        </p:nvCxnSpPr>
        <p:spPr>
          <a:xfrm>
            <a:off x="3708803" y="2984200"/>
            <a:ext cx="17400" cy="2452200"/>
          </a:xfrm>
          <a:prstGeom prst="straightConnector1">
            <a:avLst/>
          </a:prstGeom>
          <a:noFill/>
          <a:ln w="9525" cap="flat" cmpd="sng">
            <a:solidFill>
              <a:schemeClr val="dk2"/>
            </a:solidFill>
            <a:prstDash val="solid"/>
            <a:round/>
            <a:headEnd type="none" w="med" len="med"/>
            <a:tailEnd type="none" w="med" len="med"/>
          </a:ln>
        </p:spPr>
      </p:cxnSp>
      <p:sp>
        <p:nvSpPr>
          <p:cNvPr id="89" name="Google Shape;89;p16"/>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en" dirty="0"/>
              <a:t>Parallelizing Scientific Data Analysis is Difficult</a:t>
            </a:r>
            <a:endParaRPr dirty="0"/>
          </a:p>
        </p:txBody>
      </p:sp>
      <p:sp>
        <p:nvSpPr>
          <p:cNvPr id="90" name="Google Shape;90;p16"/>
          <p:cNvSpPr/>
          <p:nvPr/>
        </p:nvSpPr>
        <p:spPr>
          <a:xfrm>
            <a:off x="534850" y="3505200"/>
            <a:ext cx="2287200" cy="3771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600"/>
              <a:t>HDF5/NetCDF/ADIOS/ ...</a:t>
            </a:r>
            <a:endParaRPr sz="1600"/>
          </a:p>
        </p:txBody>
      </p:sp>
      <p:sp>
        <p:nvSpPr>
          <p:cNvPr id="91" name="Google Shape;91;p16"/>
          <p:cNvSpPr/>
          <p:nvPr/>
        </p:nvSpPr>
        <p:spPr>
          <a:xfrm>
            <a:off x="3425182" y="3234247"/>
            <a:ext cx="525000" cy="501000"/>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2" name="Google Shape;92;p16"/>
          <p:cNvSpPr/>
          <p:nvPr/>
        </p:nvSpPr>
        <p:spPr>
          <a:xfrm>
            <a:off x="534725" y="3882300"/>
            <a:ext cx="2287200" cy="3771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600"/>
              <a:t>MPI / MPI-IO / ...</a:t>
            </a:r>
            <a:endParaRPr sz="1600"/>
          </a:p>
        </p:txBody>
      </p:sp>
      <p:sp>
        <p:nvSpPr>
          <p:cNvPr id="93" name="Google Shape;93;p16"/>
          <p:cNvSpPr/>
          <p:nvPr/>
        </p:nvSpPr>
        <p:spPr>
          <a:xfrm>
            <a:off x="534725" y="4247900"/>
            <a:ext cx="2287200" cy="3771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600"/>
              <a:t>Lustre / PVFS / ...</a:t>
            </a:r>
            <a:endParaRPr sz="1600"/>
          </a:p>
        </p:txBody>
      </p:sp>
      <p:sp>
        <p:nvSpPr>
          <p:cNvPr id="94" name="Google Shape;94;p16"/>
          <p:cNvSpPr/>
          <p:nvPr/>
        </p:nvSpPr>
        <p:spPr>
          <a:xfrm>
            <a:off x="534725" y="4625000"/>
            <a:ext cx="2287200" cy="3771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600"/>
              <a:t>Linux / Ext4 / ..</a:t>
            </a:r>
            <a:endParaRPr sz="1600"/>
          </a:p>
        </p:txBody>
      </p:sp>
      <p:sp>
        <p:nvSpPr>
          <p:cNvPr id="95" name="Google Shape;95;p16"/>
          <p:cNvSpPr/>
          <p:nvPr/>
        </p:nvSpPr>
        <p:spPr>
          <a:xfrm>
            <a:off x="4202659" y="3234247"/>
            <a:ext cx="525000" cy="501000"/>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6" name="Google Shape;96;p16"/>
          <p:cNvSpPr/>
          <p:nvPr/>
        </p:nvSpPr>
        <p:spPr>
          <a:xfrm>
            <a:off x="4980137" y="3234247"/>
            <a:ext cx="525000" cy="501000"/>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7" name="Google Shape;97;p16"/>
          <p:cNvSpPr/>
          <p:nvPr/>
        </p:nvSpPr>
        <p:spPr>
          <a:xfrm>
            <a:off x="5757614" y="3234247"/>
            <a:ext cx="525000" cy="501000"/>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8" name="Google Shape;98;p16"/>
          <p:cNvSpPr/>
          <p:nvPr/>
        </p:nvSpPr>
        <p:spPr>
          <a:xfrm>
            <a:off x="544925" y="5108150"/>
            <a:ext cx="2266800" cy="744900"/>
          </a:xfrm>
          <a:prstGeom prst="can">
            <a:avLst>
              <a:gd name="adj" fmla="val 25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600"/>
              <a:t>Data in Storage System</a:t>
            </a:r>
            <a:endParaRPr sz="1600"/>
          </a:p>
        </p:txBody>
      </p:sp>
      <p:sp>
        <p:nvSpPr>
          <p:cNvPr id="99" name="Google Shape;99;p16"/>
          <p:cNvSpPr/>
          <p:nvPr/>
        </p:nvSpPr>
        <p:spPr>
          <a:xfrm>
            <a:off x="3441723" y="4024836"/>
            <a:ext cx="525000" cy="501000"/>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0" name="Google Shape;100;p16"/>
          <p:cNvSpPr/>
          <p:nvPr/>
        </p:nvSpPr>
        <p:spPr>
          <a:xfrm>
            <a:off x="4219200" y="4024836"/>
            <a:ext cx="525000" cy="501000"/>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1" name="Google Shape;101;p16"/>
          <p:cNvSpPr/>
          <p:nvPr/>
        </p:nvSpPr>
        <p:spPr>
          <a:xfrm>
            <a:off x="4996677" y="4024836"/>
            <a:ext cx="525000" cy="501000"/>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2" name="Google Shape;102;p16"/>
          <p:cNvSpPr/>
          <p:nvPr/>
        </p:nvSpPr>
        <p:spPr>
          <a:xfrm>
            <a:off x="5774155" y="4024836"/>
            <a:ext cx="525000" cy="501000"/>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3" name="Google Shape;103;p16"/>
          <p:cNvSpPr/>
          <p:nvPr/>
        </p:nvSpPr>
        <p:spPr>
          <a:xfrm>
            <a:off x="3441711" y="4766280"/>
            <a:ext cx="525000" cy="501000"/>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4" name="Google Shape;104;p16"/>
          <p:cNvSpPr/>
          <p:nvPr/>
        </p:nvSpPr>
        <p:spPr>
          <a:xfrm>
            <a:off x="4219188" y="4766280"/>
            <a:ext cx="525000" cy="501000"/>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5" name="Google Shape;105;p16"/>
          <p:cNvSpPr/>
          <p:nvPr/>
        </p:nvSpPr>
        <p:spPr>
          <a:xfrm>
            <a:off x="4996665" y="4766280"/>
            <a:ext cx="525000" cy="501000"/>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6" name="Google Shape;106;p16"/>
          <p:cNvSpPr/>
          <p:nvPr/>
        </p:nvSpPr>
        <p:spPr>
          <a:xfrm>
            <a:off x="5774143" y="4766280"/>
            <a:ext cx="525000" cy="501000"/>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107" name="Google Shape;107;p16"/>
          <p:cNvCxnSpPr/>
          <p:nvPr/>
        </p:nvCxnSpPr>
        <p:spPr>
          <a:xfrm rot="10800000" flipH="1">
            <a:off x="3200175" y="5510025"/>
            <a:ext cx="3371700" cy="13500"/>
          </a:xfrm>
          <a:prstGeom prst="straightConnector1">
            <a:avLst/>
          </a:prstGeom>
          <a:noFill/>
          <a:ln w="38100" cap="flat" cmpd="sng">
            <a:solidFill>
              <a:srgbClr val="B7B7B7"/>
            </a:solidFill>
            <a:prstDash val="solid"/>
            <a:round/>
            <a:headEnd type="none" w="med" len="med"/>
            <a:tailEnd type="stealth" w="med" len="med"/>
          </a:ln>
        </p:spPr>
      </p:cxnSp>
      <p:cxnSp>
        <p:nvCxnSpPr>
          <p:cNvPr id="108" name="Google Shape;108;p16"/>
          <p:cNvCxnSpPr/>
          <p:nvPr/>
        </p:nvCxnSpPr>
        <p:spPr>
          <a:xfrm rot="10800000">
            <a:off x="3217675" y="2916475"/>
            <a:ext cx="600" cy="2609400"/>
          </a:xfrm>
          <a:prstGeom prst="straightConnector1">
            <a:avLst/>
          </a:prstGeom>
          <a:noFill/>
          <a:ln w="38100" cap="flat" cmpd="sng">
            <a:solidFill>
              <a:srgbClr val="B7B7B7"/>
            </a:solidFill>
            <a:prstDash val="solid"/>
            <a:round/>
            <a:headEnd type="none" w="med" len="med"/>
            <a:tailEnd type="stealth" w="med" len="med"/>
          </a:ln>
        </p:spPr>
      </p:cxnSp>
      <p:sp>
        <p:nvSpPr>
          <p:cNvPr id="109" name="Google Shape;109;p16"/>
          <p:cNvSpPr txBox="1"/>
          <p:nvPr/>
        </p:nvSpPr>
        <p:spPr>
          <a:xfrm rot="-5397590">
            <a:off x="-725175" y="3847067"/>
            <a:ext cx="2139301" cy="377100"/>
          </a:xfrm>
          <a:prstGeom prst="rect">
            <a:avLst/>
          </a:prstGeom>
          <a:noFill/>
          <a:ln>
            <a:noFill/>
          </a:ln>
        </p:spPr>
        <p:txBody>
          <a:bodyPr spcFirstLastPara="1" wrap="square" lIns="91425" tIns="91425" rIns="91425" bIns="91425" anchor="t" anchorCtr="0">
            <a:noAutofit/>
          </a:bodyPr>
          <a:lstStyle/>
          <a:p>
            <a:r>
              <a:rPr lang="en" sz="1600" b="1" i="1" dirty="0">
                <a:solidFill>
                  <a:srgbClr val="FF0000"/>
                </a:solidFill>
              </a:rPr>
              <a:t>Deep Software Stack</a:t>
            </a:r>
            <a:endParaRPr sz="1600" b="1" i="1" dirty="0">
              <a:solidFill>
                <a:srgbClr val="FF0000"/>
              </a:solidFill>
            </a:endParaRPr>
          </a:p>
        </p:txBody>
      </p:sp>
      <p:sp>
        <p:nvSpPr>
          <p:cNvPr id="110" name="Google Shape;110;p16"/>
          <p:cNvSpPr txBox="1"/>
          <p:nvPr/>
        </p:nvSpPr>
        <p:spPr>
          <a:xfrm>
            <a:off x="3533525" y="5568475"/>
            <a:ext cx="4661100" cy="377100"/>
          </a:xfrm>
          <a:prstGeom prst="rect">
            <a:avLst/>
          </a:prstGeom>
          <a:noFill/>
          <a:ln>
            <a:noFill/>
          </a:ln>
        </p:spPr>
        <p:txBody>
          <a:bodyPr spcFirstLastPara="1" wrap="square" lIns="91425" tIns="91425" rIns="91425" bIns="91425" anchor="t" anchorCtr="0">
            <a:noAutofit/>
          </a:bodyPr>
          <a:lstStyle/>
          <a:p>
            <a:r>
              <a:rPr lang="en" sz="1600" b="1" i="1" dirty="0">
                <a:solidFill>
                  <a:srgbClr val="FF0000"/>
                </a:solidFill>
              </a:rPr>
              <a:t>Many Computing Nodes </a:t>
            </a:r>
            <a:endParaRPr sz="1600" b="1" i="1" dirty="0">
              <a:solidFill>
                <a:srgbClr val="FF0000"/>
              </a:solidFill>
            </a:endParaRPr>
          </a:p>
        </p:txBody>
      </p:sp>
      <p:sp>
        <p:nvSpPr>
          <p:cNvPr id="111" name="Google Shape;111;p16"/>
          <p:cNvSpPr/>
          <p:nvPr/>
        </p:nvSpPr>
        <p:spPr>
          <a:xfrm>
            <a:off x="532225" y="3116688"/>
            <a:ext cx="2287200" cy="3771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600"/>
              <a:t>… ...</a:t>
            </a:r>
            <a:endParaRPr sz="1600"/>
          </a:p>
        </p:txBody>
      </p:sp>
      <p:sp>
        <p:nvSpPr>
          <p:cNvPr id="112" name="Google Shape;112;p16"/>
          <p:cNvSpPr/>
          <p:nvPr/>
        </p:nvSpPr>
        <p:spPr>
          <a:xfrm rot="214276">
            <a:off x="1944696" y="2552175"/>
            <a:ext cx="1695292" cy="558186"/>
          </a:xfrm>
          <a:prstGeom prst="curvedDownArrow">
            <a:avLst>
              <a:gd name="adj1" fmla="val 25000"/>
              <a:gd name="adj2" fmla="val 50000"/>
              <a:gd name="adj3" fmla="val 2500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solidFill>
                <a:srgbClr val="38761D"/>
              </a:solidFill>
            </a:endParaRPr>
          </a:p>
        </p:txBody>
      </p:sp>
      <p:sp>
        <p:nvSpPr>
          <p:cNvPr id="113" name="Google Shape;113;p16"/>
          <p:cNvSpPr/>
          <p:nvPr/>
        </p:nvSpPr>
        <p:spPr>
          <a:xfrm rot="214276">
            <a:off x="5645846" y="2562825"/>
            <a:ext cx="1695292" cy="558186"/>
          </a:xfrm>
          <a:prstGeom prst="curvedDownArrow">
            <a:avLst>
              <a:gd name="adj1" fmla="val 25000"/>
              <a:gd name="adj2" fmla="val 50000"/>
              <a:gd name="adj3" fmla="val 2500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solidFill>
                <a:srgbClr val="38761D"/>
              </a:solidFill>
            </a:endParaRPr>
          </a:p>
        </p:txBody>
      </p:sp>
      <p:pic>
        <p:nvPicPr>
          <p:cNvPr id="114" name="Google Shape;114;p16"/>
          <p:cNvPicPr preferRelativeResize="0"/>
          <p:nvPr/>
        </p:nvPicPr>
        <p:blipFill>
          <a:blip r:embed="rId5">
            <a:alphaModFix/>
          </a:blip>
          <a:stretch>
            <a:fillRect/>
          </a:stretch>
        </p:blipFill>
        <p:spPr>
          <a:xfrm>
            <a:off x="6960326" y="4457849"/>
            <a:ext cx="1726799" cy="1142954"/>
          </a:xfrm>
          <a:prstGeom prst="rect">
            <a:avLst/>
          </a:prstGeom>
          <a:noFill/>
          <a:ln>
            <a:noFill/>
          </a:ln>
        </p:spPr>
      </p:pic>
      <p:pic>
        <p:nvPicPr>
          <p:cNvPr id="115" name="Google Shape;115;p16"/>
          <p:cNvPicPr preferRelativeResize="0"/>
          <p:nvPr/>
        </p:nvPicPr>
        <p:blipFill>
          <a:blip r:embed="rId6">
            <a:alphaModFix/>
          </a:blip>
          <a:stretch>
            <a:fillRect/>
          </a:stretch>
        </p:blipFill>
        <p:spPr>
          <a:xfrm>
            <a:off x="6816025" y="3286325"/>
            <a:ext cx="1930030" cy="1050250"/>
          </a:xfrm>
          <a:prstGeom prst="rect">
            <a:avLst/>
          </a:prstGeom>
          <a:noFill/>
          <a:ln>
            <a:noFill/>
          </a:ln>
        </p:spPr>
      </p:pic>
      <p:sp>
        <p:nvSpPr>
          <p:cNvPr id="116" name="Google Shape;116;p16"/>
          <p:cNvSpPr txBox="1"/>
          <p:nvPr/>
        </p:nvSpPr>
        <p:spPr>
          <a:xfrm>
            <a:off x="534849" y="2190025"/>
            <a:ext cx="2566899" cy="744900"/>
          </a:xfrm>
          <a:prstGeom prst="rect">
            <a:avLst/>
          </a:prstGeom>
          <a:noFill/>
          <a:ln>
            <a:noFill/>
          </a:ln>
        </p:spPr>
        <p:txBody>
          <a:bodyPr spcFirstLastPara="1" wrap="square" lIns="91425" tIns="91425" rIns="91425" bIns="91425" anchor="t" anchorCtr="0">
            <a:noAutofit/>
          </a:bodyPr>
          <a:lstStyle/>
          <a:p>
            <a:r>
              <a:rPr lang="en" sz="1600" b="1" dirty="0">
                <a:solidFill>
                  <a:srgbClr val="FF0000"/>
                </a:solidFill>
              </a:rPr>
              <a:t>Data Management Tasks</a:t>
            </a:r>
            <a:endParaRPr sz="1600" b="1" dirty="0">
              <a:solidFill>
                <a:srgbClr val="FF0000"/>
              </a:solidFill>
            </a:endParaRPr>
          </a:p>
        </p:txBody>
      </p:sp>
      <p:sp>
        <p:nvSpPr>
          <p:cNvPr id="117" name="Google Shape;117;p16"/>
          <p:cNvSpPr txBox="1"/>
          <p:nvPr/>
        </p:nvSpPr>
        <p:spPr>
          <a:xfrm>
            <a:off x="3342695" y="2531172"/>
            <a:ext cx="1752986" cy="377100"/>
          </a:xfrm>
          <a:prstGeom prst="rect">
            <a:avLst/>
          </a:prstGeom>
          <a:noFill/>
          <a:ln>
            <a:noFill/>
          </a:ln>
        </p:spPr>
        <p:txBody>
          <a:bodyPr spcFirstLastPara="1" wrap="square" lIns="91425" tIns="91425" rIns="91425" bIns="91425" anchor="t" anchorCtr="0">
            <a:noAutofit/>
          </a:bodyPr>
          <a:lstStyle/>
          <a:p>
            <a:r>
              <a:rPr lang="en" sz="1600" b="1" dirty="0">
                <a:solidFill>
                  <a:srgbClr val="FF0000"/>
                </a:solidFill>
              </a:rPr>
              <a:t>Parallelization </a:t>
            </a:r>
            <a:endParaRPr sz="1600" b="1" dirty="0">
              <a:solidFill>
                <a:srgbClr val="FF0000"/>
              </a:solidFill>
            </a:endParaRPr>
          </a:p>
        </p:txBody>
      </p:sp>
      <p:sp>
        <p:nvSpPr>
          <p:cNvPr id="118" name="Google Shape;118;p16"/>
          <p:cNvSpPr txBox="1"/>
          <p:nvPr/>
        </p:nvSpPr>
        <p:spPr>
          <a:xfrm>
            <a:off x="7415550" y="2748988"/>
            <a:ext cx="1240200" cy="377100"/>
          </a:xfrm>
          <a:prstGeom prst="rect">
            <a:avLst/>
          </a:prstGeom>
          <a:noFill/>
          <a:ln>
            <a:noFill/>
          </a:ln>
        </p:spPr>
        <p:txBody>
          <a:bodyPr spcFirstLastPara="1" wrap="square" lIns="91425" tIns="91425" rIns="91425" bIns="91425" anchor="t" anchorCtr="0">
            <a:noAutofit/>
          </a:bodyPr>
          <a:lstStyle/>
          <a:p>
            <a:r>
              <a:rPr lang="en" sz="1600" b="1" dirty="0">
                <a:solidFill>
                  <a:schemeClr val="accent1"/>
                </a:solidFill>
              </a:rPr>
              <a:t>Insight</a:t>
            </a:r>
            <a:endParaRPr sz="1600" b="1" dirty="0">
              <a:solidFill>
                <a:schemeClr val="accent1"/>
              </a:solidFill>
            </a:endParaRPr>
          </a:p>
        </p:txBody>
      </p:sp>
      <p:sp>
        <p:nvSpPr>
          <p:cNvPr id="119" name="Google Shape;119;p16"/>
          <p:cNvSpPr/>
          <p:nvPr/>
        </p:nvSpPr>
        <p:spPr>
          <a:xfrm>
            <a:off x="7634100" y="3497675"/>
            <a:ext cx="193500" cy="143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0" name="Google Shape;120;p16"/>
          <p:cNvSpPr/>
          <p:nvPr/>
        </p:nvSpPr>
        <p:spPr>
          <a:xfrm>
            <a:off x="7827600" y="3918500"/>
            <a:ext cx="193500" cy="143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1" name="Google Shape;121;p16"/>
          <p:cNvSpPr/>
          <p:nvPr/>
        </p:nvSpPr>
        <p:spPr>
          <a:xfrm>
            <a:off x="7988650" y="4892050"/>
            <a:ext cx="378600" cy="501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2" name="Google Shape;122;p16"/>
          <p:cNvSpPr/>
          <p:nvPr/>
        </p:nvSpPr>
        <p:spPr>
          <a:xfrm>
            <a:off x="3154825" y="1995638"/>
            <a:ext cx="4208700" cy="440700"/>
          </a:xfrm>
          <a:prstGeom prst="cloudCallout">
            <a:avLst>
              <a:gd name="adj1" fmla="val -6440"/>
              <a:gd name="adj2" fmla="val 165586"/>
            </a:avLst>
          </a:prstGeom>
          <a:solidFill>
            <a:srgbClr val="B4A7D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1100"/>
            </a:pPr>
            <a:r>
              <a:rPr lang="en" sz="1400" b="1" dirty="0">
                <a:solidFill>
                  <a:schemeClr val="bg1"/>
                </a:solidFill>
              </a:rPr>
              <a:t>Myriad Analysis Operations</a:t>
            </a:r>
            <a:endParaRPr sz="1400" dirty="0">
              <a:solidFill>
                <a:schemeClr val="bg1"/>
              </a:solidFill>
            </a:endParaRPr>
          </a:p>
        </p:txBody>
      </p:sp>
      <p:sp>
        <p:nvSpPr>
          <p:cNvPr id="123" name="Google Shape;123;p16"/>
          <p:cNvSpPr/>
          <p:nvPr/>
        </p:nvSpPr>
        <p:spPr>
          <a:xfrm rot="1012469">
            <a:off x="4854871" y="2513556"/>
            <a:ext cx="310050" cy="603491"/>
          </a:xfrm>
          <a:prstGeom prst="downArrow">
            <a:avLst>
              <a:gd name="adj1" fmla="val 50000"/>
              <a:gd name="adj2" fmla="val 5000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 name="Footer Placeholder 2">
            <a:extLst>
              <a:ext uri="{FF2B5EF4-FFF2-40B4-BE49-F238E27FC236}">
                <a16:creationId xmlns:a16="http://schemas.microsoft.com/office/drawing/2014/main" id="{1D5B8D1D-73FF-784B-9B2C-0E42270AC375}"/>
              </a:ext>
            </a:extLst>
          </p:cNvPr>
          <p:cNvSpPr>
            <a:spLocks noGrp="1"/>
          </p:cNvSpPr>
          <p:nvPr>
            <p:ph type="ftr" sz="quarter" idx="10"/>
          </p:nvPr>
        </p:nvSpPr>
        <p:spPr/>
        <p:txBody>
          <a:bodyPr/>
          <a:lstStyle/>
          <a:p>
            <a:r>
              <a:rPr lang="en-US"/>
              <a:t>DBKDA 2021</a:t>
            </a:r>
            <a:endParaRPr lang="en-US" dirty="0"/>
          </a:p>
        </p:txBody>
      </p:sp>
      <p:sp>
        <p:nvSpPr>
          <p:cNvPr id="4" name="Slide Number Placeholder 3">
            <a:extLst>
              <a:ext uri="{FF2B5EF4-FFF2-40B4-BE49-F238E27FC236}">
                <a16:creationId xmlns:a16="http://schemas.microsoft.com/office/drawing/2014/main" id="{9C5E9D15-4FA7-6F49-BF0D-64628B393E93}"/>
              </a:ext>
            </a:extLst>
          </p:cNvPr>
          <p:cNvSpPr>
            <a:spLocks noGrp="1"/>
          </p:cNvSpPr>
          <p:nvPr>
            <p:ph type="sldNum" sz="quarter" idx="11"/>
          </p:nvPr>
        </p:nvSpPr>
        <p:spPr/>
        <p:txBody>
          <a:bodyPr/>
          <a:lstStyle/>
          <a:p>
            <a:fld id="{67F4BB86-738B-4A51-BB61-46F3B0FB9693}" type="slidenum">
              <a:rPr lang="en-US" smtClean="0"/>
              <a:pPr/>
              <a:t>31</a:t>
            </a:fld>
            <a:endParaRPr lang="en-US" dirty="0"/>
          </a:p>
        </p:txBody>
      </p:sp>
      <p:pic>
        <p:nvPicPr>
          <p:cNvPr id="5" name="Audio 4">
            <a:hlinkClick r:id="" action="ppaction://media"/>
            <a:extLst>
              <a:ext uri="{FF2B5EF4-FFF2-40B4-BE49-F238E27FC236}">
                <a16:creationId xmlns:a16="http://schemas.microsoft.com/office/drawing/2014/main" id="{66B0457C-60D5-5844-8605-BBDDC79E42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83086556"/>
      </p:ext>
    </p:extLst>
  </p:cSld>
  <p:clrMapOvr>
    <a:masterClrMapping/>
  </p:clrMapOvr>
  <mc:AlternateContent xmlns:mc="http://schemas.openxmlformats.org/markup-compatibility/2006">
    <mc:Choice xmlns:p14="http://schemas.microsoft.com/office/powerpoint/2010/main" Requires="p14">
      <p:transition spd="slow" p14:dur="2000" advTm="66860"/>
    </mc:Choice>
    <mc:Fallback>
      <p:transition spd="slow" advTm="6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30" name="Google Shape;130;p17"/>
          <p:cNvSpPr txBox="1">
            <a:spLocks noGrp="1"/>
          </p:cNvSpPr>
          <p:nvPr>
            <p:ph type="body" idx="1"/>
          </p:nvPr>
        </p:nvSpPr>
        <p:spPr>
          <a:xfrm>
            <a:off x="352438" y="1065212"/>
            <a:ext cx="8410575" cy="993350"/>
          </a:xfrm>
          <a:prstGeom prst="rect">
            <a:avLst/>
          </a:prstGeom>
        </p:spPr>
        <p:txBody>
          <a:bodyPr spcFirstLastPara="1" vert="horz" wrap="square" lIns="91425" tIns="91425" rIns="91425" bIns="91425" rtlCol="0" anchor="t" anchorCtr="0">
            <a:noAutofit/>
          </a:bodyPr>
          <a:lstStyle/>
          <a:p>
            <a:pPr marL="0" indent="0">
              <a:lnSpc>
                <a:spcPct val="100000"/>
              </a:lnSpc>
              <a:buClr>
                <a:schemeClr val="dk1"/>
              </a:buClr>
              <a:buSzPts val="1100"/>
              <a:buNone/>
            </a:pPr>
            <a:r>
              <a:rPr lang="en" sz="2000" dirty="0">
                <a:solidFill>
                  <a:schemeClr val="dk1"/>
                </a:solidFill>
              </a:rPr>
              <a:t>Data </a:t>
            </a:r>
            <a:r>
              <a:rPr lang="en-US" sz="2000" dirty="0">
                <a:solidFill>
                  <a:schemeClr val="dk1"/>
                </a:solidFill>
              </a:rPr>
              <a:t>Parallel</a:t>
            </a:r>
            <a:r>
              <a:rPr lang="en" sz="2000" dirty="0">
                <a:solidFill>
                  <a:schemeClr val="dk1"/>
                </a:solidFill>
              </a:rPr>
              <a:t> Programming: generic programming abstraction for various data analysis operations + execution engine to hide complex data management tasks</a:t>
            </a:r>
            <a:endParaRPr sz="2000" dirty="0"/>
          </a:p>
        </p:txBody>
      </p:sp>
      <p:sp>
        <p:nvSpPr>
          <p:cNvPr id="129" name="Google Shape;129;p17"/>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en" dirty="0"/>
              <a:t>Commercial Big Data Systems Simplify Parallel Computing</a:t>
            </a:r>
            <a:endParaRPr dirty="0"/>
          </a:p>
        </p:txBody>
      </p:sp>
      <p:grpSp>
        <p:nvGrpSpPr>
          <p:cNvPr id="2" name="Group 1">
            <a:extLst>
              <a:ext uri="{FF2B5EF4-FFF2-40B4-BE49-F238E27FC236}">
                <a16:creationId xmlns:a16="http://schemas.microsoft.com/office/drawing/2014/main" id="{3C1AA6DD-AD86-5D43-89F3-48AB2E953ADD}"/>
              </a:ext>
            </a:extLst>
          </p:cNvPr>
          <p:cNvGrpSpPr/>
          <p:nvPr/>
        </p:nvGrpSpPr>
        <p:grpSpPr>
          <a:xfrm>
            <a:off x="109874" y="2491512"/>
            <a:ext cx="8886925" cy="3324750"/>
            <a:chOff x="94375" y="1727250"/>
            <a:chExt cx="8886925" cy="3324750"/>
          </a:xfrm>
        </p:grpSpPr>
        <p:sp>
          <p:nvSpPr>
            <p:cNvPr id="128" name="Google Shape;128;p17"/>
            <p:cNvSpPr/>
            <p:nvPr/>
          </p:nvSpPr>
          <p:spPr>
            <a:xfrm>
              <a:off x="1440475" y="2398500"/>
              <a:ext cx="2339700" cy="1900200"/>
            </a:xfrm>
            <a:prstGeom prst="rect">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 name="Google Shape;131;p17"/>
            <p:cNvSpPr/>
            <p:nvPr/>
          </p:nvSpPr>
          <p:spPr>
            <a:xfrm>
              <a:off x="1440475" y="1727250"/>
              <a:ext cx="2339700" cy="69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User-defined Operations</a:t>
              </a:r>
              <a:endParaRPr/>
            </a:p>
          </p:txBody>
        </p:sp>
        <p:sp>
          <p:nvSpPr>
            <p:cNvPr id="132" name="Google Shape;132;p17"/>
            <p:cNvSpPr/>
            <p:nvPr/>
          </p:nvSpPr>
          <p:spPr>
            <a:xfrm>
              <a:off x="1440475" y="2924750"/>
              <a:ext cx="2339700" cy="692100"/>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ctr"/>
              <a:r>
                <a:rPr lang="en"/>
                <a:t>Programming Model</a:t>
              </a:r>
              <a:endParaRPr/>
            </a:p>
            <a:p>
              <a:r>
                <a:rPr lang="en" b="1">
                  <a:solidFill>
                    <a:srgbClr val="0000FF"/>
                  </a:solidFill>
                </a:rPr>
                <a:t>       e.g., MapReduce</a:t>
              </a:r>
              <a:endParaRPr b="1">
                <a:solidFill>
                  <a:srgbClr val="0000FF"/>
                </a:solidFill>
              </a:endParaRPr>
            </a:p>
          </p:txBody>
        </p:sp>
        <p:sp>
          <p:nvSpPr>
            <p:cNvPr id="133" name="Google Shape;133;p17"/>
            <p:cNvSpPr/>
            <p:nvPr/>
          </p:nvSpPr>
          <p:spPr>
            <a:xfrm>
              <a:off x="1440475" y="4298550"/>
              <a:ext cx="2339700" cy="69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Hardware and Software</a:t>
              </a:r>
              <a:endParaRPr/>
            </a:p>
          </p:txBody>
        </p:sp>
        <p:sp>
          <p:nvSpPr>
            <p:cNvPr id="134" name="Google Shape;134;p17"/>
            <p:cNvSpPr/>
            <p:nvPr/>
          </p:nvSpPr>
          <p:spPr>
            <a:xfrm>
              <a:off x="4589600" y="2332350"/>
              <a:ext cx="2339700" cy="6921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i="1"/>
                <a:t>Generic Operators</a:t>
              </a:r>
              <a:endParaRPr i="1"/>
            </a:p>
          </p:txBody>
        </p:sp>
        <p:sp>
          <p:nvSpPr>
            <p:cNvPr id="135" name="Google Shape;135;p17"/>
            <p:cNvSpPr/>
            <p:nvPr/>
          </p:nvSpPr>
          <p:spPr>
            <a:xfrm>
              <a:off x="4589600" y="3454050"/>
              <a:ext cx="2339700" cy="6921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i="1"/>
                <a:t>Abstract Data Type</a:t>
              </a:r>
              <a:endParaRPr i="1"/>
            </a:p>
          </p:txBody>
        </p:sp>
        <p:cxnSp>
          <p:nvCxnSpPr>
            <p:cNvPr id="136" name="Google Shape;136;p17"/>
            <p:cNvCxnSpPr>
              <a:stCxn id="132" idx="3"/>
              <a:endCxn id="134" idx="1"/>
            </p:cNvCxnSpPr>
            <p:nvPr/>
          </p:nvCxnSpPr>
          <p:spPr>
            <a:xfrm rot="10800000" flipH="1">
              <a:off x="3780175" y="2678300"/>
              <a:ext cx="809400" cy="592500"/>
            </a:xfrm>
            <a:prstGeom prst="straightConnector1">
              <a:avLst/>
            </a:prstGeom>
            <a:noFill/>
            <a:ln w="9525" cap="flat" cmpd="sng">
              <a:solidFill>
                <a:schemeClr val="dk2"/>
              </a:solidFill>
              <a:prstDash val="solid"/>
              <a:round/>
              <a:headEnd type="none" w="med" len="med"/>
              <a:tailEnd type="triangle" w="med" len="med"/>
            </a:ln>
          </p:spPr>
        </p:cxnSp>
        <p:cxnSp>
          <p:nvCxnSpPr>
            <p:cNvPr id="137" name="Google Shape;137;p17"/>
            <p:cNvCxnSpPr>
              <a:stCxn id="132" idx="3"/>
              <a:endCxn id="135" idx="1"/>
            </p:cNvCxnSpPr>
            <p:nvPr/>
          </p:nvCxnSpPr>
          <p:spPr>
            <a:xfrm>
              <a:off x="3780175" y="3270800"/>
              <a:ext cx="809400" cy="529200"/>
            </a:xfrm>
            <a:prstGeom prst="straightConnector1">
              <a:avLst/>
            </a:prstGeom>
            <a:noFill/>
            <a:ln w="9525" cap="flat" cmpd="sng">
              <a:solidFill>
                <a:schemeClr val="dk2"/>
              </a:solidFill>
              <a:prstDash val="solid"/>
              <a:round/>
              <a:headEnd type="none" w="med" len="med"/>
              <a:tailEnd type="triangle" w="med" len="med"/>
            </a:ln>
          </p:spPr>
        </p:cxnSp>
        <p:sp>
          <p:nvSpPr>
            <p:cNvPr id="138" name="Google Shape;138;p17"/>
            <p:cNvSpPr txBox="1"/>
            <p:nvPr/>
          </p:nvSpPr>
          <p:spPr>
            <a:xfrm>
              <a:off x="6953900" y="2383950"/>
              <a:ext cx="1793614" cy="588900"/>
            </a:xfrm>
            <a:prstGeom prst="rect">
              <a:avLst/>
            </a:prstGeom>
            <a:noFill/>
            <a:ln>
              <a:noFill/>
            </a:ln>
          </p:spPr>
          <p:txBody>
            <a:bodyPr spcFirstLastPara="1" wrap="square" lIns="91425" tIns="91425" rIns="91425" bIns="91425" anchor="t" anchorCtr="0">
              <a:noAutofit/>
            </a:bodyPr>
            <a:lstStyle/>
            <a:p>
              <a:r>
                <a:rPr lang="en" dirty="0"/>
                <a:t>  e.g.,</a:t>
              </a:r>
              <a:endParaRPr dirty="0"/>
            </a:p>
            <a:p>
              <a:r>
                <a:rPr lang="en" b="1" dirty="0">
                  <a:solidFill>
                    <a:srgbClr val="0000FF"/>
                  </a:solidFill>
                </a:rPr>
                <a:t>    Map, Reduce</a:t>
              </a:r>
              <a:endParaRPr b="1" dirty="0">
                <a:solidFill>
                  <a:srgbClr val="0000FF"/>
                </a:solidFill>
              </a:endParaRPr>
            </a:p>
          </p:txBody>
        </p:sp>
        <p:sp>
          <p:nvSpPr>
            <p:cNvPr id="139" name="Google Shape;139;p17"/>
            <p:cNvSpPr txBox="1"/>
            <p:nvPr/>
          </p:nvSpPr>
          <p:spPr>
            <a:xfrm>
              <a:off x="7058725" y="3505650"/>
              <a:ext cx="1708800" cy="588900"/>
            </a:xfrm>
            <a:prstGeom prst="rect">
              <a:avLst/>
            </a:prstGeom>
            <a:noFill/>
            <a:ln>
              <a:noFill/>
            </a:ln>
          </p:spPr>
          <p:txBody>
            <a:bodyPr spcFirstLastPara="1" wrap="square" lIns="91425" tIns="91425" rIns="91425" bIns="91425" anchor="t" anchorCtr="0">
              <a:noAutofit/>
            </a:bodyPr>
            <a:lstStyle/>
            <a:p>
              <a:r>
                <a:rPr lang="en" dirty="0"/>
                <a:t>e.g.,</a:t>
              </a:r>
              <a:endParaRPr dirty="0"/>
            </a:p>
            <a:p>
              <a:r>
                <a:rPr lang="en" b="1" dirty="0">
                  <a:solidFill>
                    <a:srgbClr val="0000FF"/>
                  </a:solidFill>
                </a:rPr>
                <a:t> Key-value Tuple </a:t>
              </a:r>
              <a:endParaRPr b="1" dirty="0">
                <a:solidFill>
                  <a:srgbClr val="0000FF"/>
                </a:solidFill>
              </a:endParaRPr>
            </a:p>
          </p:txBody>
        </p:sp>
        <p:sp>
          <p:nvSpPr>
            <p:cNvPr id="140" name="Google Shape;140;p17"/>
            <p:cNvSpPr txBox="1"/>
            <p:nvPr/>
          </p:nvSpPr>
          <p:spPr>
            <a:xfrm>
              <a:off x="3852800" y="1775850"/>
              <a:ext cx="5128500" cy="420900"/>
            </a:xfrm>
            <a:prstGeom prst="rect">
              <a:avLst/>
            </a:prstGeom>
            <a:noFill/>
            <a:ln>
              <a:noFill/>
            </a:ln>
          </p:spPr>
          <p:txBody>
            <a:bodyPr spcFirstLastPara="1" wrap="square" lIns="91425" tIns="91425" rIns="91425" bIns="91425" anchor="t" anchorCtr="0">
              <a:noAutofit/>
            </a:bodyPr>
            <a:lstStyle/>
            <a:p>
              <a:r>
                <a:rPr lang="en" dirty="0"/>
                <a:t>E.g., Searching, PageRank, SVD, Sorting, TF-IDF, BFS, ... </a:t>
              </a:r>
              <a:endParaRPr dirty="0"/>
            </a:p>
          </p:txBody>
        </p:sp>
        <p:sp>
          <p:nvSpPr>
            <p:cNvPr id="141" name="Google Shape;141;p17"/>
            <p:cNvSpPr txBox="1"/>
            <p:nvPr/>
          </p:nvSpPr>
          <p:spPr>
            <a:xfrm>
              <a:off x="3931050" y="4463100"/>
              <a:ext cx="4717500" cy="588900"/>
            </a:xfrm>
            <a:prstGeom prst="rect">
              <a:avLst/>
            </a:prstGeom>
            <a:noFill/>
            <a:ln>
              <a:noFill/>
            </a:ln>
          </p:spPr>
          <p:txBody>
            <a:bodyPr spcFirstLastPara="1" wrap="square" lIns="91425" tIns="91425" rIns="91425" bIns="91425" anchor="t" anchorCtr="0">
              <a:noAutofit/>
            </a:bodyPr>
            <a:lstStyle/>
            <a:p>
              <a:r>
                <a:rPr lang="en" sz="1300" dirty="0">
                  <a:solidFill>
                    <a:srgbClr val="222222"/>
                  </a:solidFill>
                  <a:highlight>
                    <a:srgbClr val="FFFFFF"/>
                  </a:highlight>
                </a:rPr>
                <a:t>e.g., desktop,  grids, multi-cluster, volunteer computing environments, cloud environments, mobile environment, ...</a:t>
              </a:r>
              <a:endParaRPr dirty="0"/>
            </a:p>
          </p:txBody>
        </p:sp>
        <p:pic>
          <p:nvPicPr>
            <p:cNvPr id="142" name="Google Shape;142;p17"/>
            <p:cNvPicPr preferRelativeResize="0"/>
            <p:nvPr/>
          </p:nvPicPr>
          <p:blipFill>
            <a:blip r:embed="rId5">
              <a:alphaModFix/>
            </a:blip>
            <a:stretch>
              <a:fillRect/>
            </a:stretch>
          </p:blipFill>
          <p:spPr>
            <a:xfrm>
              <a:off x="94375" y="2972850"/>
              <a:ext cx="1128776" cy="356978"/>
            </a:xfrm>
            <a:prstGeom prst="rect">
              <a:avLst/>
            </a:prstGeom>
            <a:noFill/>
            <a:ln>
              <a:noFill/>
            </a:ln>
          </p:spPr>
        </p:pic>
        <p:pic>
          <p:nvPicPr>
            <p:cNvPr id="143" name="Google Shape;143;p17"/>
            <p:cNvPicPr preferRelativeResize="0"/>
            <p:nvPr/>
          </p:nvPicPr>
          <p:blipFill>
            <a:blip r:embed="rId6">
              <a:alphaModFix/>
            </a:blip>
            <a:stretch>
              <a:fillRect/>
            </a:stretch>
          </p:blipFill>
          <p:spPr>
            <a:xfrm>
              <a:off x="150225" y="3317475"/>
              <a:ext cx="1017072" cy="529200"/>
            </a:xfrm>
            <a:prstGeom prst="rect">
              <a:avLst/>
            </a:prstGeom>
            <a:noFill/>
            <a:ln>
              <a:noFill/>
            </a:ln>
          </p:spPr>
        </p:pic>
      </p:grpSp>
      <p:sp>
        <p:nvSpPr>
          <p:cNvPr id="3" name="Footer Placeholder 2">
            <a:extLst>
              <a:ext uri="{FF2B5EF4-FFF2-40B4-BE49-F238E27FC236}">
                <a16:creationId xmlns:a16="http://schemas.microsoft.com/office/drawing/2014/main" id="{905FD9F7-93A8-9348-8538-CB339DCB426F}"/>
              </a:ext>
            </a:extLst>
          </p:cNvPr>
          <p:cNvSpPr>
            <a:spLocks noGrp="1"/>
          </p:cNvSpPr>
          <p:nvPr>
            <p:ph type="ftr" sz="quarter" idx="10"/>
          </p:nvPr>
        </p:nvSpPr>
        <p:spPr/>
        <p:txBody>
          <a:bodyPr/>
          <a:lstStyle/>
          <a:p>
            <a:r>
              <a:rPr lang="en-US"/>
              <a:t>DBKDA 2021</a:t>
            </a:r>
            <a:endParaRPr lang="en-US" dirty="0"/>
          </a:p>
        </p:txBody>
      </p:sp>
      <p:sp>
        <p:nvSpPr>
          <p:cNvPr id="4" name="Slide Number Placeholder 3">
            <a:extLst>
              <a:ext uri="{FF2B5EF4-FFF2-40B4-BE49-F238E27FC236}">
                <a16:creationId xmlns:a16="http://schemas.microsoft.com/office/drawing/2014/main" id="{BC8BEA4E-0700-BC49-AEBF-A39546227671}"/>
              </a:ext>
            </a:extLst>
          </p:cNvPr>
          <p:cNvSpPr>
            <a:spLocks noGrp="1"/>
          </p:cNvSpPr>
          <p:nvPr>
            <p:ph type="sldNum" sz="quarter" idx="11"/>
          </p:nvPr>
        </p:nvSpPr>
        <p:spPr/>
        <p:txBody>
          <a:bodyPr/>
          <a:lstStyle/>
          <a:p>
            <a:fld id="{67F4BB86-738B-4A51-BB61-46F3B0FB9693}" type="slidenum">
              <a:rPr lang="en-US" smtClean="0"/>
              <a:pPr/>
              <a:t>32</a:t>
            </a:fld>
            <a:endParaRPr lang="en-US" dirty="0"/>
          </a:p>
        </p:txBody>
      </p:sp>
      <p:pic>
        <p:nvPicPr>
          <p:cNvPr id="5" name="Audio 4">
            <a:hlinkClick r:id="" action="ppaction://media"/>
            <a:extLst>
              <a:ext uri="{FF2B5EF4-FFF2-40B4-BE49-F238E27FC236}">
                <a16:creationId xmlns:a16="http://schemas.microsoft.com/office/drawing/2014/main" id="{66F2687B-E0F5-E24A-AA21-DE850A1FE7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7894939"/>
      </p:ext>
    </p:extLst>
  </p:cSld>
  <p:clrMapOvr>
    <a:masterClrMapping/>
  </p:clrMapOvr>
  <mc:AlternateContent xmlns:mc="http://schemas.openxmlformats.org/markup-compatibility/2006">
    <mc:Choice xmlns:p14="http://schemas.microsoft.com/office/powerpoint/2010/main" Requires="p14">
      <p:transition spd="slow" p14:dur="2000" advTm="33977"/>
    </mc:Choice>
    <mc:Fallback>
      <p:transition spd="slow" advTm="3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8"/>
          <p:cNvSpPr txBox="1">
            <a:spLocks noGrp="1"/>
          </p:cNvSpPr>
          <p:nvPr>
            <p:ph type="body" idx="1"/>
          </p:nvPr>
        </p:nvSpPr>
        <p:spPr>
          <a:xfrm>
            <a:off x="352438" y="1065212"/>
            <a:ext cx="4295762" cy="1950804"/>
          </a:xfrm>
          <a:prstGeom prst="rect">
            <a:avLst/>
          </a:prstGeom>
        </p:spPr>
        <p:txBody>
          <a:bodyPr spcFirstLastPara="1" vert="horz" wrap="square" lIns="91425" tIns="91425" rIns="91425" bIns="91425" rtlCol="0" anchor="t" anchorCtr="0">
            <a:noAutofit/>
          </a:bodyPr>
          <a:lstStyle/>
          <a:p>
            <a:pPr marL="0" indent="0">
              <a:buNone/>
            </a:pPr>
            <a:r>
              <a:rPr lang="en" sz="2000" b="1" dirty="0"/>
              <a:t>Example:</a:t>
            </a:r>
          </a:p>
          <a:p>
            <a:pPr marL="0" indent="0">
              <a:buNone/>
            </a:pPr>
            <a:r>
              <a:rPr lang="en" sz="2000" b="1" dirty="0"/>
              <a:t>Convolution</a:t>
            </a:r>
            <a:r>
              <a:rPr lang="en" sz="2000" dirty="0"/>
              <a:t> on a 2 by 4 2D Tensor</a:t>
            </a:r>
            <a:endParaRPr sz="2000" dirty="0"/>
          </a:p>
          <a:p>
            <a:pPr marL="0" indent="0">
              <a:spcBef>
                <a:spcPts val="1600"/>
              </a:spcBef>
              <a:spcAft>
                <a:spcPts val="1600"/>
              </a:spcAft>
              <a:buNone/>
            </a:pPr>
            <a:r>
              <a:rPr lang="en" sz="2000" dirty="0"/>
              <a:t>Kernel is 2 by 2</a:t>
            </a:r>
            <a:endParaRPr sz="2000" dirty="0"/>
          </a:p>
        </p:txBody>
      </p:sp>
      <p:sp>
        <p:nvSpPr>
          <p:cNvPr id="148" name="Google Shape;148;p18"/>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lgn="l"/>
            <a:r>
              <a:rPr lang="en" dirty="0"/>
              <a:t>Challenge: Many Operations are Hard in MapReduce</a:t>
            </a:r>
            <a:endParaRPr dirty="0"/>
          </a:p>
        </p:txBody>
      </p:sp>
      <p:pic>
        <p:nvPicPr>
          <p:cNvPr id="150" name="Google Shape;150;p18"/>
          <p:cNvPicPr preferRelativeResize="0"/>
          <p:nvPr/>
        </p:nvPicPr>
        <p:blipFill>
          <a:blip r:embed="rId5">
            <a:alphaModFix/>
          </a:blip>
          <a:stretch>
            <a:fillRect/>
          </a:stretch>
        </p:blipFill>
        <p:spPr>
          <a:xfrm>
            <a:off x="4362576" y="1970969"/>
            <a:ext cx="4320775" cy="3816125"/>
          </a:xfrm>
          <a:prstGeom prst="rect">
            <a:avLst/>
          </a:prstGeom>
          <a:noFill/>
          <a:ln>
            <a:noFill/>
          </a:ln>
        </p:spPr>
      </p:pic>
      <p:sp>
        <p:nvSpPr>
          <p:cNvPr id="151" name="Google Shape;151;p18"/>
          <p:cNvSpPr txBox="1"/>
          <p:nvPr/>
        </p:nvSpPr>
        <p:spPr>
          <a:xfrm>
            <a:off x="311700" y="3353909"/>
            <a:ext cx="3968700" cy="2099606"/>
          </a:xfrm>
          <a:prstGeom prst="rect">
            <a:avLst/>
          </a:prstGeom>
          <a:noFill/>
          <a:ln>
            <a:noFill/>
          </a:ln>
        </p:spPr>
        <p:txBody>
          <a:bodyPr spcFirstLastPara="1" wrap="square" lIns="91425" tIns="91425" rIns="91425" bIns="91425" anchor="t" anchorCtr="0">
            <a:noAutofit/>
          </a:bodyPr>
          <a:lstStyle/>
          <a:p>
            <a:r>
              <a:rPr lang="en" sz="1600" b="1" dirty="0">
                <a:solidFill>
                  <a:srgbClr val="FF0000"/>
                </a:solidFill>
              </a:rPr>
              <a:t>1. Mismatched Data Model</a:t>
            </a:r>
            <a:endParaRPr sz="1600" b="1" dirty="0">
              <a:solidFill>
                <a:srgbClr val="FF0000"/>
              </a:solidFill>
            </a:endParaRPr>
          </a:p>
          <a:p>
            <a:r>
              <a:rPr lang="en" sz="1600" b="1" dirty="0">
                <a:solidFill>
                  <a:srgbClr val="FF0000"/>
                </a:solidFill>
              </a:rPr>
              <a:t>    -- Convert Tensor to KV list at Map stage</a:t>
            </a:r>
            <a:endParaRPr sz="1600" b="1" dirty="0">
              <a:solidFill>
                <a:srgbClr val="FF0000"/>
              </a:solidFill>
            </a:endParaRPr>
          </a:p>
          <a:p>
            <a:endParaRPr lang="en-US" sz="1600" b="1" dirty="0">
              <a:solidFill>
                <a:srgbClr val="FF0000"/>
              </a:solidFill>
            </a:endParaRPr>
          </a:p>
          <a:p>
            <a:endParaRPr sz="1600" b="1" dirty="0">
              <a:solidFill>
                <a:srgbClr val="FF0000"/>
              </a:solidFill>
            </a:endParaRPr>
          </a:p>
          <a:p>
            <a:r>
              <a:rPr lang="en" sz="1600" b="1" dirty="0">
                <a:solidFill>
                  <a:srgbClr val="FF0000"/>
                </a:solidFill>
              </a:rPr>
              <a:t>2. Expensive reduce operations</a:t>
            </a:r>
            <a:endParaRPr sz="1600" b="1" dirty="0">
              <a:solidFill>
                <a:srgbClr val="FF0000"/>
              </a:solidFill>
            </a:endParaRPr>
          </a:p>
          <a:p>
            <a:r>
              <a:rPr lang="en" sz="1600" b="1" dirty="0">
                <a:solidFill>
                  <a:srgbClr val="FF0000"/>
                </a:solidFill>
              </a:rPr>
              <a:t>   -- Duplicate KV for Reduce stage</a:t>
            </a:r>
            <a:endParaRPr sz="1600" b="1" dirty="0">
              <a:solidFill>
                <a:srgbClr val="FF0000"/>
              </a:solidFill>
            </a:endParaRPr>
          </a:p>
        </p:txBody>
      </p:sp>
      <p:cxnSp>
        <p:nvCxnSpPr>
          <p:cNvPr id="152" name="Google Shape;152;p18"/>
          <p:cNvCxnSpPr>
            <a:cxnSpLocks/>
          </p:cNvCxnSpPr>
          <p:nvPr/>
        </p:nvCxnSpPr>
        <p:spPr>
          <a:xfrm flipV="1">
            <a:off x="3048000" y="3166829"/>
            <a:ext cx="1905000" cy="414571"/>
          </a:xfrm>
          <a:prstGeom prst="straightConnector1">
            <a:avLst/>
          </a:prstGeom>
          <a:noFill/>
          <a:ln w="38100" cap="flat" cmpd="sng">
            <a:solidFill>
              <a:srgbClr val="FF0000"/>
            </a:solidFill>
            <a:prstDash val="solid"/>
            <a:round/>
            <a:headEnd type="none" w="med" len="med"/>
            <a:tailEnd type="triangle" w="med" len="med"/>
          </a:ln>
        </p:spPr>
      </p:cxnSp>
      <p:cxnSp>
        <p:nvCxnSpPr>
          <p:cNvPr id="153" name="Google Shape;153;p18"/>
          <p:cNvCxnSpPr>
            <a:cxnSpLocks/>
          </p:cNvCxnSpPr>
          <p:nvPr/>
        </p:nvCxnSpPr>
        <p:spPr>
          <a:xfrm flipV="1">
            <a:off x="3352800" y="4251509"/>
            <a:ext cx="2362200" cy="625291"/>
          </a:xfrm>
          <a:prstGeom prst="straightConnector1">
            <a:avLst/>
          </a:prstGeom>
          <a:noFill/>
          <a:ln w="38100" cap="flat" cmpd="sng">
            <a:solidFill>
              <a:srgbClr val="FF0000"/>
            </a:solidFill>
            <a:prstDash val="solid"/>
            <a:round/>
            <a:headEnd type="none" w="med" len="med"/>
            <a:tailEnd type="triangle" w="med" len="med"/>
          </a:ln>
        </p:spPr>
      </p:cxnSp>
      <p:sp>
        <p:nvSpPr>
          <p:cNvPr id="154" name="Google Shape;154;p18"/>
          <p:cNvSpPr/>
          <p:nvPr/>
        </p:nvSpPr>
        <p:spPr>
          <a:xfrm>
            <a:off x="1447800" y="2209800"/>
            <a:ext cx="762000" cy="381000"/>
          </a:xfrm>
          <a:prstGeom prst="rect">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endParaRPr sz="3000"/>
          </a:p>
        </p:txBody>
      </p:sp>
      <p:sp>
        <p:nvSpPr>
          <p:cNvPr id="12" name="Google Shape;611;p23">
            <a:extLst>
              <a:ext uri="{FF2B5EF4-FFF2-40B4-BE49-F238E27FC236}">
                <a16:creationId xmlns:a16="http://schemas.microsoft.com/office/drawing/2014/main" id="{D1E3D7B2-6625-5549-9ED6-F8F35C09CCF0}"/>
              </a:ext>
            </a:extLst>
          </p:cNvPr>
          <p:cNvSpPr txBox="1"/>
          <p:nvPr/>
        </p:nvSpPr>
        <p:spPr>
          <a:xfrm>
            <a:off x="386576" y="5937906"/>
            <a:ext cx="7391400" cy="671100"/>
          </a:xfrm>
          <a:prstGeom prst="rect">
            <a:avLst/>
          </a:prstGeom>
          <a:noFill/>
          <a:ln>
            <a:noFill/>
          </a:ln>
        </p:spPr>
        <p:txBody>
          <a:bodyPr spcFirstLastPara="1" wrap="square" lIns="91425" tIns="91425" rIns="91425" bIns="91425" anchor="t" anchorCtr="0">
            <a:noAutofit/>
          </a:bodyPr>
          <a:lstStyle/>
          <a:p>
            <a:r>
              <a:rPr lang="en" sz="1600" dirty="0"/>
              <a:t>Additional examples for </a:t>
            </a:r>
            <a:r>
              <a:rPr lang="en" sz="1600" dirty="0">
                <a:solidFill>
                  <a:srgbClr val="FF0000"/>
                </a:solidFill>
              </a:rPr>
              <a:t>Connected Component Labeling (CCL)</a:t>
            </a:r>
            <a:r>
              <a:rPr lang="en" sz="1600" dirty="0">
                <a:solidFill>
                  <a:schemeClr val="dk1"/>
                </a:solidFill>
              </a:rPr>
              <a:t>, </a:t>
            </a:r>
            <a:r>
              <a:rPr lang="en" sz="1600" dirty="0">
                <a:solidFill>
                  <a:srgbClr val="FF0000"/>
                </a:solidFill>
              </a:rPr>
              <a:t>gradient computing</a:t>
            </a:r>
            <a:r>
              <a:rPr lang="en" sz="1600" dirty="0">
                <a:solidFill>
                  <a:schemeClr val="dk1"/>
                </a:solidFill>
              </a:rPr>
              <a:t>, and </a:t>
            </a:r>
            <a:r>
              <a:rPr lang="en" sz="1600" dirty="0">
                <a:solidFill>
                  <a:srgbClr val="FF0000"/>
                </a:solidFill>
              </a:rPr>
              <a:t>interpolation </a:t>
            </a:r>
            <a:r>
              <a:rPr lang="en" sz="1600" dirty="0"/>
              <a:t>are available in </a:t>
            </a:r>
            <a:r>
              <a:rPr lang="en" sz="1600" dirty="0">
                <a:hlinkClick r:id="rId6"/>
              </a:rPr>
              <a:t>Dong et al 2019</a:t>
            </a:r>
            <a:endParaRPr sz="1600" dirty="0"/>
          </a:p>
        </p:txBody>
      </p:sp>
      <p:sp>
        <p:nvSpPr>
          <p:cNvPr id="7" name="Footer Placeholder 6">
            <a:extLst>
              <a:ext uri="{FF2B5EF4-FFF2-40B4-BE49-F238E27FC236}">
                <a16:creationId xmlns:a16="http://schemas.microsoft.com/office/drawing/2014/main" id="{E6ED3CA8-4689-F24A-8E0B-4E95DC6DDAED}"/>
              </a:ext>
            </a:extLst>
          </p:cNvPr>
          <p:cNvSpPr>
            <a:spLocks noGrp="1"/>
          </p:cNvSpPr>
          <p:nvPr>
            <p:ph type="ftr" sz="quarter" idx="10"/>
          </p:nvPr>
        </p:nvSpPr>
        <p:spPr/>
        <p:txBody>
          <a:bodyPr/>
          <a:lstStyle/>
          <a:p>
            <a:r>
              <a:rPr lang="en-US"/>
              <a:t>DBKDA 2021</a:t>
            </a:r>
            <a:endParaRPr lang="en-US" dirty="0"/>
          </a:p>
        </p:txBody>
      </p:sp>
      <p:sp>
        <p:nvSpPr>
          <p:cNvPr id="8" name="Slide Number Placeholder 7">
            <a:extLst>
              <a:ext uri="{FF2B5EF4-FFF2-40B4-BE49-F238E27FC236}">
                <a16:creationId xmlns:a16="http://schemas.microsoft.com/office/drawing/2014/main" id="{071EF94B-4BB9-4444-965C-50F6EE92C71A}"/>
              </a:ext>
            </a:extLst>
          </p:cNvPr>
          <p:cNvSpPr>
            <a:spLocks noGrp="1"/>
          </p:cNvSpPr>
          <p:nvPr>
            <p:ph type="sldNum" sz="quarter" idx="11"/>
          </p:nvPr>
        </p:nvSpPr>
        <p:spPr/>
        <p:txBody>
          <a:bodyPr/>
          <a:lstStyle/>
          <a:p>
            <a:fld id="{67F4BB86-738B-4A51-BB61-46F3B0FB9693}" type="slidenum">
              <a:rPr lang="en-US" smtClean="0"/>
              <a:pPr/>
              <a:t>33</a:t>
            </a:fld>
            <a:endParaRPr lang="en-US" dirty="0"/>
          </a:p>
        </p:txBody>
      </p:sp>
      <p:pic>
        <p:nvPicPr>
          <p:cNvPr id="9" name="Audio 8">
            <a:hlinkClick r:id="" action="ppaction://media"/>
            <a:extLst>
              <a:ext uri="{FF2B5EF4-FFF2-40B4-BE49-F238E27FC236}">
                <a16:creationId xmlns:a16="http://schemas.microsoft.com/office/drawing/2014/main" id="{23FB885D-2948-0C46-9EC8-90BD1BB9F6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88284566"/>
      </p:ext>
    </p:extLst>
  </p:cSld>
  <p:clrMapOvr>
    <a:masterClrMapping/>
  </p:clrMapOvr>
  <mc:AlternateContent xmlns:mc="http://schemas.openxmlformats.org/markup-compatibility/2006">
    <mc:Choice xmlns:p14="http://schemas.microsoft.com/office/powerpoint/2010/main" Requires="p14">
      <p:transition spd="slow" p14:dur="2000" advTm="111554"/>
    </mc:Choice>
    <mc:Fallback>
      <p:transition spd="slow" advTm="11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20" name="Google Shape;620;p24"/>
          <p:cNvSpPr txBox="1">
            <a:spLocks noGrp="1"/>
          </p:cNvSpPr>
          <p:nvPr>
            <p:ph type="body" idx="1"/>
          </p:nvPr>
        </p:nvSpPr>
        <p:spPr>
          <a:xfrm>
            <a:off x="382859" y="784438"/>
            <a:ext cx="8410575" cy="2287588"/>
          </a:xfrm>
          <a:prstGeom prst="rect">
            <a:avLst/>
          </a:prstGeom>
        </p:spPr>
        <p:txBody>
          <a:bodyPr spcFirstLastPara="1" vert="horz" wrap="square" lIns="91425" tIns="91425" rIns="91425" bIns="91425" rtlCol="0" anchor="t" anchorCtr="0">
            <a:noAutofit/>
          </a:bodyPr>
          <a:lstStyle/>
          <a:p>
            <a:pPr marL="0" indent="0">
              <a:lnSpc>
                <a:spcPct val="100000"/>
              </a:lnSpc>
              <a:buNone/>
            </a:pPr>
            <a:r>
              <a:rPr lang="en" sz="2000" dirty="0">
                <a:solidFill>
                  <a:srgbClr val="000000"/>
                </a:solidFill>
              </a:rPr>
              <a:t>1. MPI based Single Program Multiple Data (SPMD) Pattern </a:t>
            </a:r>
            <a:endParaRPr sz="2000" dirty="0">
              <a:solidFill>
                <a:srgbClr val="000000"/>
              </a:solidFill>
            </a:endParaRPr>
          </a:p>
          <a:p>
            <a:pPr marL="0" indent="0">
              <a:lnSpc>
                <a:spcPct val="100000"/>
              </a:lnSpc>
              <a:spcBef>
                <a:spcPts val="1600"/>
              </a:spcBef>
              <a:buNone/>
            </a:pPr>
            <a:r>
              <a:rPr lang="en" sz="2000" dirty="0">
                <a:solidFill>
                  <a:srgbClr val="000000"/>
                </a:solidFill>
              </a:rPr>
              <a:t>2. Directly on Scientific Data Formats, e.g., HDF5</a:t>
            </a:r>
            <a:endParaRPr sz="2000" dirty="0">
              <a:solidFill>
                <a:srgbClr val="000000"/>
              </a:solidFill>
            </a:endParaRPr>
          </a:p>
          <a:p>
            <a:pPr marL="0" indent="0">
              <a:lnSpc>
                <a:spcPct val="100000"/>
              </a:lnSpc>
              <a:spcBef>
                <a:spcPts val="1600"/>
              </a:spcBef>
              <a:buNone/>
            </a:pPr>
            <a:r>
              <a:rPr lang="en" sz="2000" dirty="0">
                <a:solidFill>
                  <a:srgbClr val="000000"/>
                </a:solidFill>
              </a:rPr>
              <a:t>3. Manual/auto-chunking &amp; ghost zone building</a:t>
            </a:r>
            <a:endParaRPr sz="2000" dirty="0">
              <a:solidFill>
                <a:srgbClr val="000000"/>
              </a:solidFill>
            </a:endParaRPr>
          </a:p>
          <a:p>
            <a:pPr marL="0" indent="0">
              <a:lnSpc>
                <a:spcPct val="100000"/>
              </a:lnSpc>
              <a:spcBef>
                <a:spcPts val="1600"/>
              </a:spcBef>
              <a:spcAft>
                <a:spcPts val="1600"/>
              </a:spcAft>
              <a:buNone/>
            </a:pPr>
            <a:r>
              <a:rPr lang="en" sz="2000" dirty="0">
                <a:solidFill>
                  <a:srgbClr val="000000"/>
                </a:solidFill>
              </a:rPr>
              <a:t>4. Efficient Parallel I/O</a:t>
            </a:r>
            <a:endParaRPr sz="2000" dirty="0">
              <a:solidFill>
                <a:srgbClr val="000000"/>
              </a:solidFill>
            </a:endParaRPr>
          </a:p>
        </p:txBody>
      </p:sp>
      <p:sp>
        <p:nvSpPr>
          <p:cNvPr id="619" name="Google Shape;619;p24"/>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en" dirty="0"/>
              <a:t>SLOPE Execution Engine in </a:t>
            </a:r>
            <a:r>
              <a:rPr lang="en" dirty="0" err="1"/>
              <a:t>FasTensor</a:t>
            </a:r>
            <a:endParaRPr dirty="0"/>
          </a:p>
        </p:txBody>
      </p:sp>
      <p:pic>
        <p:nvPicPr>
          <p:cNvPr id="621" name="Google Shape;621;p24"/>
          <p:cNvPicPr preferRelativeResize="0"/>
          <p:nvPr/>
        </p:nvPicPr>
        <p:blipFill>
          <a:blip r:embed="rId5"/>
          <a:stretch>
            <a:fillRect/>
          </a:stretch>
        </p:blipFill>
        <p:spPr>
          <a:xfrm>
            <a:off x="2087232" y="2971800"/>
            <a:ext cx="5304168" cy="3886200"/>
          </a:xfrm>
          <a:prstGeom prst="rect">
            <a:avLst/>
          </a:prstGeom>
          <a:noFill/>
          <a:ln>
            <a:noFill/>
          </a:ln>
        </p:spPr>
      </p:pic>
      <p:sp>
        <p:nvSpPr>
          <p:cNvPr id="2" name="Footer Placeholder 1">
            <a:extLst>
              <a:ext uri="{FF2B5EF4-FFF2-40B4-BE49-F238E27FC236}">
                <a16:creationId xmlns:a16="http://schemas.microsoft.com/office/drawing/2014/main" id="{EC088985-D3F9-A842-A5A7-30FDA93BFD30}"/>
              </a:ext>
            </a:extLst>
          </p:cNvPr>
          <p:cNvSpPr>
            <a:spLocks noGrp="1"/>
          </p:cNvSpPr>
          <p:nvPr>
            <p:ph type="ftr" sz="quarter" idx="10"/>
          </p:nvPr>
        </p:nvSpPr>
        <p:spPr/>
        <p:txBody>
          <a:bodyPr/>
          <a:lstStyle/>
          <a:p>
            <a:r>
              <a:rPr lang="en-US"/>
              <a:t>DBKDA 2021</a:t>
            </a:r>
            <a:endParaRPr lang="en-US" dirty="0"/>
          </a:p>
        </p:txBody>
      </p:sp>
      <p:sp>
        <p:nvSpPr>
          <p:cNvPr id="3" name="Slide Number Placeholder 2">
            <a:extLst>
              <a:ext uri="{FF2B5EF4-FFF2-40B4-BE49-F238E27FC236}">
                <a16:creationId xmlns:a16="http://schemas.microsoft.com/office/drawing/2014/main" id="{36CF5699-EF17-554F-ACA4-65145570D28B}"/>
              </a:ext>
            </a:extLst>
          </p:cNvPr>
          <p:cNvSpPr>
            <a:spLocks noGrp="1"/>
          </p:cNvSpPr>
          <p:nvPr>
            <p:ph type="sldNum" sz="quarter" idx="11"/>
          </p:nvPr>
        </p:nvSpPr>
        <p:spPr/>
        <p:txBody>
          <a:bodyPr/>
          <a:lstStyle/>
          <a:p>
            <a:fld id="{67F4BB86-738B-4A51-BB61-46F3B0FB9693}" type="slidenum">
              <a:rPr lang="en-US" smtClean="0"/>
              <a:pPr/>
              <a:t>34</a:t>
            </a:fld>
            <a:endParaRPr lang="en-US" dirty="0"/>
          </a:p>
        </p:txBody>
      </p:sp>
      <p:pic>
        <p:nvPicPr>
          <p:cNvPr id="4" name="Audio 3">
            <a:hlinkClick r:id="" action="ppaction://media"/>
            <a:extLst>
              <a:ext uri="{FF2B5EF4-FFF2-40B4-BE49-F238E27FC236}">
                <a16:creationId xmlns:a16="http://schemas.microsoft.com/office/drawing/2014/main" id="{353E9E81-32F6-8542-A5DD-035FA96FBB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800442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1" name="Google Shape;641;p27"/>
          <p:cNvSpPr txBox="1">
            <a:spLocks noGrp="1"/>
          </p:cNvSpPr>
          <p:nvPr>
            <p:ph type="body" idx="1"/>
          </p:nvPr>
        </p:nvSpPr>
        <p:spPr>
          <a:prstGeom prst="rect">
            <a:avLst/>
          </a:prstGeom>
        </p:spPr>
        <p:txBody>
          <a:bodyPr spcFirstLastPara="1" vert="horz" wrap="square" lIns="91425" tIns="91425" rIns="91425" bIns="91425" rtlCol="0" anchor="t" anchorCtr="0">
            <a:noAutofit/>
          </a:bodyPr>
          <a:lstStyle/>
          <a:p>
            <a:pPr marL="0" indent="0">
              <a:buNone/>
            </a:pPr>
            <a:r>
              <a:rPr lang="en" sz="2000" dirty="0">
                <a:solidFill>
                  <a:schemeClr val="dk1"/>
                </a:solidFill>
              </a:rPr>
              <a:t>1. Cori Supercomputer at NERSC</a:t>
            </a:r>
            <a:r>
              <a:rPr lang="en" sz="3200" dirty="0">
                <a:solidFill>
                  <a:schemeClr val="dk1"/>
                </a:solidFill>
              </a:rPr>
              <a:t>*</a:t>
            </a:r>
            <a:r>
              <a:rPr lang="en" sz="2000" dirty="0">
                <a:solidFill>
                  <a:schemeClr val="dk1"/>
                </a:solidFill>
              </a:rPr>
              <a:t> with over 2400 nodes</a:t>
            </a:r>
            <a:endParaRPr sz="2000" dirty="0">
              <a:solidFill>
                <a:schemeClr val="dk1"/>
              </a:solidFill>
            </a:endParaRPr>
          </a:p>
          <a:p>
            <a:pPr marL="0" indent="0">
              <a:spcBef>
                <a:spcPts val="1600"/>
              </a:spcBef>
              <a:buNone/>
            </a:pPr>
            <a:r>
              <a:rPr lang="en" sz="2000" dirty="0">
                <a:solidFill>
                  <a:schemeClr val="dk1"/>
                </a:solidFill>
              </a:rPr>
              <a:t>2. Peer systems for comparison </a:t>
            </a:r>
            <a:endParaRPr sz="2000" dirty="0">
              <a:solidFill>
                <a:schemeClr val="dk1"/>
              </a:solidFill>
            </a:endParaRPr>
          </a:p>
          <a:p>
            <a:pPr marL="0" indent="0">
              <a:spcBef>
                <a:spcPts val="1600"/>
              </a:spcBef>
              <a:buNone/>
            </a:pPr>
            <a:r>
              <a:rPr lang="en" sz="2000" dirty="0">
                <a:solidFill>
                  <a:schemeClr val="dk1"/>
                </a:solidFill>
              </a:rPr>
              <a:t>    Apache Spark, TensorFlow, C++ Imp (hand optimized)</a:t>
            </a:r>
            <a:endParaRPr sz="2000" dirty="0">
              <a:solidFill>
                <a:schemeClr val="dk1"/>
              </a:solidFill>
            </a:endParaRPr>
          </a:p>
          <a:p>
            <a:pPr marL="0" indent="0">
              <a:spcBef>
                <a:spcPts val="1600"/>
              </a:spcBef>
              <a:buClr>
                <a:schemeClr val="dk1"/>
              </a:buClr>
              <a:buSzPts val="1100"/>
              <a:buNone/>
            </a:pPr>
            <a:r>
              <a:rPr lang="en" sz="2000" dirty="0">
                <a:solidFill>
                  <a:schemeClr val="dk1"/>
                </a:solidFill>
              </a:rPr>
              <a:t>3. Workload</a:t>
            </a:r>
            <a:endParaRPr sz="2000" dirty="0">
              <a:solidFill>
                <a:schemeClr val="dk1"/>
              </a:solidFill>
            </a:endParaRPr>
          </a:p>
          <a:p>
            <a:pPr marL="0" indent="0">
              <a:spcBef>
                <a:spcPts val="1600"/>
              </a:spcBef>
              <a:buClr>
                <a:schemeClr val="dk1"/>
              </a:buClr>
              <a:buSzPts val="1100"/>
              <a:buNone/>
            </a:pPr>
            <a:r>
              <a:rPr lang="en" sz="2000" dirty="0">
                <a:solidFill>
                  <a:schemeClr val="dk1"/>
                </a:solidFill>
              </a:rPr>
              <a:t>    Synthetic Workloads: 2 layers CNN with forward steps</a:t>
            </a:r>
            <a:endParaRPr sz="2000" dirty="0">
              <a:solidFill>
                <a:schemeClr val="dk1"/>
              </a:solidFill>
            </a:endParaRPr>
          </a:p>
          <a:p>
            <a:pPr marL="0" indent="0">
              <a:spcBef>
                <a:spcPts val="1600"/>
              </a:spcBef>
              <a:buClr>
                <a:schemeClr val="dk1"/>
              </a:buClr>
              <a:buSzPts val="1100"/>
              <a:buNone/>
            </a:pPr>
            <a:r>
              <a:rPr lang="en" sz="2000" dirty="0">
                <a:solidFill>
                  <a:schemeClr val="dk1"/>
                </a:solidFill>
              </a:rPr>
              <a:t>    Real Applications Workloads: CAMR5, VPIC, BISICLES	</a:t>
            </a:r>
            <a:endParaRPr sz="2000" dirty="0">
              <a:solidFill>
                <a:schemeClr val="dk1"/>
              </a:solidFill>
            </a:endParaRPr>
          </a:p>
          <a:p>
            <a:pPr marL="0" indent="0">
              <a:spcBef>
                <a:spcPts val="1600"/>
              </a:spcBef>
              <a:buClr>
                <a:schemeClr val="dk1"/>
              </a:buClr>
              <a:buSzPts val="1100"/>
              <a:buNone/>
            </a:pPr>
            <a:r>
              <a:rPr lang="en" sz="1200" dirty="0">
                <a:solidFill>
                  <a:schemeClr val="dk1"/>
                </a:solidFill>
              </a:rPr>
              <a:t>            *</a:t>
            </a:r>
            <a:r>
              <a:rPr lang="en" sz="1200" dirty="0">
                <a:solidFill>
                  <a:srgbClr val="6A6A6A"/>
                </a:solidFill>
                <a:highlight>
                  <a:srgbClr val="FFFFFF"/>
                </a:highlight>
              </a:rPr>
              <a:t>National Energy Research Scientific Computing</a:t>
            </a:r>
            <a:r>
              <a:rPr lang="en" sz="1200" dirty="0">
                <a:solidFill>
                  <a:srgbClr val="545454"/>
                </a:solidFill>
                <a:highlight>
                  <a:srgbClr val="FFFFFF"/>
                </a:highlight>
              </a:rPr>
              <a:t> Center  </a:t>
            </a:r>
            <a:r>
              <a:rPr lang="en" sz="1200" u="sng" dirty="0">
                <a:solidFill>
                  <a:schemeClr val="hlink"/>
                </a:solidFill>
                <a:hlinkClick r:id="rId5"/>
              </a:rPr>
              <a:t>https://www.nersc.gov/systems/cori/</a:t>
            </a:r>
            <a:endParaRPr sz="1200" dirty="0">
              <a:solidFill>
                <a:schemeClr val="dk1"/>
              </a:solidFill>
            </a:endParaRPr>
          </a:p>
        </p:txBody>
      </p:sp>
      <p:sp>
        <p:nvSpPr>
          <p:cNvPr id="640" name="Google Shape;640;p27"/>
          <p:cNvSpPr txBox="1">
            <a:spLocks noGrp="1"/>
          </p:cNvSpPr>
          <p:nvPr>
            <p:ph type="title"/>
          </p:nvPr>
        </p:nvSpPr>
        <p:spPr>
          <a:xfrm>
            <a:off x="381000" y="76200"/>
            <a:ext cx="8305800" cy="656838"/>
          </a:xfrm>
          <a:prstGeom prst="rect">
            <a:avLst/>
          </a:prstGeom>
        </p:spPr>
        <p:txBody>
          <a:bodyPr spcFirstLastPara="1" vert="horz" wrap="square" lIns="91425" tIns="91425" rIns="91425" bIns="91425" rtlCol="0" anchor="t" anchorCtr="0">
            <a:noAutofit/>
          </a:bodyPr>
          <a:lstStyle/>
          <a:p>
            <a:r>
              <a:rPr lang="en" dirty="0"/>
              <a:t>Evaluations</a:t>
            </a:r>
            <a:endParaRPr dirty="0"/>
          </a:p>
        </p:txBody>
      </p:sp>
      <p:pic>
        <p:nvPicPr>
          <p:cNvPr id="642" name="Google Shape;642;p27"/>
          <p:cNvPicPr preferRelativeResize="0"/>
          <p:nvPr/>
        </p:nvPicPr>
        <p:blipFill>
          <a:blip r:embed="rId6">
            <a:alphaModFix/>
          </a:blip>
          <a:stretch>
            <a:fillRect/>
          </a:stretch>
        </p:blipFill>
        <p:spPr>
          <a:xfrm>
            <a:off x="7295250" y="2375701"/>
            <a:ext cx="1385926" cy="721125"/>
          </a:xfrm>
          <a:prstGeom prst="rect">
            <a:avLst/>
          </a:prstGeom>
          <a:noFill/>
          <a:ln>
            <a:noFill/>
          </a:ln>
        </p:spPr>
      </p:pic>
      <p:pic>
        <p:nvPicPr>
          <p:cNvPr id="643" name="Google Shape;643;p27"/>
          <p:cNvPicPr preferRelativeResize="0"/>
          <p:nvPr/>
        </p:nvPicPr>
        <p:blipFill>
          <a:blip r:embed="rId7">
            <a:alphaModFix/>
          </a:blip>
          <a:stretch>
            <a:fillRect/>
          </a:stretch>
        </p:blipFill>
        <p:spPr>
          <a:xfrm>
            <a:off x="7381951" y="3429000"/>
            <a:ext cx="1299225" cy="1107300"/>
          </a:xfrm>
          <a:prstGeom prst="rect">
            <a:avLst/>
          </a:prstGeom>
          <a:noFill/>
          <a:ln>
            <a:noFill/>
          </a:ln>
        </p:spPr>
      </p:pic>
      <p:sp>
        <p:nvSpPr>
          <p:cNvPr id="2" name="Footer Placeholder 1">
            <a:extLst>
              <a:ext uri="{FF2B5EF4-FFF2-40B4-BE49-F238E27FC236}">
                <a16:creationId xmlns:a16="http://schemas.microsoft.com/office/drawing/2014/main" id="{EF25BCC1-80F2-D346-B543-A8945C9F13EA}"/>
              </a:ext>
            </a:extLst>
          </p:cNvPr>
          <p:cNvSpPr>
            <a:spLocks noGrp="1"/>
          </p:cNvSpPr>
          <p:nvPr>
            <p:ph type="ftr" sz="quarter" idx="10"/>
          </p:nvPr>
        </p:nvSpPr>
        <p:spPr/>
        <p:txBody>
          <a:bodyPr/>
          <a:lstStyle/>
          <a:p>
            <a:r>
              <a:rPr lang="en-US"/>
              <a:t>DBKDA 2021</a:t>
            </a:r>
            <a:endParaRPr lang="en-US" dirty="0"/>
          </a:p>
        </p:txBody>
      </p:sp>
      <p:sp>
        <p:nvSpPr>
          <p:cNvPr id="3" name="Slide Number Placeholder 2">
            <a:extLst>
              <a:ext uri="{FF2B5EF4-FFF2-40B4-BE49-F238E27FC236}">
                <a16:creationId xmlns:a16="http://schemas.microsoft.com/office/drawing/2014/main" id="{7B9231B2-770B-0541-9BA6-8080A84E5736}"/>
              </a:ext>
            </a:extLst>
          </p:cNvPr>
          <p:cNvSpPr>
            <a:spLocks noGrp="1"/>
          </p:cNvSpPr>
          <p:nvPr>
            <p:ph type="sldNum" sz="quarter" idx="11"/>
          </p:nvPr>
        </p:nvSpPr>
        <p:spPr/>
        <p:txBody>
          <a:bodyPr/>
          <a:lstStyle/>
          <a:p>
            <a:fld id="{67F4BB86-738B-4A51-BB61-46F3B0FB9693}" type="slidenum">
              <a:rPr lang="en-US" smtClean="0"/>
              <a:pPr/>
              <a:t>35</a:t>
            </a:fld>
            <a:endParaRPr lang="en-US" dirty="0"/>
          </a:p>
        </p:txBody>
      </p:sp>
      <p:pic>
        <p:nvPicPr>
          <p:cNvPr id="4" name="Audio 3">
            <a:hlinkClick r:id="" action="ppaction://media"/>
            <a:extLst>
              <a:ext uri="{FF2B5EF4-FFF2-40B4-BE49-F238E27FC236}">
                <a16:creationId xmlns:a16="http://schemas.microsoft.com/office/drawing/2014/main" id="{671CCE59-6746-9740-93EA-193C4C8B35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85104729"/>
      </p:ext>
    </p:extLst>
  </p:cSld>
  <p:clrMapOvr>
    <a:masterClrMapping/>
  </p:clrMapOvr>
  <mc:AlternateContent xmlns:mc="http://schemas.openxmlformats.org/markup-compatibility/2006">
    <mc:Choice xmlns:p14="http://schemas.microsoft.com/office/powerpoint/2010/main" Requires="p14">
      <p:transition spd="slow" p14:dur="2000" advTm="56826"/>
    </mc:Choice>
    <mc:Fallback>
      <p:transition spd="slow" advTm="5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2" name="Text Placeholder 1">
            <a:extLst>
              <a:ext uri="{FF2B5EF4-FFF2-40B4-BE49-F238E27FC236}">
                <a16:creationId xmlns:a16="http://schemas.microsoft.com/office/drawing/2014/main" id="{6AEE476C-FDDC-304E-88A7-89D1AE6CFFB4}"/>
              </a:ext>
            </a:extLst>
          </p:cNvPr>
          <p:cNvSpPr>
            <a:spLocks noGrp="1"/>
          </p:cNvSpPr>
          <p:nvPr>
            <p:ph type="body" idx="1"/>
          </p:nvPr>
        </p:nvSpPr>
        <p:spPr>
          <a:xfrm>
            <a:off x="352438" y="1065212"/>
            <a:ext cx="8410575" cy="839788"/>
          </a:xfrm>
        </p:spPr>
        <p:txBody>
          <a:bodyPr/>
          <a:lstStyle/>
          <a:p>
            <a:pPr marL="114300" indent="0">
              <a:buNone/>
            </a:pPr>
            <a:r>
              <a:rPr lang="en-US" sz="2000" dirty="0"/>
              <a:t>Synthetic Workloads: 2 layers CNN with forward steps on a 64K by 64K 2D array</a:t>
            </a:r>
          </a:p>
        </p:txBody>
      </p:sp>
      <p:sp>
        <p:nvSpPr>
          <p:cNvPr id="648" name="Google Shape;648;p28"/>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lgn="l"/>
            <a:r>
              <a:rPr lang="en" dirty="0"/>
              <a:t>Comparing SLOPE, TensorFlow, Spark</a:t>
            </a:r>
            <a:endParaRPr dirty="0"/>
          </a:p>
        </p:txBody>
      </p:sp>
      <p:pic>
        <p:nvPicPr>
          <p:cNvPr id="649" name="Google Shape;649;p28"/>
          <p:cNvPicPr preferRelativeResize="0"/>
          <p:nvPr/>
        </p:nvPicPr>
        <p:blipFill>
          <a:blip r:embed="rId5">
            <a:alphaModFix/>
          </a:blip>
          <a:stretch>
            <a:fillRect/>
          </a:stretch>
        </p:blipFill>
        <p:spPr>
          <a:xfrm>
            <a:off x="1" y="2367086"/>
            <a:ext cx="4470651" cy="2667866"/>
          </a:xfrm>
          <a:prstGeom prst="rect">
            <a:avLst/>
          </a:prstGeom>
          <a:noFill/>
          <a:ln>
            <a:noFill/>
          </a:ln>
        </p:spPr>
      </p:pic>
      <p:pic>
        <p:nvPicPr>
          <p:cNvPr id="650" name="Google Shape;650;p28"/>
          <p:cNvPicPr preferRelativeResize="0"/>
          <p:nvPr/>
        </p:nvPicPr>
        <p:blipFill>
          <a:blip r:embed="rId6">
            <a:alphaModFix/>
          </a:blip>
          <a:stretch>
            <a:fillRect/>
          </a:stretch>
        </p:blipFill>
        <p:spPr>
          <a:xfrm>
            <a:off x="4470652" y="2481458"/>
            <a:ext cx="4611252" cy="2765724"/>
          </a:xfrm>
          <a:prstGeom prst="rect">
            <a:avLst/>
          </a:prstGeom>
          <a:noFill/>
          <a:ln>
            <a:noFill/>
          </a:ln>
        </p:spPr>
      </p:pic>
      <p:sp>
        <p:nvSpPr>
          <p:cNvPr id="651" name="Google Shape;651;p28"/>
          <p:cNvSpPr txBox="1"/>
          <p:nvPr/>
        </p:nvSpPr>
        <p:spPr>
          <a:xfrm>
            <a:off x="1919325" y="5116400"/>
            <a:ext cx="1800900" cy="291300"/>
          </a:xfrm>
          <a:prstGeom prst="rect">
            <a:avLst/>
          </a:prstGeom>
          <a:noFill/>
          <a:ln>
            <a:noFill/>
          </a:ln>
        </p:spPr>
        <p:txBody>
          <a:bodyPr spcFirstLastPara="1" wrap="square" lIns="91425" tIns="91425" rIns="91425" bIns="91425" anchor="t" anchorCtr="0">
            <a:noAutofit/>
          </a:bodyPr>
          <a:lstStyle/>
          <a:p>
            <a:r>
              <a:rPr lang="en" sz="1200" b="1" dirty="0"/>
              <a:t>Single CPU Core</a:t>
            </a:r>
            <a:endParaRPr sz="1200" b="1" dirty="0"/>
          </a:p>
        </p:txBody>
      </p:sp>
      <p:sp>
        <p:nvSpPr>
          <p:cNvPr id="3" name="Footer Placeholder 2">
            <a:extLst>
              <a:ext uri="{FF2B5EF4-FFF2-40B4-BE49-F238E27FC236}">
                <a16:creationId xmlns:a16="http://schemas.microsoft.com/office/drawing/2014/main" id="{5D92883B-579D-D144-A231-C4F29EF0E0D3}"/>
              </a:ext>
            </a:extLst>
          </p:cNvPr>
          <p:cNvSpPr>
            <a:spLocks noGrp="1"/>
          </p:cNvSpPr>
          <p:nvPr>
            <p:ph type="ftr" sz="quarter" idx="10"/>
          </p:nvPr>
        </p:nvSpPr>
        <p:spPr/>
        <p:txBody>
          <a:bodyPr/>
          <a:lstStyle/>
          <a:p>
            <a:r>
              <a:rPr lang="en-US"/>
              <a:t>DBKDA 2021</a:t>
            </a:r>
            <a:endParaRPr lang="en-US" dirty="0"/>
          </a:p>
        </p:txBody>
      </p:sp>
      <p:sp>
        <p:nvSpPr>
          <p:cNvPr id="4" name="Slide Number Placeholder 3">
            <a:extLst>
              <a:ext uri="{FF2B5EF4-FFF2-40B4-BE49-F238E27FC236}">
                <a16:creationId xmlns:a16="http://schemas.microsoft.com/office/drawing/2014/main" id="{79795098-F590-FE49-90CD-A4C0B2233B31}"/>
              </a:ext>
            </a:extLst>
          </p:cNvPr>
          <p:cNvSpPr>
            <a:spLocks noGrp="1"/>
          </p:cNvSpPr>
          <p:nvPr>
            <p:ph type="sldNum" sz="quarter" idx="11"/>
          </p:nvPr>
        </p:nvSpPr>
        <p:spPr/>
        <p:txBody>
          <a:bodyPr/>
          <a:lstStyle/>
          <a:p>
            <a:fld id="{67F4BB86-738B-4A51-BB61-46F3B0FB9693}" type="slidenum">
              <a:rPr lang="en-US" smtClean="0"/>
              <a:pPr/>
              <a:t>36</a:t>
            </a:fld>
            <a:endParaRPr lang="en-US" dirty="0"/>
          </a:p>
        </p:txBody>
      </p:sp>
      <p:pic>
        <p:nvPicPr>
          <p:cNvPr id="5" name="Audio 4">
            <a:hlinkClick r:id="" action="ppaction://media"/>
            <a:extLst>
              <a:ext uri="{FF2B5EF4-FFF2-40B4-BE49-F238E27FC236}">
                <a16:creationId xmlns:a16="http://schemas.microsoft.com/office/drawing/2014/main" id="{1BE3B91D-CC7D-9B49-A1A2-DAC6853F5D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78067336"/>
      </p:ext>
    </p:extLst>
  </p:cSld>
  <p:clrMapOvr>
    <a:masterClrMapping/>
  </p:clrMapOvr>
  <mc:AlternateContent xmlns:mc="http://schemas.openxmlformats.org/markup-compatibility/2006">
    <mc:Choice xmlns:p14="http://schemas.microsoft.com/office/powerpoint/2010/main" Requires="p14">
      <p:transition spd="slow" p14:dur="2000" advTm="75541"/>
    </mc:Choice>
    <mc:Fallback>
      <p:transition spd="slow" advTm="75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30"/>
          <p:cNvPicPr preferRelativeResize="0"/>
          <p:nvPr/>
        </p:nvPicPr>
        <p:blipFill>
          <a:blip r:embed="rId5">
            <a:alphaModFix/>
          </a:blip>
          <a:stretch>
            <a:fillRect/>
          </a:stretch>
        </p:blipFill>
        <p:spPr>
          <a:xfrm>
            <a:off x="311689" y="2690399"/>
            <a:ext cx="4031577" cy="3329401"/>
          </a:xfrm>
          <a:prstGeom prst="rect">
            <a:avLst/>
          </a:prstGeom>
          <a:noFill/>
          <a:ln>
            <a:noFill/>
          </a:ln>
        </p:spPr>
      </p:pic>
      <p:sp>
        <p:nvSpPr>
          <p:cNvPr id="672" name="Google Shape;672;p30"/>
          <p:cNvSpPr txBox="1">
            <a:spLocks noGrp="1"/>
          </p:cNvSpPr>
          <p:nvPr>
            <p:ph type="body" idx="1"/>
          </p:nvPr>
        </p:nvSpPr>
        <p:spPr>
          <a:xfrm>
            <a:off x="352439" y="1603374"/>
            <a:ext cx="4295762" cy="895737"/>
          </a:xfrm>
          <a:prstGeom prst="rect">
            <a:avLst/>
          </a:prstGeom>
        </p:spPr>
        <p:txBody>
          <a:bodyPr spcFirstLastPara="1" vert="horz" wrap="square" lIns="0" tIns="0" rIns="91425" bIns="0" rtlCol="0" anchor="t" anchorCtr="0">
            <a:noAutofit/>
          </a:bodyPr>
          <a:lstStyle/>
          <a:p>
            <a:pPr marL="0" indent="0" algn="ctr">
              <a:lnSpc>
                <a:spcPct val="100000"/>
              </a:lnSpc>
              <a:buNone/>
            </a:pPr>
            <a:r>
              <a:rPr lang="en" b="1" dirty="0">
                <a:solidFill>
                  <a:srgbClr val="000000"/>
                </a:solidFill>
              </a:rPr>
              <a:t>CAM5</a:t>
            </a:r>
            <a:endParaRPr b="1" dirty="0">
              <a:solidFill>
                <a:srgbClr val="000000"/>
              </a:solidFill>
            </a:endParaRPr>
          </a:p>
          <a:p>
            <a:pPr marL="0" indent="0" algn="ctr">
              <a:lnSpc>
                <a:spcPct val="100000"/>
              </a:lnSpc>
              <a:buNone/>
            </a:pPr>
            <a:r>
              <a:rPr lang="en" dirty="0">
                <a:solidFill>
                  <a:srgbClr val="000000"/>
                </a:solidFill>
              </a:rPr>
              <a:t>  </a:t>
            </a:r>
            <a:r>
              <a:rPr lang="en" sz="1400" dirty="0">
                <a:solidFill>
                  <a:srgbClr val="000000"/>
                </a:solidFill>
              </a:rPr>
              <a:t>768 × 1152 2D array</a:t>
            </a:r>
            <a:endParaRPr sz="1400" dirty="0">
              <a:solidFill>
                <a:srgbClr val="000000"/>
              </a:solidFill>
            </a:endParaRPr>
          </a:p>
          <a:p>
            <a:pPr marL="0" indent="0" algn="ctr">
              <a:lnSpc>
                <a:spcPct val="100000"/>
              </a:lnSpc>
              <a:buNone/>
            </a:pPr>
            <a:r>
              <a:rPr lang="en" sz="1400" dirty="0">
                <a:solidFill>
                  <a:srgbClr val="000000"/>
                </a:solidFill>
              </a:rPr>
              <a:t>  3 Layers CNN (CONV, </a:t>
            </a:r>
            <a:r>
              <a:rPr lang="en" sz="1400" dirty="0" err="1">
                <a:solidFill>
                  <a:srgbClr val="000000"/>
                </a:solidFill>
              </a:rPr>
              <a:t>ReLU</a:t>
            </a:r>
            <a:r>
              <a:rPr lang="en" sz="1400" dirty="0">
                <a:solidFill>
                  <a:srgbClr val="000000"/>
                </a:solidFill>
              </a:rPr>
              <a:t>, Pooling)</a:t>
            </a:r>
            <a:endParaRPr sz="1400" dirty="0">
              <a:solidFill>
                <a:srgbClr val="000000"/>
              </a:solidFill>
            </a:endParaRPr>
          </a:p>
          <a:p>
            <a:pPr marL="0" indent="0" algn="ctr">
              <a:lnSpc>
                <a:spcPct val="100000"/>
              </a:lnSpc>
              <a:buNone/>
            </a:pPr>
            <a:endParaRPr dirty="0">
              <a:solidFill>
                <a:srgbClr val="000000"/>
              </a:solidFill>
            </a:endParaRPr>
          </a:p>
        </p:txBody>
      </p:sp>
      <p:sp>
        <p:nvSpPr>
          <p:cNvPr id="671" name="Google Shape;671;p30"/>
          <p:cNvSpPr txBox="1">
            <a:spLocks noGrp="1"/>
          </p:cNvSpPr>
          <p:nvPr>
            <p:ph type="title"/>
          </p:nvPr>
        </p:nvSpPr>
        <p:spPr>
          <a:xfrm>
            <a:off x="311689" y="76200"/>
            <a:ext cx="8603711" cy="838200"/>
          </a:xfrm>
          <a:prstGeom prst="rect">
            <a:avLst/>
          </a:prstGeom>
        </p:spPr>
        <p:txBody>
          <a:bodyPr spcFirstLastPara="1" vert="horz" wrap="square" lIns="91425" tIns="91425" rIns="91425" bIns="91425" rtlCol="0" anchor="t" anchorCtr="0">
            <a:noAutofit/>
          </a:bodyPr>
          <a:lstStyle/>
          <a:p>
            <a:pPr algn="l"/>
            <a:r>
              <a:rPr lang="en" dirty="0"/>
              <a:t>SLOPE is up to </a:t>
            </a:r>
            <a:r>
              <a:rPr lang="en" i="1" dirty="0">
                <a:solidFill>
                  <a:srgbClr val="FF0000"/>
                </a:solidFill>
              </a:rPr>
              <a:t>106X</a:t>
            </a:r>
            <a:r>
              <a:rPr lang="en" dirty="0"/>
              <a:t> faster on real-applications</a:t>
            </a:r>
            <a:endParaRPr dirty="0"/>
          </a:p>
        </p:txBody>
      </p:sp>
      <p:sp>
        <p:nvSpPr>
          <p:cNvPr id="674" name="Google Shape;674;p30"/>
          <p:cNvSpPr txBox="1">
            <a:spLocks noGrp="1"/>
          </p:cNvSpPr>
          <p:nvPr>
            <p:ph type="body" idx="4294967295"/>
          </p:nvPr>
        </p:nvSpPr>
        <p:spPr>
          <a:xfrm>
            <a:off x="4498975" y="1603375"/>
            <a:ext cx="4645025" cy="795338"/>
          </a:xfrm>
          <a:prstGeom prst="rect">
            <a:avLst/>
          </a:prstGeom>
        </p:spPr>
        <p:txBody>
          <a:bodyPr spcFirstLastPara="1" vert="horz" wrap="square" lIns="0" tIns="0" rIns="91425" bIns="0" rtlCol="0" anchor="t" anchorCtr="0">
            <a:noAutofit/>
          </a:bodyPr>
          <a:lstStyle/>
          <a:p>
            <a:pPr marL="0" indent="0" algn="ctr">
              <a:lnSpc>
                <a:spcPct val="100000"/>
              </a:lnSpc>
              <a:buNone/>
            </a:pPr>
            <a:r>
              <a:rPr lang="en" b="1">
                <a:solidFill>
                  <a:srgbClr val="000000"/>
                </a:solidFill>
              </a:rPr>
              <a:t>VPIC</a:t>
            </a:r>
            <a:endParaRPr b="1">
              <a:solidFill>
                <a:srgbClr val="000000"/>
              </a:solidFill>
            </a:endParaRPr>
          </a:p>
          <a:p>
            <a:pPr marL="0" indent="0" algn="ctr">
              <a:lnSpc>
                <a:spcPct val="100000"/>
              </a:lnSpc>
              <a:buNone/>
            </a:pPr>
            <a:r>
              <a:rPr lang="en">
                <a:solidFill>
                  <a:srgbClr val="000000"/>
                </a:solidFill>
              </a:rPr>
              <a:t>  </a:t>
            </a:r>
            <a:r>
              <a:rPr lang="en" sz="1400">
                <a:solidFill>
                  <a:srgbClr val="000000"/>
                </a:solidFill>
              </a:rPr>
              <a:t>512 x 256 x 256 3D filed array + 263 GB particle data</a:t>
            </a:r>
            <a:endParaRPr sz="1400">
              <a:solidFill>
                <a:srgbClr val="000000"/>
              </a:solidFill>
            </a:endParaRPr>
          </a:p>
          <a:p>
            <a:pPr marL="0" indent="0" algn="ctr">
              <a:lnSpc>
                <a:spcPct val="100000"/>
              </a:lnSpc>
              <a:buNone/>
            </a:pPr>
            <a:r>
              <a:rPr lang="en" sz="1400">
                <a:solidFill>
                  <a:srgbClr val="000000"/>
                </a:solidFill>
              </a:rPr>
              <a:t>Gradient and interpolation</a:t>
            </a:r>
            <a:endParaRPr sz="1400">
              <a:solidFill>
                <a:srgbClr val="000000"/>
              </a:solidFill>
            </a:endParaRPr>
          </a:p>
          <a:p>
            <a:pPr marL="0" indent="0" algn="ctr">
              <a:lnSpc>
                <a:spcPct val="100000"/>
              </a:lnSpc>
              <a:buNone/>
            </a:pPr>
            <a:endParaRPr>
              <a:solidFill>
                <a:srgbClr val="000000"/>
              </a:solidFill>
            </a:endParaRPr>
          </a:p>
        </p:txBody>
      </p:sp>
      <p:pic>
        <p:nvPicPr>
          <p:cNvPr id="673" name="Google Shape;673;p30"/>
          <p:cNvPicPr preferRelativeResize="0"/>
          <p:nvPr/>
        </p:nvPicPr>
        <p:blipFill>
          <a:blip r:embed="rId6">
            <a:alphaModFix/>
          </a:blip>
          <a:stretch>
            <a:fillRect/>
          </a:stretch>
        </p:blipFill>
        <p:spPr>
          <a:xfrm>
            <a:off x="4867801" y="2843623"/>
            <a:ext cx="3917625" cy="3152900"/>
          </a:xfrm>
          <a:prstGeom prst="rect">
            <a:avLst/>
          </a:prstGeom>
          <a:noFill/>
          <a:ln>
            <a:noFill/>
          </a:ln>
        </p:spPr>
      </p:pic>
      <p:sp>
        <p:nvSpPr>
          <p:cNvPr id="2" name="Footer Placeholder 1">
            <a:extLst>
              <a:ext uri="{FF2B5EF4-FFF2-40B4-BE49-F238E27FC236}">
                <a16:creationId xmlns:a16="http://schemas.microsoft.com/office/drawing/2014/main" id="{7A8E0029-0359-F948-83B0-9742BC008D08}"/>
              </a:ext>
            </a:extLst>
          </p:cNvPr>
          <p:cNvSpPr>
            <a:spLocks noGrp="1"/>
          </p:cNvSpPr>
          <p:nvPr>
            <p:ph type="ftr" sz="quarter" idx="10"/>
          </p:nvPr>
        </p:nvSpPr>
        <p:spPr/>
        <p:txBody>
          <a:bodyPr/>
          <a:lstStyle/>
          <a:p>
            <a:r>
              <a:rPr lang="en-US"/>
              <a:t>DBKDA 2021</a:t>
            </a:r>
            <a:endParaRPr lang="en-US" dirty="0"/>
          </a:p>
        </p:txBody>
      </p:sp>
      <p:sp>
        <p:nvSpPr>
          <p:cNvPr id="3" name="Slide Number Placeholder 2">
            <a:extLst>
              <a:ext uri="{FF2B5EF4-FFF2-40B4-BE49-F238E27FC236}">
                <a16:creationId xmlns:a16="http://schemas.microsoft.com/office/drawing/2014/main" id="{0471CCF6-A348-1A48-BA7F-AB7CB60761D4}"/>
              </a:ext>
            </a:extLst>
          </p:cNvPr>
          <p:cNvSpPr>
            <a:spLocks noGrp="1"/>
          </p:cNvSpPr>
          <p:nvPr>
            <p:ph type="sldNum" sz="quarter" idx="11"/>
          </p:nvPr>
        </p:nvSpPr>
        <p:spPr/>
        <p:txBody>
          <a:bodyPr/>
          <a:lstStyle/>
          <a:p>
            <a:fld id="{67F4BB86-738B-4A51-BB61-46F3B0FB9693}" type="slidenum">
              <a:rPr lang="en-US" smtClean="0"/>
              <a:pPr/>
              <a:t>37</a:t>
            </a:fld>
            <a:endParaRPr lang="en-US" dirty="0"/>
          </a:p>
        </p:txBody>
      </p:sp>
      <p:pic>
        <p:nvPicPr>
          <p:cNvPr id="4" name="Audio 3">
            <a:hlinkClick r:id="" action="ppaction://media"/>
            <a:extLst>
              <a:ext uri="{FF2B5EF4-FFF2-40B4-BE49-F238E27FC236}">
                <a16:creationId xmlns:a16="http://schemas.microsoft.com/office/drawing/2014/main" id="{BA56841C-AE19-3B41-9BB4-C478BF692A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75859405"/>
      </p:ext>
    </p:extLst>
  </p:cSld>
  <p:clrMapOvr>
    <a:masterClrMapping/>
  </p:clrMapOvr>
  <mc:AlternateContent xmlns:mc="http://schemas.openxmlformats.org/markup-compatibility/2006">
    <mc:Choice xmlns:p14="http://schemas.microsoft.com/office/powerpoint/2010/main" Requires="p14">
      <p:transition spd="slow" p14:dur="2000" advTm="19530"/>
    </mc:Choice>
    <mc:Fallback>
      <p:transition spd="slow" advTm="1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81" name="Google Shape;681;p31"/>
          <p:cNvPicPr preferRelativeResize="0"/>
          <p:nvPr/>
        </p:nvPicPr>
        <p:blipFill>
          <a:blip r:embed="rId5">
            <a:alphaModFix/>
          </a:blip>
          <a:stretch>
            <a:fillRect/>
          </a:stretch>
        </p:blipFill>
        <p:spPr>
          <a:xfrm>
            <a:off x="3886200" y="2743200"/>
            <a:ext cx="5148724" cy="3345824"/>
          </a:xfrm>
          <a:prstGeom prst="rect">
            <a:avLst/>
          </a:prstGeom>
          <a:noFill/>
          <a:ln>
            <a:noFill/>
          </a:ln>
        </p:spPr>
      </p:pic>
      <p:sp>
        <p:nvSpPr>
          <p:cNvPr id="680" name="Google Shape;680;p31"/>
          <p:cNvSpPr txBox="1">
            <a:spLocks noGrp="1"/>
          </p:cNvSpPr>
          <p:nvPr>
            <p:ph type="body" idx="1"/>
          </p:nvPr>
        </p:nvSpPr>
        <p:spPr>
          <a:xfrm>
            <a:off x="352439" y="914400"/>
            <a:ext cx="4067162" cy="5410200"/>
          </a:xfrm>
          <a:prstGeom prst="rect">
            <a:avLst/>
          </a:prstGeom>
        </p:spPr>
        <p:txBody>
          <a:bodyPr spcFirstLastPara="1" vert="horz" wrap="square" lIns="91425" tIns="91425" rIns="91425" bIns="91425" rtlCol="0" anchor="t" anchorCtr="0">
            <a:noAutofit/>
          </a:bodyPr>
          <a:lstStyle/>
          <a:p>
            <a:pPr marL="0" indent="0">
              <a:lnSpc>
                <a:spcPct val="100000"/>
              </a:lnSpc>
              <a:buNone/>
            </a:pPr>
            <a:r>
              <a:rPr lang="en" sz="2400" b="1" dirty="0">
                <a:solidFill>
                  <a:srgbClr val="000000"/>
                </a:solidFill>
              </a:rPr>
              <a:t>BISICLES</a:t>
            </a:r>
            <a:endParaRPr sz="2400" b="1" dirty="0">
              <a:solidFill>
                <a:srgbClr val="000000"/>
              </a:solidFill>
            </a:endParaRPr>
          </a:p>
          <a:p>
            <a:pPr marL="0" indent="0">
              <a:lnSpc>
                <a:spcPct val="100000"/>
              </a:lnSpc>
              <a:buNone/>
            </a:pPr>
            <a:r>
              <a:rPr lang="en" sz="2000" dirty="0">
                <a:solidFill>
                  <a:srgbClr val="000000"/>
                </a:solidFill>
              </a:rPr>
              <a:t>12288 x 12288 2D array</a:t>
            </a:r>
            <a:endParaRPr sz="2000" dirty="0">
              <a:solidFill>
                <a:srgbClr val="000000"/>
              </a:solidFill>
            </a:endParaRPr>
          </a:p>
          <a:p>
            <a:pPr marL="0" indent="0">
              <a:lnSpc>
                <a:spcPct val="100000"/>
              </a:lnSpc>
              <a:buNone/>
            </a:pPr>
            <a:r>
              <a:rPr lang="en" sz="2000" dirty="0">
                <a:solidFill>
                  <a:srgbClr val="000000"/>
                </a:solidFill>
              </a:rPr>
              <a:t>Connected Component Labeling (CCL)</a:t>
            </a:r>
            <a:endParaRPr sz="2000" dirty="0">
              <a:solidFill>
                <a:srgbClr val="000000"/>
              </a:solidFill>
            </a:endParaRPr>
          </a:p>
          <a:p>
            <a:pPr marL="0" indent="0">
              <a:lnSpc>
                <a:spcPct val="100000"/>
              </a:lnSpc>
              <a:buNone/>
            </a:pPr>
            <a:endParaRPr sz="2000" dirty="0">
              <a:solidFill>
                <a:srgbClr val="000000"/>
              </a:solidFill>
            </a:endParaRPr>
          </a:p>
          <a:p>
            <a:pPr marL="0" indent="0">
              <a:lnSpc>
                <a:spcPct val="100000"/>
              </a:lnSpc>
              <a:buNone/>
            </a:pPr>
            <a:r>
              <a:rPr lang="en" sz="2000" dirty="0">
                <a:solidFill>
                  <a:srgbClr val="000000"/>
                </a:solidFill>
              </a:rPr>
              <a:t>SLOPE advanced features</a:t>
            </a:r>
            <a:endParaRPr sz="2000" dirty="0">
              <a:solidFill>
                <a:srgbClr val="000000"/>
              </a:solidFill>
            </a:endParaRPr>
          </a:p>
          <a:p>
            <a:pPr marL="0" indent="0">
              <a:lnSpc>
                <a:spcPct val="100000"/>
              </a:lnSpc>
              <a:buNone/>
            </a:pPr>
            <a:r>
              <a:rPr lang="en" sz="2000" dirty="0">
                <a:solidFill>
                  <a:srgbClr val="000000"/>
                </a:solidFill>
              </a:rPr>
              <a:t> - iterate over many invocation of UDFs</a:t>
            </a:r>
          </a:p>
          <a:p>
            <a:pPr marL="0" indent="0">
              <a:lnSpc>
                <a:spcPct val="100000"/>
              </a:lnSpc>
              <a:buNone/>
            </a:pPr>
            <a:r>
              <a:rPr lang="en" sz="2000" dirty="0">
                <a:solidFill>
                  <a:srgbClr val="000000"/>
                </a:solidFill>
              </a:rPr>
              <a:t> - distributed array cache</a:t>
            </a:r>
            <a:endParaRPr sz="2000" dirty="0">
              <a:solidFill>
                <a:srgbClr val="000000"/>
              </a:solidFill>
            </a:endParaRPr>
          </a:p>
          <a:p>
            <a:pPr marL="0" indent="0">
              <a:lnSpc>
                <a:spcPct val="100000"/>
              </a:lnSpc>
              <a:buNone/>
            </a:pPr>
            <a:r>
              <a:rPr lang="en" sz="2000" dirty="0">
                <a:solidFill>
                  <a:srgbClr val="000000"/>
                </a:solidFill>
              </a:rPr>
              <a:t> - complex execution patterns: forward and backward scan</a:t>
            </a:r>
            <a:endParaRPr sz="2000" dirty="0">
              <a:solidFill>
                <a:srgbClr val="000000"/>
              </a:solidFill>
            </a:endParaRPr>
          </a:p>
          <a:p>
            <a:pPr marL="0" indent="0">
              <a:lnSpc>
                <a:spcPct val="100000"/>
              </a:lnSpc>
              <a:buNone/>
            </a:pPr>
            <a:r>
              <a:rPr lang="en" sz="2000" dirty="0">
                <a:solidFill>
                  <a:srgbClr val="000000"/>
                </a:solidFill>
              </a:rPr>
              <a:t> - in-place modifications of arrays</a:t>
            </a:r>
            <a:endParaRPr sz="2000" dirty="0">
              <a:solidFill>
                <a:srgbClr val="000000"/>
              </a:solidFill>
            </a:endParaRPr>
          </a:p>
        </p:txBody>
      </p:sp>
      <p:sp>
        <p:nvSpPr>
          <p:cNvPr id="679" name="Google Shape;679;p31"/>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en" dirty="0"/>
              <a:t>SLOPE could be </a:t>
            </a:r>
            <a:r>
              <a:rPr lang="en" i="1" dirty="0">
                <a:solidFill>
                  <a:srgbClr val="FF0000"/>
                </a:solidFill>
              </a:rPr>
              <a:t>92,824X</a:t>
            </a:r>
            <a:r>
              <a:rPr lang="en" dirty="0"/>
              <a:t> faster</a:t>
            </a:r>
            <a:endParaRPr dirty="0"/>
          </a:p>
          <a:p>
            <a:pPr algn="l"/>
            <a:endParaRPr dirty="0"/>
          </a:p>
        </p:txBody>
      </p:sp>
      <p:graphicFrame>
        <p:nvGraphicFramePr>
          <p:cNvPr id="682" name="Google Shape;682;p31"/>
          <p:cNvGraphicFramePr/>
          <p:nvPr>
            <p:extLst>
              <p:ext uri="{D42A27DB-BD31-4B8C-83A1-F6EECF244321}">
                <p14:modId xmlns:p14="http://schemas.microsoft.com/office/powerpoint/2010/main" val="3616382749"/>
              </p:ext>
            </p:extLst>
          </p:nvPr>
        </p:nvGraphicFramePr>
        <p:xfrm>
          <a:off x="4724400" y="914400"/>
          <a:ext cx="3867600" cy="1233675"/>
        </p:xfrm>
        <a:graphic>
          <a:graphicData uri="http://schemas.openxmlformats.org/drawingml/2006/table">
            <a:tbl>
              <a:tblPr>
                <a:noFill/>
              </a:tblPr>
              <a:tblGrid>
                <a:gridCol w="1808550">
                  <a:extLst>
                    <a:ext uri="{9D8B030D-6E8A-4147-A177-3AD203B41FA5}">
                      <a16:colId xmlns:a16="http://schemas.microsoft.com/office/drawing/2014/main" val="20000"/>
                    </a:ext>
                  </a:extLst>
                </a:gridCol>
                <a:gridCol w="2059050">
                  <a:extLst>
                    <a:ext uri="{9D8B030D-6E8A-4147-A177-3AD203B41FA5}">
                      <a16:colId xmlns:a16="http://schemas.microsoft.com/office/drawing/2014/main" val="20001"/>
                    </a:ext>
                  </a:extLst>
                </a:gridCol>
              </a:tblGrid>
              <a:tr h="411225">
                <a:tc>
                  <a:txBody>
                    <a:bodyPr/>
                    <a:lstStyle/>
                    <a:p>
                      <a:pPr marL="0" lvl="0" indent="0" algn="l" rtl="0">
                        <a:spcBef>
                          <a:spcPts val="0"/>
                        </a:spcBef>
                        <a:spcAft>
                          <a:spcPts val="0"/>
                        </a:spcAft>
                        <a:buNone/>
                      </a:pPr>
                      <a:endParaRPr i="1" dirty="0"/>
                    </a:p>
                  </a:txBody>
                  <a:tcPr marL="91425" marR="9142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tcPr>
                </a:tc>
                <a:tc>
                  <a:txBody>
                    <a:bodyPr/>
                    <a:lstStyle/>
                    <a:p>
                      <a:pPr marL="0" lvl="0" indent="0" algn="r" rtl="0">
                        <a:spcBef>
                          <a:spcPts val="0"/>
                        </a:spcBef>
                        <a:spcAft>
                          <a:spcPts val="0"/>
                        </a:spcAft>
                        <a:buNone/>
                      </a:pPr>
                      <a:r>
                        <a:rPr lang="en" i="1" dirty="0"/>
                        <a:t># of steps to convergence</a:t>
                      </a:r>
                      <a:endParaRPr i="1" dirty="0"/>
                    </a:p>
                  </a:txBody>
                  <a:tcPr marL="91425" marR="9142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tcPr>
                </a:tc>
                <a:extLst>
                  <a:ext uri="{0D108BD9-81ED-4DB2-BD59-A6C34878D82A}">
                    <a16:rowId xmlns:a16="http://schemas.microsoft.com/office/drawing/2014/main" val="10000"/>
                  </a:ext>
                </a:extLst>
              </a:tr>
              <a:tr h="411225">
                <a:tc>
                  <a:txBody>
                    <a:bodyPr/>
                    <a:lstStyle/>
                    <a:p>
                      <a:pPr marL="0" lvl="0" indent="0" algn="l" rtl="0">
                        <a:spcBef>
                          <a:spcPts val="0"/>
                        </a:spcBef>
                        <a:spcAft>
                          <a:spcPts val="0"/>
                        </a:spcAft>
                        <a:buNone/>
                      </a:pPr>
                      <a:r>
                        <a:rPr lang="en" i="1"/>
                        <a:t>w/o advanced feature</a:t>
                      </a:r>
                      <a:endParaRPr i="1"/>
                    </a:p>
                  </a:txBody>
                  <a:tcPr marL="91425" marR="9142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tcPr>
                </a:tc>
                <a:tc>
                  <a:txBody>
                    <a:bodyPr/>
                    <a:lstStyle/>
                    <a:p>
                      <a:pPr marL="0" lvl="0" indent="0" algn="r" rtl="0">
                        <a:spcBef>
                          <a:spcPts val="0"/>
                        </a:spcBef>
                        <a:spcAft>
                          <a:spcPts val="0"/>
                        </a:spcAft>
                        <a:buNone/>
                      </a:pPr>
                      <a:r>
                        <a:rPr lang="en" i="1"/>
                        <a:t>10868</a:t>
                      </a:r>
                      <a:endParaRPr i="1"/>
                    </a:p>
                  </a:txBody>
                  <a:tcPr marL="91425" marR="9142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tcPr>
                </a:tc>
                <a:extLst>
                  <a:ext uri="{0D108BD9-81ED-4DB2-BD59-A6C34878D82A}">
                    <a16:rowId xmlns:a16="http://schemas.microsoft.com/office/drawing/2014/main" val="10001"/>
                  </a:ext>
                </a:extLst>
              </a:tr>
              <a:tr h="411225">
                <a:tc>
                  <a:txBody>
                    <a:bodyPr/>
                    <a:lstStyle/>
                    <a:p>
                      <a:pPr marL="0" lvl="0" indent="0" algn="l" rtl="0">
                        <a:spcBef>
                          <a:spcPts val="0"/>
                        </a:spcBef>
                        <a:spcAft>
                          <a:spcPts val="0"/>
                        </a:spcAft>
                        <a:buClr>
                          <a:schemeClr val="dk1"/>
                        </a:buClr>
                        <a:buSzPts val="1100"/>
                        <a:buFont typeface="Arial"/>
                        <a:buNone/>
                      </a:pPr>
                      <a:r>
                        <a:rPr lang="en" i="1">
                          <a:solidFill>
                            <a:schemeClr val="dk1"/>
                          </a:solidFill>
                        </a:rPr>
                        <a:t>w/ advanced feature</a:t>
                      </a:r>
                      <a:endParaRPr i="1"/>
                    </a:p>
                  </a:txBody>
                  <a:tcPr marL="91425" marR="9142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tcPr>
                </a:tc>
                <a:tc>
                  <a:txBody>
                    <a:bodyPr/>
                    <a:lstStyle/>
                    <a:p>
                      <a:pPr marL="0" lvl="0" indent="0" algn="r" rtl="0">
                        <a:spcBef>
                          <a:spcPts val="0"/>
                        </a:spcBef>
                        <a:spcAft>
                          <a:spcPts val="0"/>
                        </a:spcAft>
                        <a:buNone/>
                      </a:pPr>
                      <a:r>
                        <a:rPr lang="en" i="1" dirty="0"/>
                        <a:t>8</a:t>
                      </a:r>
                      <a:endParaRPr i="1" dirty="0"/>
                    </a:p>
                  </a:txBody>
                  <a:tcPr marL="91425" marR="9142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 name="Footer Placeholder 1">
            <a:extLst>
              <a:ext uri="{FF2B5EF4-FFF2-40B4-BE49-F238E27FC236}">
                <a16:creationId xmlns:a16="http://schemas.microsoft.com/office/drawing/2014/main" id="{8DC95130-EB9C-2846-84F1-5E2D9FDADBF5}"/>
              </a:ext>
            </a:extLst>
          </p:cNvPr>
          <p:cNvSpPr>
            <a:spLocks noGrp="1"/>
          </p:cNvSpPr>
          <p:nvPr>
            <p:ph type="ftr" sz="quarter" idx="10"/>
          </p:nvPr>
        </p:nvSpPr>
        <p:spPr/>
        <p:txBody>
          <a:bodyPr/>
          <a:lstStyle/>
          <a:p>
            <a:r>
              <a:rPr lang="en-US"/>
              <a:t>DBKDA 2021</a:t>
            </a:r>
            <a:endParaRPr lang="en-US" dirty="0"/>
          </a:p>
        </p:txBody>
      </p:sp>
      <p:sp>
        <p:nvSpPr>
          <p:cNvPr id="3" name="Slide Number Placeholder 2">
            <a:extLst>
              <a:ext uri="{FF2B5EF4-FFF2-40B4-BE49-F238E27FC236}">
                <a16:creationId xmlns:a16="http://schemas.microsoft.com/office/drawing/2014/main" id="{8ED5B091-E74A-1248-9D34-CBD13FE3DF6F}"/>
              </a:ext>
            </a:extLst>
          </p:cNvPr>
          <p:cNvSpPr>
            <a:spLocks noGrp="1"/>
          </p:cNvSpPr>
          <p:nvPr>
            <p:ph type="sldNum" sz="quarter" idx="11"/>
          </p:nvPr>
        </p:nvSpPr>
        <p:spPr/>
        <p:txBody>
          <a:bodyPr/>
          <a:lstStyle/>
          <a:p>
            <a:fld id="{67F4BB86-738B-4A51-BB61-46F3B0FB9693}" type="slidenum">
              <a:rPr lang="en-US" smtClean="0"/>
              <a:pPr/>
              <a:t>38</a:t>
            </a:fld>
            <a:endParaRPr lang="en-US" dirty="0"/>
          </a:p>
        </p:txBody>
      </p:sp>
      <p:pic>
        <p:nvPicPr>
          <p:cNvPr id="4" name="Audio 3">
            <a:hlinkClick r:id="" action="ppaction://media"/>
            <a:extLst>
              <a:ext uri="{FF2B5EF4-FFF2-40B4-BE49-F238E27FC236}">
                <a16:creationId xmlns:a16="http://schemas.microsoft.com/office/drawing/2014/main" id="{523CB505-CE7F-CA4D-8F14-6AF923157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51756394"/>
      </p:ext>
    </p:extLst>
  </p:cSld>
  <p:clrMapOvr>
    <a:masterClrMapping/>
  </p:clrMapOvr>
  <mc:AlternateContent xmlns:mc="http://schemas.openxmlformats.org/markup-compatibility/2006">
    <mc:Choice xmlns:p14="http://schemas.microsoft.com/office/powerpoint/2010/main" Requires="p14">
      <p:transition spd="slow" p14:dur="2000" advTm="17391"/>
    </mc:Choice>
    <mc:Fallback>
      <p:transition spd="slow" advTm="1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2" name="Text Placeholder 1">
            <a:extLst>
              <a:ext uri="{FF2B5EF4-FFF2-40B4-BE49-F238E27FC236}">
                <a16:creationId xmlns:a16="http://schemas.microsoft.com/office/drawing/2014/main" id="{CD9ACB67-B577-2048-BD94-2004E61131E4}"/>
              </a:ext>
            </a:extLst>
          </p:cNvPr>
          <p:cNvSpPr>
            <a:spLocks noGrp="1"/>
          </p:cNvSpPr>
          <p:nvPr>
            <p:ph type="body" idx="1"/>
          </p:nvPr>
        </p:nvSpPr>
        <p:spPr>
          <a:xfrm>
            <a:off x="228600" y="838200"/>
            <a:ext cx="4884751" cy="5486400"/>
          </a:xfrm>
        </p:spPr>
        <p:txBody>
          <a:bodyPr>
            <a:normAutofit lnSpcReduction="10000"/>
          </a:bodyPr>
          <a:lstStyle/>
          <a:p>
            <a:pPr marL="0" lvl="0" indent="0">
              <a:spcBef>
                <a:spcPts val="0"/>
              </a:spcBef>
              <a:buClr>
                <a:srgbClr val="106636"/>
              </a:buClr>
              <a:buSzPts val="1600"/>
              <a:buNone/>
            </a:pPr>
            <a:r>
              <a:rPr lang="en-US" sz="1800" b="1" dirty="0">
                <a:solidFill>
                  <a:srgbClr val="106636"/>
                </a:solidFill>
              </a:rPr>
              <a:t>Scientific Achievement</a:t>
            </a:r>
            <a:endParaRPr lang="en-US" sz="1800" b="1" dirty="0">
              <a:solidFill>
                <a:srgbClr val="146737"/>
              </a:solidFill>
            </a:endParaRPr>
          </a:p>
          <a:p>
            <a:pPr marL="0" lvl="0" indent="0">
              <a:lnSpc>
                <a:spcPct val="90000"/>
              </a:lnSpc>
              <a:spcBef>
                <a:spcPts val="0"/>
              </a:spcBef>
              <a:buNone/>
            </a:pPr>
            <a:r>
              <a:rPr lang="en-US" dirty="0">
                <a:solidFill>
                  <a:schemeClr val="dk1"/>
                </a:solidFill>
              </a:rPr>
              <a:t>Distributed acoustic sensing (DAS) records strain or strain-rate along fiber-optic cables in subsurface at high frequency and large geophysical scale, producing mounts of data. This tool uses </a:t>
            </a:r>
            <a:r>
              <a:rPr lang="en-US" dirty="0" err="1">
                <a:solidFill>
                  <a:schemeClr val="dk1"/>
                </a:solidFill>
              </a:rPr>
              <a:t>FasTensor</a:t>
            </a:r>
            <a:r>
              <a:rPr lang="en-US" dirty="0">
                <a:solidFill>
                  <a:schemeClr val="dk1"/>
                </a:solidFill>
              </a:rPr>
              <a:t> to implement a variety of data analysis operations on high-performance computing systems for fast event detection. </a:t>
            </a:r>
          </a:p>
          <a:p>
            <a:pPr marL="0" lvl="0" indent="0">
              <a:lnSpc>
                <a:spcPct val="90000"/>
              </a:lnSpc>
              <a:spcBef>
                <a:spcPts val="0"/>
              </a:spcBef>
              <a:buNone/>
            </a:pPr>
            <a:endParaRPr lang="en-US" dirty="0">
              <a:solidFill>
                <a:schemeClr val="dk1"/>
              </a:solidFill>
            </a:endParaRPr>
          </a:p>
          <a:p>
            <a:pPr marL="0" lvl="0" indent="0">
              <a:spcBef>
                <a:spcPts val="300"/>
              </a:spcBef>
              <a:buNone/>
            </a:pPr>
            <a:r>
              <a:rPr lang="en-US" sz="1800" b="1" dirty="0">
                <a:solidFill>
                  <a:srgbClr val="106636"/>
                </a:solidFill>
              </a:rPr>
              <a:t>Significance and Impact</a:t>
            </a:r>
            <a:endParaRPr lang="en-US" sz="1800" b="1" dirty="0">
              <a:solidFill>
                <a:srgbClr val="146737"/>
              </a:solidFill>
            </a:endParaRPr>
          </a:p>
          <a:p>
            <a:pPr marL="0" lvl="0" indent="0">
              <a:lnSpc>
                <a:spcPct val="90000"/>
              </a:lnSpc>
              <a:spcBef>
                <a:spcPts val="400"/>
              </a:spcBef>
              <a:buNone/>
            </a:pPr>
            <a:r>
              <a:rPr lang="en-US" dirty="0">
                <a:solidFill>
                  <a:schemeClr val="dk1"/>
                </a:solidFill>
                <a:latin typeface="Calibri"/>
                <a:ea typeface="Calibri"/>
                <a:cs typeface="Calibri"/>
                <a:sym typeface="Calibri"/>
              </a:rPr>
              <a:t>Reduced the execution time of data analysis pipeline to identify earthquake from a set of distributed acoustic sensing data </a:t>
            </a:r>
            <a:r>
              <a:rPr lang="en-US" dirty="0">
                <a:solidFill>
                  <a:srgbClr val="FF0000"/>
                </a:solidFill>
                <a:latin typeface="Calibri"/>
                <a:ea typeface="Calibri"/>
                <a:cs typeface="Calibri"/>
                <a:sym typeface="Calibri"/>
              </a:rPr>
              <a:t>from weeks to seconds</a:t>
            </a:r>
          </a:p>
          <a:p>
            <a:pPr marL="0" lvl="0" indent="0">
              <a:spcBef>
                <a:spcPts val="300"/>
              </a:spcBef>
              <a:buNone/>
            </a:pPr>
            <a:endParaRPr lang="en-US" b="1" dirty="0">
              <a:solidFill>
                <a:srgbClr val="106636"/>
              </a:solidFill>
            </a:endParaRPr>
          </a:p>
          <a:p>
            <a:pPr marL="0" lvl="0" indent="0">
              <a:spcBef>
                <a:spcPts val="300"/>
              </a:spcBef>
              <a:buNone/>
            </a:pPr>
            <a:r>
              <a:rPr lang="en-US" sz="1800" b="1" dirty="0">
                <a:solidFill>
                  <a:srgbClr val="106636"/>
                </a:solidFill>
              </a:rPr>
              <a:t>Research Details</a:t>
            </a:r>
            <a:endParaRPr lang="en-US" sz="1800" dirty="0"/>
          </a:p>
          <a:p>
            <a:pPr marL="0" lvl="0" indent="0">
              <a:lnSpc>
                <a:spcPct val="90000"/>
              </a:lnSpc>
              <a:spcBef>
                <a:spcPts val="400"/>
              </a:spcBef>
              <a:buNone/>
            </a:pPr>
            <a:r>
              <a:rPr lang="en-US" dirty="0">
                <a:solidFill>
                  <a:schemeClr val="dk1"/>
                </a:solidFill>
                <a:latin typeface="Calibri"/>
                <a:ea typeface="Calibri"/>
                <a:cs typeface="Calibri"/>
                <a:sym typeface="Calibri"/>
              </a:rPr>
              <a:t>Extend </a:t>
            </a:r>
            <a:r>
              <a:rPr lang="en-US" dirty="0" err="1">
                <a:solidFill>
                  <a:schemeClr val="dk1"/>
                </a:solidFill>
              </a:rPr>
              <a:t>Fastensor</a:t>
            </a:r>
            <a:r>
              <a:rPr lang="en-US" dirty="0">
                <a:solidFill>
                  <a:schemeClr val="dk1"/>
                </a:solidFill>
                <a:latin typeface="Calibri"/>
                <a:ea typeface="Calibri"/>
                <a:cs typeface="Calibri"/>
                <a:sym typeface="Calibri"/>
              </a:rPr>
              <a:t> to support DAS specific data analysis operations</a:t>
            </a:r>
          </a:p>
          <a:p>
            <a:pPr lvl="0" indent="-330200">
              <a:lnSpc>
                <a:spcPct val="90000"/>
              </a:lnSpc>
              <a:spcBef>
                <a:spcPts val="400"/>
              </a:spcBef>
              <a:buClr>
                <a:schemeClr val="dk1"/>
              </a:buClr>
              <a:buSzPts val="1600"/>
              <a:buFont typeface="Calibri"/>
              <a:buChar char="-"/>
            </a:pPr>
            <a:r>
              <a:rPr lang="en-US" dirty="0" err="1">
                <a:solidFill>
                  <a:schemeClr val="dk1"/>
                </a:solidFill>
                <a:latin typeface="Calibri"/>
                <a:ea typeface="Calibri"/>
                <a:cs typeface="Calibri"/>
                <a:sym typeface="Calibri"/>
              </a:rPr>
              <a:t>DasLib</a:t>
            </a:r>
            <a:r>
              <a:rPr lang="en-US" dirty="0">
                <a:solidFill>
                  <a:schemeClr val="dk1"/>
                </a:solidFill>
                <a:latin typeface="Calibri"/>
                <a:ea typeface="Calibri"/>
                <a:cs typeface="Calibri"/>
                <a:sym typeface="Calibri"/>
              </a:rPr>
              <a:t>:  sequential DAS data analysis operation</a:t>
            </a:r>
          </a:p>
          <a:p>
            <a:pPr lvl="0" indent="-330200">
              <a:lnSpc>
                <a:spcPct val="90000"/>
              </a:lnSpc>
              <a:spcBef>
                <a:spcPts val="0"/>
              </a:spcBef>
              <a:buClr>
                <a:schemeClr val="dk1"/>
              </a:buClr>
              <a:buSzPts val="1600"/>
              <a:buFont typeface="Calibri"/>
              <a:buChar char="-"/>
            </a:pPr>
            <a:r>
              <a:rPr lang="en-US" dirty="0">
                <a:solidFill>
                  <a:schemeClr val="dk1"/>
                </a:solidFill>
                <a:latin typeface="Calibri"/>
                <a:ea typeface="Calibri"/>
                <a:cs typeface="Calibri"/>
                <a:sym typeface="Calibri"/>
              </a:rPr>
              <a:t>Multithreaded </a:t>
            </a:r>
            <a:r>
              <a:rPr lang="en-US" dirty="0" err="1">
                <a:solidFill>
                  <a:schemeClr val="dk1"/>
                </a:solidFill>
              </a:rPr>
              <a:t>Fastensor</a:t>
            </a:r>
            <a:r>
              <a:rPr lang="en-US" dirty="0">
                <a:solidFill>
                  <a:schemeClr val="dk1"/>
                </a:solidFill>
                <a:latin typeface="Calibri"/>
                <a:ea typeface="Calibri"/>
                <a:cs typeface="Calibri"/>
                <a:sym typeface="Calibri"/>
              </a:rPr>
              <a:t>: auto-parallel </a:t>
            </a:r>
            <a:r>
              <a:rPr lang="en-US" dirty="0" err="1">
                <a:solidFill>
                  <a:schemeClr val="dk1"/>
                </a:solidFill>
                <a:latin typeface="Calibri"/>
                <a:ea typeface="Calibri"/>
                <a:cs typeface="Calibri"/>
                <a:sym typeface="Calibri"/>
              </a:rPr>
              <a:t>DasLib</a:t>
            </a:r>
            <a:r>
              <a:rPr lang="en-US" dirty="0">
                <a:solidFill>
                  <a:schemeClr val="dk1"/>
                </a:solidFill>
                <a:latin typeface="Calibri"/>
                <a:ea typeface="Calibri"/>
                <a:cs typeface="Calibri"/>
                <a:sym typeface="Calibri"/>
              </a:rPr>
              <a:t> with less data duplications</a:t>
            </a:r>
          </a:p>
          <a:p>
            <a:pPr lvl="0" indent="-330200">
              <a:lnSpc>
                <a:spcPct val="90000"/>
              </a:lnSpc>
              <a:spcBef>
                <a:spcPts val="0"/>
              </a:spcBef>
              <a:buClr>
                <a:schemeClr val="dk1"/>
              </a:buClr>
              <a:buSzPts val="1600"/>
              <a:buFont typeface="Calibri"/>
              <a:buChar char="-"/>
            </a:pPr>
            <a:r>
              <a:rPr lang="en-US" dirty="0">
                <a:solidFill>
                  <a:schemeClr val="dk1"/>
                </a:solidFill>
                <a:latin typeface="Calibri"/>
                <a:ea typeface="Calibri"/>
                <a:cs typeface="Calibri"/>
                <a:sym typeface="Calibri"/>
              </a:rPr>
              <a:t>DAS Storage Engine: efficient access to  DAS data scattered among many small files</a:t>
            </a:r>
          </a:p>
          <a:p>
            <a:pPr lvl="0" indent="-330200">
              <a:lnSpc>
                <a:spcPct val="90000"/>
              </a:lnSpc>
              <a:spcBef>
                <a:spcPts val="0"/>
              </a:spcBef>
              <a:buClr>
                <a:schemeClr val="dk1"/>
              </a:buClr>
              <a:buSzPts val="1600"/>
              <a:buFont typeface="Calibri"/>
              <a:buChar char="-"/>
            </a:pPr>
            <a:r>
              <a:rPr lang="en-US" dirty="0">
                <a:solidFill>
                  <a:schemeClr val="dk1"/>
                </a:solidFill>
                <a:latin typeface="Calibri"/>
                <a:cs typeface="Calibri"/>
                <a:sym typeface="Calibri"/>
              </a:rPr>
              <a:t>Software available at http://</a:t>
            </a:r>
            <a:r>
              <a:rPr lang="en-US" dirty="0" err="1">
                <a:solidFill>
                  <a:schemeClr val="dk1"/>
                </a:solidFill>
                <a:latin typeface="Calibri"/>
                <a:cs typeface="Calibri"/>
                <a:sym typeface="Calibri"/>
              </a:rPr>
              <a:t>sdm.lbl.gov</a:t>
            </a:r>
            <a:r>
              <a:rPr lang="en-US" dirty="0">
                <a:solidFill>
                  <a:schemeClr val="dk1"/>
                </a:solidFill>
                <a:latin typeface="Calibri"/>
                <a:cs typeface="Calibri"/>
                <a:sym typeface="Calibri"/>
              </a:rPr>
              <a:t>/</a:t>
            </a:r>
            <a:r>
              <a:rPr lang="en-US" dirty="0" err="1">
                <a:solidFill>
                  <a:schemeClr val="dk1"/>
                </a:solidFill>
                <a:latin typeface="Calibri"/>
                <a:cs typeface="Calibri"/>
                <a:sym typeface="Calibri"/>
              </a:rPr>
              <a:t>fastensor</a:t>
            </a:r>
            <a:endParaRPr lang="en-US" dirty="0"/>
          </a:p>
          <a:p>
            <a:endParaRPr lang="en-US" dirty="0"/>
          </a:p>
        </p:txBody>
      </p:sp>
      <p:sp>
        <p:nvSpPr>
          <p:cNvPr id="5" name="Title 4">
            <a:extLst>
              <a:ext uri="{FF2B5EF4-FFF2-40B4-BE49-F238E27FC236}">
                <a16:creationId xmlns:a16="http://schemas.microsoft.com/office/drawing/2014/main" id="{96B22C1C-D86A-6642-AEA1-9D8EEF8FD50F}"/>
              </a:ext>
            </a:extLst>
          </p:cNvPr>
          <p:cNvSpPr>
            <a:spLocks noGrp="1"/>
          </p:cNvSpPr>
          <p:nvPr>
            <p:ph type="title"/>
          </p:nvPr>
        </p:nvSpPr>
        <p:spPr>
          <a:xfrm>
            <a:off x="228600" y="76200"/>
            <a:ext cx="8686800" cy="762000"/>
          </a:xfrm>
        </p:spPr>
        <p:txBody>
          <a:bodyPr>
            <a:normAutofit fontScale="90000"/>
          </a:bodyPr>
          <a:lstStyle/>
          <a:p>
            <a:r>
              <a:rPr lang="en-US" dirty="0"/>
              <a:t>DASSA: </a:t>
            </a:r>
            <a:r>
              <a:rPr lang="en-US" dirty="0" err="1"/>
              <a:t>FasTensor</a:t>
            </a:r>
            <a:r>
              <a:rPr lang="en-US" dirty="0"/>
              <a:t> for Distributed Acoustic Sensing</a:t>
            </a:r>
          </a:p>
        </p:txBody>
      </p:sp>
      <p:sp>
        <p:nvSpPr>
          <p:cNvPr id="3" name="Footer Placeholder 2">
            <a:extLst>
              <a:ext uri="{FF2B5EF4-FFF2-40B4-BE49-F238E27FC236}">
                <a16:creationId xmlns:a16="http://schemas.microsoft.com/office/drawing/2014/main" id="{52BF0339-7C6E-744B-B357-C5B0A186DD30}"/>
              </a:ext>
            </a:extLst>
          </p:cNvPr>
          <p:cNvSpPr>
            <a:spLocks noGrp="1"/>
          </p:cNvSpPr>
          <p:nvPr>
            <p:ph type="ftr" sz="quarter" idx="10"/>
          </p:nvPr>
        </p:nvSpPr>
        <p:spPr/>
        <p:txBody>
          <a:bodyPr/>
          <a:lstStyle/>
          <a:p>
            <a:r>
              <a:rPr lang="en-US"/>
              <a:t>DBKDA 2021</a:t>
            </a:r>
            <a:endParaRPr lang="en-US" dirty="0"/>
          </a:p>
        </p:txBody>
      </p:sp>
      <p:sp>
        <p:nvSpPr>
          <p:cNvPr id="4" name="Slide Number Placeholder 3">
            <a:extLst>
              <a:ext uri="{FF2B5EF4-FFF2-40B4-BE49-F238E27FC236}">
                <a16:creationId xmlns:a16="http://schemas.microsoft.com/office/drawing/2014/main" id="{93CAF5B7-7C9A-6D44-A98B-0193A82A38E6}"/>
              </a:ext>
            </a:extLst>
          </p:cNvPr>
          <p:cNvSpPr>
            <a:spLocks noGrp="1"/>
          </p:cNvSpPr>
          <p:nvPr>
            <p:ph type="sldNum" sz="quarter" idx="11"/>
          </p:nvPr>
        </p:nvSpPr>
        <p:spPr/>
        <p:txBody>
          <a:bodyPr/>
          <a:lstStyle/>
          <a:p>
            <a:fld id="{67F4BB86-738B-4A51-BB61-46F3B0FB9693}" type="slidenum">
              <a:rPr lang="en-US" smtClean="0"/>
              <a:pPr/>
              <a:t>39</a:t>
            </a:fld>
            <a:endParaRPr lang="en-US" dirty="0"/>
          </a:p>
        </p:txBody>
      </p:sp>
      <p:sp>
        <p:nvSpPr>
          <p:cNvPr id="49" name="Google Shape;49;p7"/>
          <p:cNvSpPr txBox="1"/>
          <p:nvPr/>
        </p:nvSpPr>
        <p:spPr>
          <a:xfrm flipH="1">
            <a:off x="2743200" y="6338088"/>
            <a:ext cx="5334000" cy="443711"/>
          </a:xfrm>
          <a:prstGeom prst="rect">
            <a:avLst/>
          </a:prstGeom>
          <a:noFill/>
          <a:ln>
            <a:noFill/>
          </a:ln>
        </p:spPr>
        <p:txBody>
          <a:bodyPr spcFirstLastPara="1" wrap="square" lIns="91425" tIns="0" rIns="91425" bIns="0" anchor="t" anchorCtr="0">
            <a:noAutofit/>
          </a:bodyPr>
          <a:lstStyle/>
          <a:p>
            <a:pPr marL="0" marR="0" lvl="0" indent="0" algn="l" rtl="0">
              <a:spcBef>
                <a:spcPts val="120"/>
              </a:spcBef>
              <a:spcAft>
                <a:spcPts val="0"/>
              </a:spcAft>
              <a:buNone/>
            </a:pPr>
            <a:r>
              <a:rPr lang="en-US" sz="1000" i="1">
                <a:solidFill>
                  <a:srgbClr val="333333"/>
                </a:solidFill>
                <a:highlight>
                  <a:srgbClr val="FFFFFF"/>
                </a:highlight>
              </a:rPr>
              <a:t>B. Dong, V. R. Tribaldos, X. Xing, S. Byna, J. Ajo-Franklin and K. Wu, "DASSA: Parallel DAS Data Storage and Analysis for Subsurface Event Detection," IPDPS 2020, </a:t>
            </a:r>
            <a:endParaRPr sz="1400" b="1" i="1" u="none" strike="noStrike" cap="none">
              <a:solidFill>
                <a:srgbClr val="000000"/>
              </a:solidFill>
              <a:latin typeface="Calibri"/>
              <a:ea typeface="Calibri"/>
              <a:cs typeface="Calibri"/>
              <a:sym typeface="Calibri"/>
            </a:endParaRPr>
          </a:p>
        </p:txBody>
      </p:sp>
      <p:pic>
        <p:nvPicPr>
          <p:cNvPr id="50" name="Google Shape;50;p7"/>
          <p:cNvPicPr preferRelativeResize="0"/>
          <p:nvPr/>
        </p:nvPicPr>
        <p:blipFill>
          <a:blip r:embed="rId5">
            <a:alphaModFix/>
          </a:blip>
          <a:stretch>
            <a:fillRect/>
          </a:stretch>
        </p:blipFill>
        <p:spPr>
          <a:xfrm>
            <a:off x="4885582" y="3715275"/>
            <a:ext cx="4258418" cy="2533125"/>
          </a:xfrm>
          <a:prstGeom prst="rect">
            <a:avLst/>
          </a:prstGeom>
          <a:noFill/>
          <a:ln>
            <a:noFill/>
          </a:ln>
        </p:spPr>
      </p:pic>
      <p:pic>
        <p:nvPicPr>
          <p:cNvPr id="51" name="Google Shape;51;p7"/>
          <p:cNvPicPr preferRelativeResize="0"/>
          <p:nvPr/>
        </p:nvPicPr>
        <p:blipFill>
          <a:blip r:embed="rId6">
            <a:alphaModFix/>
          </a:blip>
          <a:stretch>
            <a:fillRect/>
          </a:stretch>
        </p:blipFill>
        <p:spPr>
          <a:xfrm>
            <a:off x="5113350" y="838200"/>
            <a:ext cx="3410000" cy="2781475"/>
          </a:xfrm>
          <a:prstGeom prst="rect">
            <a:avLst/>
          </a:prstGeom>
          <a:noFill/>
          <a:ln>
            <a:noFill/>
          </a:ln>
        </p:spPr>
      </p:pic>
      <p:pic>
        <p:nvPicPr>
          <p:cNvPr id="6" name="Audio 5">
            <a:hlinkClick r:id="" action="ppaction://media"/>
            <a:extLst>
              <a:ext uri="{FF2B5EF4-FFF2-40B4-BE49-F238E27FC236}">
                <a16:creationId xmlns:a16="http://schemas.microsoft.com/office/drawing/2014/main" id="{362526CA-E559-F841-B0F3-49E92CEC96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14732978"/>
      </p:ext>
    </p:extLst>
  </p:cSld>
  <p:clrMapOvr>
    <a:masterClrMapping/>
  </p:clrMapOvr>
  <mc:AlternateContent xmlns:mc="http://schemas.openxmlformats.org/markup-compatibility/2006">
    <mc:Choice xmlns:p14="http://schemas.microsoft.com/office/powerpoint/2010/main" Requires="p14">
      <p:transition spd="slow" p14:dur="2000" advTm="42327"/>
    </mc:Choice>
    <mc:Fallback>
      <p:transition spd="slow" advTm="4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352439" y="1379538"/>
            <a:ext cx="4697400" cy="4945062"/>
          </a:xfrm>
        </p:spPr>
        <p:txBody>
          <a:bodyPr>
            <a:normAutofit/>
          </a:bodyPr>
          <a:lstStyle/>
          <a:p>
            <a:pPr marL="179388" indent="-179388">
              <a:buFont typeface="Arial" pitchFamily="34" charset="0"/>
              <a:buChar char="•"/>
            </a:pPr>
            <a:r>
              <a:rPr lang="en-US" sz="2000" b="1" dirty="0"/>
              <a:t>15 PB </a:t>
            </a:r>
            <a:r>
              <a:rPr lang="en-US" sz="2000" dirty="0"/>
              <a:t>per year kept – sensors capable of 140PB/s</a:t>
            </a:r>
          </a:p>
          <a:p>
            <a:pPr marL="179388" indent="-179388">
              <a:buFont typeface="Arial" pitchFamily="34" charset="0"/>
              <a:buChar char="•"/>
            </a:pPr>
            <a:r>
              <a:rPr lang="en-US" sz="2000" dirty="0"/>
              <a:t>27 km tunnel</a:t>
            </a:r>
          </a:p>
          <a:p>
            <a:pPr marL="179388" indent="-179388">
              <a:buFont typeface="Arial" pitchFamily="34" charset="0"/>
              <a:buChar char="•"/>
            </a:pPr>
            <a:r>
              <a:rPr lang="en-US" sz="2000" dirty="0"/>
              <a:t>~10,000 superconducting magnets</a:t>
            </a:r>
          </a:p>
          <a:p>
            <a:pPr marL="179388" indent="-179388">
              <a:buFont typeface="Arial" pitchFamily="34" charset="0"/>
              <a:buChar char="•"/>
            </a:pPr>
            <a:r>
              <a:rPr lang="en-US" sz="2000" dirty="0"/>
              <a:t>Operating temperature 1.9 Kevin</a:t>
            </a:r>
          </a:p>
          <a:p>
            <a:pPr marL="179388" indent="-179388">
              <a:buFont typeface="Arial" pitchFamily="34" charset="0"/>
              <a:buChar char="•"/>
            </a:pPr>
            <a:r>
              <a:rPr lang="en-US" sz="2000" dirty="0"/>
              <a:t>Construction cost:</a:t>
            </a:r>
          </a:p>
          <a:p>
            <a:pPr lvl="1"/>
            <a:r>
              <a:rPr lang="en-US" sz="1800" dirty="0"/>
              <a:t>US$9Billion</a:t>
            </a:r>
          </a:p>
          <a:p>
            <a:pPr marL="179388" indent="-179388">
              <a:buFont typeface="Arial" pitchFamily="34" charset="0"/>
              <a:buChar char="•"/>
            </a:pPr>
            <a:r>
              <a:rPr lang="en-US" sz="2000" dirty="0"/>
              <a:t>Power consumption:</a:t>
            </a:r>
            <a:br>
              <a:rPr lang="en-US" sz="2000" dirty="0"/>
            </a:br>
            <a:r>
              <a:rPr lang="en-US" sz="2000" dirty="0"/>
              <a:t>~120 MW</a:t>
            </a:r>
          </a:p>
        </p:txBody>
      </p:sp>
      <p:sp>
        <p:nvSpPr>
          <p:cNvPr id="2" name="Title 1"/>
          <p:cNvSpPr>
            <a:spLocks noGrp="1"/>
          </p:cNvSpPr>
          <p:nvPr>
            <p:ph type="title"/>
          </p:nvPr>
        </p:nvSpPr>
        <p:spPr>
          <a:xfrm>
            <a:off x="381000" y="76199"/>
            <a:ext cx="8305800" cy="1135063"/>
          </a:xfrm>
        </p:spPr>
        <p:txBody>
          <a:bodyPr>
            <a:normAutofit fontScale="90000"/>
          </a:bodyPr>
          <a:lstStyle/>
          <a:p>
            <a:r>
              <a:rPr lang="en-US" sz="3600" dirty="0"/>
              <a:t>Example of Big Data in Science</a:t>
            </a:r>
            <a:br>
              <a:rPr lang="en-US" sz="3600" dirty="0"/>
            </a:br>
            <a:br>
              <a:rPr lang="en-US" sz="2400" dirty="0"/>
            </a:br>
            <a:r>
              <a:rPr lang="en-US" sz="2400" dirty="0"/>
              <a:t>Large Hadron Collider</a:t>
            </a:r>
            <a:r>
              <a:rPr lang="en-US" sz="2200" dirty="0"/>
              <a:t>: </a:t>
            </a:r>
            <a:r>
              <a:rPr lang="en-US" sz="2200" dirty="0">
                <a:hlinkClick r:id="rId5"/>
              </a:rPr>
              <a:t>to find the god particle</a:t>
            </a:r>
            <a:endParaRPr lang="en-US" sz="2400" dirty="0"/>
          </a:p>
        </p:txBody>
      </p:sp>
      <p:sp>
        <p:nvSpPr>
          <p:cNvPr id="3" name="Slide Number Placeholder 2"/>
          <p:cNvSpPr>
            <a:spLocks noGrp="1"/>
          </p:cNvSpPr>
          <p:nvPr>
            <p:ph type="sldNum" sz="quarter" idx="11"/>
          </p:nvPr>
        </p:nvSpPr>
        <p:spPr>
          <a:prstGeom prst="rect">
            <a:avLst/>
          </a:prstGeom>
        </p:spPr>
        <p:txBody>
          <a:bodyPr/>
          <a:lstStyle/>
          <a:p>
            <a:fld id="{67F4BB86-738B-4A51-BB61-46F3B0FB9693}" type="slidenum">
              <a:rPr lang="en-US" sz="1000" smtClean="0"/>
              <a:t>4</a:t>
            </a:fld>
            <a:endParaRPr lang="en-US" sz="1000" dirty="0"/>
          </a:p>
        </p:txBody>
      </p:sp>
      <p:pic>
        <p:nvPicPr>
          <p:cNvPr id="6" name="Content Placeholder 5" descr="LHC-CERN-over.jpg"/>
          <p:cNvPicPr>
            <a:picLocks noGrp="1" noChangeAspect="1"/>
          </p:cNvPicPr>
          <p:nvPr>
            <p:ph idx="4294967295"/>
          </p:nvPr>
        </p:nvPicPr>
        <p:blipFill>
          <a:blip r:embed="rId6" cstate="screen">
            <a:extLst>
              <a:ext uri="{28A0092B-C50C-407E-A947-70E740481C1C}">
                <a14:useLocalDpi xmlns:a14="http://schemas.microsoft.com/office/drawing/2010/main"/>
              </a:ext>
            </a:extLst>
          </a:blip>
          <a:stretch>
            <a:fillRect/>
          </a:stretch>
        </p:blipFill>
        <p:spPr>
          <a:xfrm>
            <a:off x="5049838" y="1379538"/>
            <a:ext cx="4094162" cy="4094162"/>
          </a:xfrm>
        </p:spPr>
      </p:pic>
      <p:sp>
        <p:nvSpPr>
          <p:cNvPr id="4" name="Footer Placeholder 3">
            <a:extLst>
              <a:ext uri="{FF2B5EF4-FFF2-40B4-BE49-F238E27FC236}">
                <a16:creationId xmlns:a16="http://schemas.microsoft.com/office/drawing/2014/main" id="{6B322DF3-4878-8343-95E4-1155F6F52D2E}"/>
              </a:ext>
            </a:extLst>
          </p:cNvPr>
          <p:cNvSpPr>
            <a:spLocks noGrp="1"/>
          </p:cNvSpPr>
          <p:nvPr>
            <p:ph type="ftr" sz="quarter" idx="10"/>
          </p:nvPr>
        </p:nvSpPr>
        <p:spPr/>
        <p:txBody>
          <a:bodyPr/>
          <a:lstStyle/>
          <a:p>
            <a:r>
              <a:rPr lang="en-US"/>
              <a:t>DBKDA 2021</a:t>
            </a:r>
            <a:endParaRPr lang="en-US" dirty="0"/>
          </a:p>
        </p:txBody>
      </p:sp>
      <p:pic>
        <p:nvPicPr>
          <p:cNvPr id="5" name="Audio 4">
            <a:hlinkClick r:id="" action="ppaction://media"/>
            <a:extLst>
              <a:ext uri="{FF2B5EF4-FFF2-40B4-BE49-F238E27FC236}">
                <a16:creationId xmlns:a16="http://schemas.microsoft.com/office/drawing/2014/main" id="{1341CBDA-3C28-6446-8502-E526E308B9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07148653"/>
      </p:ext>
    </p:extLst>
  </p:cSld>
  <p:clrMapOvr>
    <a:masterClrMapping/>
  </p:clrMapOvr>
  <mc:AlternateContent xmlns:mc="http://schemas.openxmlformats.org/markup-compatibility/2006">
    <mc:Choice xmlns:p14="http://schemas.microsoft.com/office/powerpoint/2010/main" Requires="p14">
      <p:transition spd="slow" p14:dur="2000" advClick="0" advTm="105141"/>
    </mc:Choice>
    <mc:Fallback>
      <p:transition spd="slow" advClick="0" advTm="105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Scientific Data Management at </a:t>
            </a:r>
            <a:r>
              <a:rPr lang="en-US" sz="3200" dirty="0" err="1"/>
              <a:t>Exascale</a:t>
            </a:r>
            <a:endParaRPr lang="en-US" sz="3200" dirty="0"/>
          </a:p>
        </p:txBody>
      </p:sp>
      <p:sp>
        <p:nvSpPr>
          <p:cNvPr id="11" name="Content Placeholder 10">
            <a:extLst>
              <a:ext uri="{FF2B5EF4-FFF2-40B4-BE49-F238E27FC236}">
                <a16:creationId xmlns:a16="http://schemas.microsoft.com/office/drawing/2014/main" id="{183B9D38-57D6-DB46-9252-EA4BBA67D38A}"/>
              </a:ext>
            </a:extLst>
          </p:cNvPr>
          <p:cNvSpPr>
            <a:spLocks noGrp="1"/>
          </p:cNvSpPr>
          <p:nvPr>
            <p:ph idx="1"/>
          </p:nvPr>
        </p:nvSpPr>
        <p:spPr/>
        <p:txBody>
          <a:bodyPr>
            <a:normAutofit fontScale="92500" lnSpcReduction="10000"/>
          </a:bodyPr>
          <a:lstStyle/>
          <a:p>
            <a:pPr marL="0" indent="0">
              <a:spcBef>
                <a:spcPts val="1000"/>
              </a:spcBef>
              <a:spcAft>
                <a:spcPts val="1000"/>
              </a:spcAft>
              <a:buNone/>
            </a:pPr>
            <a:r>
              <a:rPr lang="en-US" dirty="0"/>
              <a:t>Outline</a:t>
            </a:r>
          </a:p>
          <a:p>
            <a:pPr marL="231775" indent="-231775">
              <a:spcBef>
                <a:spcPts val="1000"/>
              </a:spcBef>
              <a:spcAft>
                <a:spcPts val="1000"/>
              </a:spcAft>
            </a:pPr>
            <a:r>
              <a:rPr lang="en-US" dirty="0">
                <a:solidFill>
                  <a:schemeClr val="bg1">
                    <a:lumMod val="75000"/>
                  </a:schemeClr>
                </a:solidFill>
              </a:rPr>
              <a:t>Introduction</a:t>
            </a:r>
          </a:p>
          <a:p>
            <a:pPr marL="231775" indent="-231775">
              <a:spcBef>
                <a:spcPts val="1000"/>
              </a:spcBef>
              <a:spcAft>
                <a:spcPts val="1000"/>
              </a:spcAft>
            </a:pPr>
            <a:r>
              <a:rPr lang="en-US" dirty="0">
                <a:solidFill>
                  <a:schemeClr val="bg1">
                    <a:lumMod val="75000"/>
                  </a:schemeClr>
                </a:solidFill>
              </a:rPr>
              <a:t>Examples of Scientific Data Management</a:t>
            </a:r>
          </a:p>
          <a:p>
            <a:pPr marL="231775" indent="-231775">
              <a:spcBef>
                <a:spcPts val="1000"/>
              </a:spcBef>
              <a:spcAft>
                <a:spcPts val="1000"/>
              </a:spcAft>
            </a:pPr>
            <a:r>
              <a:rPr lang="en-US" dirty="0">
                <a:solidFill>
                  <a:schemeClr val="bg1">
                    <a:lumMod val="75000"/>
                  </a:schemeClr>
                </a:solidFill>
              </a:rPr>
              <a:t>Deep Dive: </a:t>
            </a:r>
            <a:r>
              <a:rPr lang="en-US" dirty="0" err="1">
                <a:solidFill>
                  <a:schemeClr val="bg1">
                    <a:lumMod val="75000"/>
                  </a:schemeClr>
                </a:solidFill>
              </a:rPr>
              <a:t>FastBit</a:t>
            </a:r>
            <a:r>
              <a:rPr lang="en-US" dirty="0">
                <a:solidFill>
                  <a:schemeClr val="bg1">
                    <a:lumMod val="75000"/>
                  </a:schemeClr>
                </a:solidFill>
              </a:rPr>
              <a:t> Indexing</a:t>
            </a:r>
          </a:p>
          <a:p>
            <a:pPr marL="231775" indent="-231775">
              <a:spcBef>
                <a:spcPts val="1000"/>
              </a:spcBef>
              <a:spcAft>
                <a:spcPts val="1000"/>
              </a:spcAft>
            </a:pPr>
            <a:r>
              <a:rPr lang="en-US" dirty="0">
                <a:solidFill>
                  <a:schemeClr val="bg1">
                    <a:lumMod val="75000"/>
                  </a:schemeClr>
                </a:solidFill>
              </a:rPr>
              <a:t>Deep Dive: </a:t>
            </a:r>
            <a:r>
              <a:rPr lang="en-US" dirty="0" err="1">
                <a:solidFill>
                  <a:schemeClr val="bg1">
                    <a:lumMod val="75000"/>
                  </a:schemeClr>
                </a:solidFill>
              </a:rPr>
              <a:t>FasTensor</a:t>
            </a:r>
            <a:r>
              <a:rPr lang="en-US" dirty="0">
                <a:solidFill>
                  <a:schemeClr val="bg1">
                    <a:lumMod val="75000"/>
                  </a:schemeClr>
                </a:solidFill>
              </a:rPr>
              <a:t> Automatic Parallelization Engine</a:t>
            </a:r>
          </a:p>
          <a:p>
            <a:pPr marL="231775" indent="-231775">
              <a:spcBef>
                <a:spcPts val="1000"/>
              </a:spcBef>
              <a:spcAft>
                <a:spcPts val="1000"/>
              </a:spcAft>
            </a:pPr>
            <a:r>
              <a:rPr lang="en-US" dirty="0"/>
              <a:t>Summary</a:t>
            </a:r>
          </a:p>
        </p:txBody>
      </p:sp>
      <p:sp>
        <p:nvSpPr>
          <p:cNvPr id="12" name="Text Placeholder 11">
            <a:extLst>
              <a:ext uri="{FF2B5EF4-FFF2-40B4-BE49-F238E27FC236}">
                <a16:creationId xmlns:a16="http://schemas.microsoft.com/office/drawing/2014/main" id="{6EA5FBB4-9793-CA4F-8080-D0A834373204}"/>
              </a:ext>
            </a:extLst>
          </p:cNvPr>
          <p:cNvSpPr>
            <a:spLocks noGrp="1"/>
          </p:cNvSpPr>
          <p:nvPr>
            <p:ph type="body" sz="half" idx="2"/>
          </p:nvPr>
        </p:nvSpPr>
        <p:spPr/>
        <p:txBody>
          <a:bodyPr/>
          <a:lstStyle/>
          <a:p>
            <a:r>
              <a:rPr lang="en-US" dirty="0"/>
              <a:t>John Wu</a:t>
            </a:r>
          </a:p>
        </p:txBody>
      </p:sp>
      <p:sp>
        <p:nvSpPr>
          <p:cNvPr id="4" name="Slide Number Placeholder 3"/>
          <p:cNvSpPr>
            <a:spLocks noGrp="1"/>
          </p:cNvSpPr>
          <p:nvPr>
            <p:ph type="sldNum" sz="quarter" idx="12"/>
          </p:nvPr>
        </p:nvSpPr>
        <p:spPr/>
        <p:txBody>
          <a:bodyPr/>
          <a:lstStyle/>
          <a:p>
            <a:fld id="{67F4BB86-738B-4A51-BB61-46F3B0FB9693}" type="slidenum">
              <a:rPr lang="en-US" smtClean="0"/>
              <a:t>40</a:t>
            </a:fld>
            <a:endParaRPr lang="en-US" dirty="0"/>
          </a:p>
        </p:txBody>
      </p:sp>
      <p:sp>
        <p:nvSpPr>
          <p:cNvPr id="5" name="Footer Placeholder 4"/>
          <p:cNvSpPr>
            <a:spLocks noGrp="1"/>
          </p:cNvSpPr>
          <p:nvPr>
            <p:ph type="ftr" sz="quarter" idx="4294967295"/>
          </p:nvPr>
        </p:nvSpPr>
        <p:spPr>
          <a:xfrm>
            <a:off x="0" y="6523038"/>
            <a:ext cx="7854950" cy="320675"/>
          </a:xfrm>
        </p:spPr>
        <p:txBody>
          <a:bodyPr/>
          <a:lstStyle/>
          <a:p>
            <a:pPr algn="l"/>
            <a:r>
              <a:rPr lang="en-US"/>
              <a:t>DBKDA 2021</a:t>
            </a:r>
            <a:endParaRPr lang="en-US" dirty="0"/>
          </a:p>
        </p:txBody>
      </p:sp>
      <p:pic>
        <p:nvPicPr>
          <p:cNvPr id="3" name="Audio 2">
            <a:hlinkClick r:id="" action="ppaction://media"/>
            <a:extLst>
              <a:ext uri="{FF2B5EF4-FFF2-40B4-BE49-F238E27FC236}">
                <a16:creationId xmlns:a16="http://schemas.microsoft.com/office/drawing/2014/main" id="{B9A6F2DE-96E0-4F43-B1A6-75491C38BF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0620196"/>
      </p:ext>
    </p:extLst>
  </p:cSld>
  <p:clrMapOvr>
    <a:masterClrMapping/>
  </p:clrMapOvr>
  <mc:AlternateContent xmlns:mc="http://schemas.openxmlformats.org/markup-compatibility/2006">
    <mc:Choice xmlns:p14="http://schemas.microsoft.com/office/powerpoint/2010/main" Requires="p14">
      <p:transition spd="slow" p14:dur="2000" advTm="7712"/>
    </mc:Choice>
    <mc:Fallback>
      <p:transition spd="slow" advTm="7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33DDBC3-64C1-A644-91FE-7344B2580CAC}"/>
              </a:ext>
            </a:extLst>
          </p:cNvPr>
          <p:cNvSpPr>
            <a:spLocks noGrp="1"/>
          </p:cNvSpPr>
          <p:nvPr>
            <p:ph type="body" idx="1"/>
          </p:nvPr>
        </p:nvSpPr>
        <p:spPr>
          <a:xfrm>
            <a:off x="0" y="2514600"/>
            <a:ext cx="6144556" cy="1445257"/>
          </a:xfrm>
        </p:spPr>
        <p:txBody>
          <a:bodyPr/>
          <a:lstStyle/>
          <a:p>
            <a:pPr>
              <a:buFont typeface="Wingdings" pitchFamily="2" charset="2"/>
              <a:buChar char="q"/>
            </a:pPr>
            <a:r>
              <a:rPr lang="en-US" dirty="0"/>
              <a:t>Evaluations on Edison with tasks from analysis of magnetic reconnection (from </a:t>
            </a:r>
            <a:r>
              <a:rPr lang="en-US" dirty="0" err="1"/>
              <a:t>Karimabadi</a:t>
            </a:r>
            <a:r>
              <a:rPr lang="en-US" dirty="0"/>
              <a:t>, UCSD)</a:t>
            </a:r>
          </a:p>
          <a:p>
            <a:pPr>
              <a:buFont typeface="Wingdings" pitchFamily="2" charset="2"/>
              <a:buChar char="q"/>
            </a:pPr>
            <a:r>
              <a:rPr lang="en-US" dirty="0"/>
              <a:t>2TB (HDF5 file) with seven 1D particle attributes</a:t>
            </a:r>
          </a:p>
          <a:p>
            <a:pPr>
              <a:buFont typeface="Wingdings" pitchFamily="2" charset="2"/>
              <a:buChar char="q"/>
            </a:pPr>
            <a:r>
              <a:rPr lang="en-US" dirty="0"/>
              <a:t>Three 12 GB files (Binary) with 3D magnetic field</a:t>
            </a:r>
          </a:p>
        </p:txBody>
      </p:sp>
      <p:sp>
        <p:nvSpPr>
          <p:cNvPr id="2" name="Title 1"/>
          <p:cNvSpPr>
            <a:spLocks noGrp="1"/>
          </p:cNvSpPr>
          <p:nvPr>
            <p:ph type="title"/>
          </p:nvPr>
        </p:nvSpPr>
        <p:spPr>
          <a:xfrm>
            <a:off x="76199" y="76200"/>
            <a:ext cx="8969801" cy="838200"/>
          </a:xfrm>
        </p:spPr>
        <p:txBody>
          <a:bodyPr>
            <a:noAutofit/>
          </a:bodyPr>
          <a:lstStyle/>
          <a:p>
            <a:r>
              <a:rPr lang="en-US" sz="2800" dirty="0"/>
              <a:t>Scientific Data Management Means Many Things</a:t>
            </a:r>
          </a:p>
        </p:txBody>
      </p:sp>
      <p:sp>
        <p:nvSpPr>
          <p:cNvPr id="3" name="Footer Placeholder 2"/>
          <p:cNvSpPr>
            <a:spLocks noGrp="1"/>
          </p:cNvSpPr>
          <p:nvPr>
            <p:ph type="ftr" sz="quarter" idx="10"/>
          </p:nvPr>
        </p:nvSpPr>
        <p:spPr/>
        <p:txBody>
          <a:bodyPr/>
          <a:lstStyle/>
          <a:p>
            <a:pPr algn="l"/>
            <a:r>
              <a:rPr lang="en-US"/>
              <a:t>DBKDA 2021</a:t>
            </a:r>
            <a:endParaRPr lang="en-US" dirty="0"/>
          </a:p>
        </p:txBody>
      </p:sp>
      <p:sp>
        <p:nvSpPr>
          <p:cNvPr id="4" name="Slide Number Placeholder 3"/>
          <p:cNvSpPr>
            <a:spLocks noGrp="1"/>
          </p:cNvSpPr>
          <p:nvPr>
            <p:ph type="sldNum" sz="quarter" idx="11"/>
          </p:nvPr>
        </p:nvSpPr>
        <p:spPr/>
        <p:txBody>
          <a:bodyPr/>
          <a:lstStyle/>
          <a:p>
            <a:fld id="{67F4BB86-738B-4A51-BB61-46F3B0FB9693}" type="slidenum">
              <a:rPr lang="en-US" smtClean="0"/>
              <a:t>41</a:t>
            </a:fld>
            <a:endParaRPr lang="en-US" dirty="0"/>
          </a:p>
        </p:txBody>
      </p:sp>
      <p:sp>
        <p:nvSpPr>
          <p:cNvPr id="22" name="TextBox 21"/>
          <p:cNvSpPr txBox="1"/>
          <p:nvPr/>
        </p:nvSpPr>
        <p:spPr>
          <a:xfrm>
            <a:off x="1538531" y="6407986"/>
            <a:ext cx="2175596" cy="338554"/>
          </a:xfrm>
          <a:prstGeom prst="rect">
            <a:avLst/>
          </a:prstGeom>
          <a:noFill/>
        </p:spPr>
        <p:txBody>
          <a:bodyPr wrap="none" rtlCol="0">
            <a:spAutoFit/>
          </a:bodyPr>
          <a:lstStyle/>
          <a:p>
            <a:r>
              <a:rPr lang="en-US" sz="1600" dirty="0"/>
              <a:t>Query Running Time </a:t>
            </a:r>
          </a:p>
        </p:txBody>
      </p:sp>
      <p:sp>
        <p:nvSpPr>
          <p:cNvPr id="23" name="TextBox 22"/>
          <p:cNvSpPr txBox="1"/>
          <p:nvPr/>
        </p:nvSpPr>
        <p:spPr>
          <a:xfrm>
            <a:off x="5254334" y="6369228"/>
            <a:ext cx="3850734" cy="338554"/>
          </a:xfrm>
          <a:prstGeom prst="rect">
            <a:avLst/>
          </a:prstGeom>
          <a:noFill/>
        </p:spPr>
        <p:txBody>
          <a:bodyPr wrap="none" rtlCol="0">
            <a:spAutoFit/>
          </a:bodyPr>
          <a:lstStyle/>
          <a:p>
            <a:r>
              <a:rPr lang="en-US" sz="1600" dirty="0"/>
              <a:t>Time of the whole data analysis lifecycle</a:t>
            </a:r>
          </a:p>
        </p:txBody>
      </p:sp>
      <p:graphicFrame>
        <p:nvGraphicFramePr>
          <p:cNvPr id="25" name="Table 24"/>
          <p:cNvGraphicFramePr>
            <a:graphicFrameLocks noGrp="1"/>
          </p:cNvGraphicFramePr>
          <p:nvPr>
            <p:extLst>
              <p:ext uri="{D42A27DB-BD31-4B8C-83A1-F6EECF244321}">
                <p14:modId xmlns:p14="http://schemas.microsoft.com/office/powerpoint/2010/main" val="1895111314"/>
              </p:ext>
            </p:extLst>
          </p:nvPr>
        </p:nvGraphicFramePr>
        <p:xfrm>
          <a:off x="24211" y="797560"/>
          <a:ext cx="9075770" cy="1656080"/>
        </p:xfrm>
        <a:graphic>
          <a:graphicData uri="http://schemas.openxmlformats.org/drawingml/2006/table">
            <a:tbl>
              <a:tblPr firstRow="1" bandRow="1">
                <a:tableStyleId>{69012ECD-51FC-41F1-AA8D-1B2483CD663E}</a:tableStyleId>
              </a:tblPr>
              <a:tblGrid>
                <a:gridCol w="5014526">
                  <a:extLst>
                    <a:ext uri="{9D8B030D-6E8A-4147-A177-3AD203B41FA5}">
                      <a16:colId xmlns:a16="http://schemas.microsoft.com/office/drawing/2014/main" val="20000"/>
                    </a:ext>
                  </a:extLst>
                </a:gridCol>
                <a:gridCol w="4061244">
                  <a:extLst>
                    <a:ext uri="{9D8B030D-6E8A-4147-A177-3AD203B41FA5}">
                      <a16:colId xmlns:a16="http://schemas.microsoft.com/office/drawing/2014/main" val="20001"/>
                    </a:ext>
                  </a:extLst>
                </a:gridCol>
              </a:tblGrid>
              <a:tr h="0">
                <a:tc>
                  <a:txBody>
                    <a:bodyPr/>
                    <a:lstStyle/>
                    <a:p>
                      <a:pPr algn="ctr"/>
                      <a:r>
                        <a:rPr lang="en-US" sz="1600" baseline="0" dirty="0"/>
                        <a:t>Data </a:t>
                      </a:r>
                      <a:r>
                        <a:rPr lang="en-US" sz="1600" dirty="0"/>
                        <a:t>Analysis </a:t>
                      </a:r>
                      <a:r>
                        <a:rPr lang="en-US" sz="1600" baseline="0" dirty="0"/>
                        <a:t>Challenges </a:t>
                      </a:r>
                      <a:endParaRPr lang="en-US" sz="1600" dirty="0"/>
                    </a:p>
                  </a:txBody>
                  <a:tcPr>
                    <a:lnL w="38100" cap="flat" cmpd="sng" algn="ctr">
                      <a:solidFill>
                        <a:srgbClr val="558ED5"/>
                      </a:solidFill>
                      <a:prstDash val="solid"/>
                      <a:round/>
                      <a:headEnd type="none" w="med" len="med"/>
                      <a:tailEnd type="none" w="med" len="med"/>
                    </a:lnL>
                    <a:lnR w="38100" cap="flat" cmpd="sng" algn="ctr">
                      <a:solidFill>
                        <a:srgbClr val="558ED5"/>
                      </a:solidFill>
                      <a:prstDash val="solid"/>
                      <a:round/>
                      <a:headEnd type="none" w="med" len="med"/>
                      <a:tailEnd type="none" w="med" len="med"/>
                    </a:lnR>
                    <a:lnT w="381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tcPr>
                </a:tc>
                <a:tc>
                  <a:txBody>
                    <a:bodyPr/>
                    <a:lstStyle/>
                    <a:p>
                      <a:pPr algn="ctr"/>
                      <a:r>
                        <a:rPr lang="en-US" sz="1600" dirty="0" err="1"/>
                        <a:t>FasTensor</a:t>
                      </a:r>
                      <a:r>
                        <a:rPr lang="en-US" sz="1600" dirty="0"/>
                        <a:t> Technologies</a:t>
                      </a:r>
                    </a:p>
                  </a:txBody>
                  <a:tcPr>
                    <a:lnL w="38100" cap="flat" cmpd="sng" algn="ctr">
                      <a:solidFill>
                        <a:srgbClr val="558ED5"/>
                      </a:solidFill>
                      <a:prstDash val="solid"/>
                      <a:round/>
                      <a:headEnd type="none" w="med" len="med"/>
                      <a:tailEnd type="none" w="med" len="med"/>
                    </a:lnL>
                    <a:lnR w="38100" cap="flat" cmpd="sng" algn="ctr">
                      <a:solidFill>
                        <a:srgbClr val="558ED5"/>
                      </a:solidFill>
                      <a:prstDash val="solid"/>
                      <a:round/>
                      <a:headEnd type="none" w="med" len="med"/>
                      <a:tailEnd type="none" w="med" len="med"/>
                    </a:lnR>
                    <a:lnT w="381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just"/>
                      <a:r>
                        <a:rPr lang="en-US" sz="1600" dirty="0"/>
                        <a:t>Heterogamous scientific data formats </a:t>
                      </a:r>
                    </a:p>
                  </a:txBody>
                  <a:tcPr>
                    <a:lnL w="38100" cap="flat" cmpd="sng" algn="ctr">
                      <a:solidFill>
                        <a:srgbClr val="558ED5"/>
                      </a:solidFill>
                      <a:prstDash val="solid"/>
                      <a:round/>
                      <a:headEnd type="none" w="med" len="med"/>
                      <a:tailEnd type="none" w="med" len="med"/>
                    </a:lnL>
                    <a:lnR w="381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tcPr>
                </a:tc>
                <a:tc>
                  <a:txBody>
                    <a:bodyPr/>
                    <a:lstStyle/>
                    <a:p>
                      <a:pPr algn="l"/>
                      <a:r>
                        <a:rPr lang="en-US" sz="1600" dirty="0"/>
                        <a:t>Lightweight</a:t>
                      </a:r>
                      <a:r>
                        <a:rPr lang="en-US" sz="1600" baseline="0" dirty="0"/>
                        <a:t> T</a:t>
                      </a:r>
                      <a:r>
                        <a:rPr lang="en-US" sz="1600" dirty="0"/>
                        <a:t>wo-level Metadata Model </a:t>
                      </a:r>
                    </a:p>
                  </a:txBody>
                  <a:tcPr>
                    <a:lnL w="38100" cap="flat" cmpd="sng" algn="ctr">
                      <a:solidFill>
                        <a:srgbClr val="558ED5"/>
                      </a:solidFill>
                      <a:prstDash val="solid"/>
                      <a:round/>
                      <a:headEnd type="none" w="med" len="med"/>
                      <a:tailEnd type="none" w="med" len="med"/>
                    </a:lnL>
                    <a:lnR w="381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just"/>
                      <a:r>
                        <a:rPr lang="en-US" sz="1600" dirty="0"/>
                        <a:t>Independent data organization cross data sets</a:t>
                      </a:r>
                    </a:p>
                  </a:txBody>
                  <a:tcPr>
                    <a:lnL w="38100" cap="flat" cmpd="sng" algn="ctr">
                      <a:solidFill>
                        <a:srgbClr val="558ED5"/>
                      </a:solidFill>
                      <a:prstDash val="solid"/>
                      <a:round/>
                      <a:headEnd type="none" w="med" len="med"/>
                      <a:tailEnd type="none" w="med" len="med"/>
                    </a:lnL>
                    <a:lnR w="381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MDBin: Multi-dimensional Array Binning </a:t>
                      </a:r>
                    </a:p>
                  </a:txBody>
                  <a:tcPr>
                    <a:lnL w="38100" cap="flat" cmpd="sng" algn="ctr">
                      <a:solidFill>
                        <a:srgbClr val="558ED5"/>
                      </a:solidFill>
                      <a:prstDash val="solid"/>
                      <a:round/>
                      <a:headEnd type="none" w="med" len="med"/>
                      <a:tailEnd type="none" w="med" len="med"/>
                    </a:lnL>
                    <a:lnR w="381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1600" dirty="0"/>
                        <a:t>Common scientific operations (e.g., interpolation) turn into complex</a:t>
                      </a:r>
                      <a:r>
                        <a:rPr lang="en-US" sz="1600" baseline="0" dirty="0"/>
                        <a:t> </a:t>
                      </a:r>
                      <a:r>
                        <a:rPr lang="en-US" sz="1600" dirty="0"/>
                        <a:t>SQL</a:t>
                      </a:r>
                      <a:r>
                        <a:rPr lang="en-US" sz="1600" baseline="0" dirty="0"/>
                        <a:t> expression (e.g., 9-way join)</a:t>
                      </a:r>
                      <a:endParaRPr lang="en-US" sz="1600" dirty="0"/>
                    </a:p>
                  </a:txBody>
                  <a:tcPr>
                    <a:lnL w="38100" cap="flat" cmpd="sng" algn="ctr">
                      <a:solidFill>
                        <a:srgbClr val="558ED5"/>
                      </a:solidFill>
                      <a:prstDash val="solid"/>
                      <a:round/>
                      <a:headEnd type="none" w="med" len="med"/>
                      <a:tailEnd type="none" w="med" len="med"/>
                    </a:lnL>
                    <a:lnR w="381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38100" cap="flat" cmpd="sng" algn="ctr">
                      <a:solidFill>
                        <a:srgbClr val="558ED5"/>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SCJoin: Spatially Clustered Join algorithm</a:t>
                      </a:r>
                    </a:p>
                  </a:txBody>
                  <a:tcPr>
                    <a:lnL w="38100" cap="flat" cmpd="sng" algn="ctr">
                      <a:solidFill>
                        <a:srgbClr val="558ED5"/>
                      </a:solidFill>
                      <a:prstDash val="solid"/>
                      <a:round/>
                      <a:headEnd type="none" w="med" len="med"/>
                      <a:tailEnd type="none" w="med" len="med"/>
                    </a:lnL>
                    <a:lnR w="381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38100" cap="flat" cmpd="sng" algn="ctr">
                      <a:solidFill>
                        <a:srgbClr val="558ED5"/>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1" name="Chart 10"/>
          <p:cNvGraphicFramePr>
            <a:graphicFrameLocks/>
          </p:cNvGraphicFramePr>
          <p:nvPr>
            <p:extLst>
              <p:ext uri="{D42A27DB-BD31-4B8C-83A1-F6EECF244321}">
                <p14:modId xmlns:p14="http://schemas.microsoft.com/office/powerpoint/2010/main" val="1632293880"/>
              </p:ext>
            </p:extLst>
          </p:nvPr>
        </p:nvGraphicFramePr>
        <p:xfrm>
          <a:off x="4697609" y="3098635"/>
          <a:ext cx="4348392" cy="34940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a:graphicFrameLocks/>
          </p:cNvGraphicFramePr>
          <p:nvPr>
            <p:extLst>
              <p:ext uri="{D42A27DB-BD31-4B8C-83A1-F6EECF244321}">
                <p14:modId xmlns:p14="http://schemas.microsoft.com/office/powerpoint/2010/main" val="1073627841"/>
              </p:ext>
            </p:extLst>
          </p:nvPr>
        </p:nvGraphicFramePr>
        <p:xfrm>
          <a:off x="256244" y="4036057"/>
          <a:ext cx="4634668" cy="2473678"/>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 Box 111"/>
          <p:cNvSpPr txBox="1">
            <a:spLocks noChangeArrowheads="1"/>
          </p:cNvSpPr>
          <p:nvPr/>
        </p:nvSpPr>
        <p:spPr bwMode="auto">
          <a:xfrm>
            <a:off x="6923488" y="2590800"/>
            <a:ext cx="22967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norm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algn="ctr">
              <a:defRPr/>
            </a:pPr>
            <a:r>
              <a:rPr lang="en-US" sz="1400" dirty="0">
                <a:latin typeface="Arial Regular"/>
                <a:cs typeface="Gill Sans"/>
                <a:hlinkClick r:id="rId7"/>
              </a:rPr>
              <a:t>[Dong, Byna, Wu, 2015]</a:t>
            </a:r>
            <a:endParaRPr lang="en-US" sz="1400" dirty="0">
              <a:latin typeface="Arial Regular"/>
              <a:cs typeface="Gill Sans"/>
            </a:endParaRPr>
          </a:p>
        </p:txBody>
      </p:sp>
      <p:pic>
        <p:nvPicPr>
          <p:cNvPr id="7" name="Audio 6">
            <a:hlinkClick r:id="" action="ppaction://media"/>
            <a:extLst>
              <a:ext uri="{FF2B5EF4-FFF2-40B4-BE49-F238E27FC236}">
                <a16:creationId xmlns:a16="http://schemas.microsoft.com/office/drawing/2014/main" id="{52504086-AA2D-D240-8B37-D8B812A3A3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79639827"/>
      </p:ext>
    </p:extLst>
  </p:cSld>
  <p:clrMapOvr>
    <a:masterClrMapping/>
  </p:clrMapOvr>
  <mc:AlternateContent xmlns:mc="http://schemas.openxmlformats.org/markup-compatibility/2006">
    <mc:Choice xmlns:p14="http://schemas.microsoft.com/office/powerpoint/2010/main" Requires="p14">
      <p:transition spd="slow" p14:dur="2000" advTm="103467"/>
    </mc:Choice>
    <mc:Fallback>
      <p:transition spd="slow" advTm="10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8" name="Google Shape;688;p32"/>
          <p:cNvSpPr txBox="1">
            <a:spLocks noGrp="1"/>
          </p:cNvSpPr>
          <p:nvPr>
            <p:ph type="body" idx="1"/>
          </p:nvPr>
        </p:nvSpPr>
        <p:spPr>
          <a:xfrm>
            <a:off x="328612" y="667214"/>
            <a:ext cx="8410575" cy="3939042"/>
          </a:xfrm>
          <a:prstGeom prst="rect">
            <a:avLst/>
          </a:prstGeom>
        </p:spPr>
        <p:txBody>
          <a:bodyPr spcFirstLastPara="1" vert="horz" wrap="square" lIns="91425" tIns="91425" rIns="91425" bIns="91425" rtlCol="0" anchor="t" anchorCtr="0">
            <a:normAutofit fontScale="92500" lnSpcReduction="10000"/>
          </a:bodyPr>
          <a:lstStyle/>
          <a:p>
            <a:pPr>
              <a:lnSpc>
                <a:spcPct val="115000"/>
              </a:lnSpc>
              <a:buClr>
                <a:srgbClr val="000000"/>
              </a:buClr>
              <a:buFont typeface="Wingdings" pitchFamily="2" charset="2"/>
              <a:buChar char="q"/>
            </a:pPr>
            <a:r>
              <a:rPr lang="en-US" sz="2000" dirty="0">
                <a:solidFill>
                  <a:schemeClr val="dk1"/>
                </a:solidFill>
              </a:rPr>
              <a:t>Commercial Big Data tools may not match scientific application requirements, e.g., key-value pair data model can’t easily represent multidimensional arrays, map-reduce not effective for some common operations</a:t>
            </a:r>
          </a:p>
          <a:p>
            <a:pPr>
              <a:lnSpc>
                <a:spcPct val="115000"/>
              </a:lnSpc>
              <a:buClr>
                <a:srgbClr val="000000"/>
              </a:buClr>
              <a:buFont typeface="Wingdings" pitchFamily="2" charset="2"/>
              <a:buChar char="q"/>
            </a:pPr>
            <a:r>
              <a:rPr lang="en" sz="2000" dirty="0">
                <a:solidFill>
                  <a:srgbClr val="000000"/>
                </a:solidFill>
              </a:rPr>
              <a:t>Processing </a:t>
            </a:r>
            <a:r>
              <a:rPr lang="en" sz="2000" dirty="0" err="1">
                <a:solidFill>
                  <a:srgbClr val="000000"/>
                </a:solidFill>
              </a:rPr>
              <a:t>exascale</a:t>
            </a:r>
            <a:r>
              <a:rPr lang="en" sz="2000" dirty="0">
                <a:solidFill>
                  <a:srgbClr val="000000"/>
                </a:solidFill>
              </a:rPr>
              <a:t> data re</a:t>
            </a:r>
            <a:r>
              <a:rPr lang="en-US" sz="2000" dirty="0" err="1">
                <a:solidFill>
                  <a:srgbClr val="000000"/>
                </a:solidFill>
              </a:rPr>
              <a:t>qu</a:t>
            </a:r>
            <a:r>
              <a:rPr lang="en" sz="2000" dirty="0" err="1">
                <a:solidFill>
                  <a:srgbClr val="000000"/>
                </a:solidFill>
              </a:rPr>
              <a:t>ires</a:t>
            </a:r>
            <a:r>
              <a:rPr lang="en" sz="2000" dirty="0">
                <a:solidFill>
                  <a:srgbClr val="000000"/>
                </a:solidFill>
              </a:rPr>
              <a:t> many different data management tools</a:t>
            </a:r>
            <a:r>
              <a:rPr lang="en" sz="2000" dirty="0"/>
              <a:t>, e.g., </a:t>
            </a:r>
            <a:r>
              <a:rPr lang="en" sz="2000" dirty="0" err="1"/>
              <a:t>FastBit</a:t>
            </a:r>
            <a:r>
              <a:rPr lang="en" sz="2000" dirty="0"/>
              <a:t>, </a:t>
            </a:r>
            <a:r>
              <a:rPr lang="en" sz="2000" dirty="0" err="1"/>
              <a:t>FasTensor</a:t>
            </a:r>
            <a:r>
              <a:rPr lang="en" sz="2000" dirty="0"/>
              <a:t>, HDF5, ADIOS, …</a:t>
            </a:r>
            <a:endParaRPr sz="2000" dirty="0"/>
          </a:p>
          <a:p>
            <a:pPr>
              <a:lnSpc>
                <a:spcPct val="100000"/>
              </a:lnSpc>
              <a:buClr>
                <a:schemeClr val="dk1"/>
              </a:buClr>
              <a:buFont typeface="Wingdings" pitchFamily="2" charset="2"/>
              <a:buChar char="q"/>
            </a:pPr>
            <a:r>
              <a:rPr lang="en-US" sz="2000" dirty="0">
                <a:solidFill>
                  <a:schemeClr val="dk1"/>
                </a:solidFill>
              </a:rPr>
              <a:t>Exabytes of scientific data stored in files, </a:t>
            </a:r>
            <a:r>
              <a:rPr lang="en-US" sz="2000" dirty="0">
                <a:solidFill>
                  <a:schemeClr val="accent1"/>
                </a:solidFill>
              </a:rPr>
              <a:t>directly working with these files</a:t>
            </a:r>
            <a:r>
              <a:rPr lang="en-US" sz="2000" dirty="0">
                <a:solidFill>
                  <a:schemeClr val="dk1"/>
                </a:solidFill>
              </a:rPr>
              <a:t> is important to achieving good performance</a:t>
            </a:r>
            <a:endParaRPr sz="2000" dirty="0">
              <a:solidFill>
                <a:schemeClr val="dk1"/>
              </a:solidFill>
            </a:endParaRPr>
          </a:p>
          <a:p>
            <a:pPr>
              <a:lnSpc>
                <a:spcPct val="100000"/>
              </a:lnSpc>
              <a:buClr>
                <a:schemeClr val="dk1"/>
              </a:buClr>
              <a:buFont typeface="Wingdings" pitchFamily="2" charset="2"/>
              <a:buChar char="q"/>
            </a:pPr>
            <a:r>
              <a:rPr lang="en-US" sz="2000" dirty="0"/>
              <a:t>Right tools could make a big difference:</a:t>
            </a:r>
            <a:r>
              <a:rPr lang="en-US" sz="2000" dirty="0">
                <a:solidFill>
                  <a:srgbClr val="FF0000"/>
                </a:solidFill>
              </a:rPr>
              <a:t> u</a:t>
            </a:r>
            <a:r>
              <a:rPr lang="en" sz="2000" dirty="0">
                <a:solidFill>
                  <a:srgbClr val="FF0000"/>
                </a:solidFill>
              </a:rPr>
              <a:t>p to 92,824X</a:t>
            </a:r>
            <a:r>
              <a:rPr lang="en" sz="2000" dirty="0">
                <a:solidFill>
                  <a:schemeClr val="dk1"/>
                </a:solidFill>
              </a:rPr>
              <a:t> in one example</a:t>
            </a:r>
            <a:endParaRPr sz="2000" dirty="0">
              <a:solidFill>
                <a:schemeClr val="dk1"/>
              </a:solidFill>
            </a:endParaRPr>
          </a:p>
          <a:p>
            <a:pPr>
              <a:lnSpc>
                <a:spcPct val="100000"/>
              </a:lnSpc>
              <a:buClr>
                <a:schemeClr val="dk1"/>
              </a:buClr>
              <a:buFont typeface="Wingdings" pitchFamily="2" charset="2"/>
              <a:buChar char="q"/>
            </a:pPr>
            <a:r>
              <a:rPr lang="en-US" sz="2000" dirty="0">
                <a:solidFill>
                  <a:schemeClr val="dk1"/>
                </a:solidFill>
              </a:rPr>
              <a:t>A lot more to be done: (1) </a:t>
            </a:r>
            <a:r>
              <a:rPr lang="en" sz="2000" dirty="0">
                <a:solidFill>
                  <a:schemeClr val="dk1"/>
                </a:solidFill>
              </a:rPr>
              <a:t>beyond simply arrays, such as AMR data, (2) GPU and accelerators, (3) deep storage integration, (4) distributed workflows, (5) supporting machine learning</a:t>
            </a:r>
            <a:r>
              <a:rPr lang="en" sz="2000" dirty="0">
                <a:solidFill>
                  <a:srgbClr val="000000"/>
                </a:solidFill>
              </a:rPr>
              <a:t>, …</a:t>
            </a:r>
            <a:endParaRPr sz="2000" dirty="0">
              <a:solidFill>
                <a:schemeClr val="dk1"/>
              </a:solidFill>
            </a:endParaRPr>
          </a:p>
        </p:txBody>
      </p:sp>
      <p:sp>
        <p:nvSpPr>
          <p:cNvPr id="687" name="Google Shape;687;p32"/>
          <p:cNvSpPr txBox="1">
            <a:spLocks noGrp="1"/>
          </p:cNvSpPr>
          <p:nvPr>
            <p:ph type="title"/>
          </p:nvPr>
        </p:nvSpPr>
        <p:spPr>
          <a:xfrm>
            <a:off x="381000" y="76200"/>
            <a:ext cx="8305800" cy="800086"/>
          </a:xfrm>
          <a:prstGeom prst="rect">
            <a:avLst/>
          </a:prstGeom>
        </p:spPr>
        <p:txBody>
          <a:bodyPr spcFirstLastPara="1" vert="horz" wrap="square" lIns="91425" tIns="91425" rIns="91425" bIns="91425" rtlCol="0" anchor="t" anchorCtr="0">
            <a:noAutofit/>
          </a:bodyPr>
          <a:lstStyle/>
          <a:p>
            <a:r>
              <a:rPr lang="en" dirty="0"/>
              <a:t>Summary</a:t>
            </a:r>
            <a:endParaRPr dirty="0"/>
          </a:p>
        </p:txBody>
      </p:sp>
      <p:pic>
        <p:nvPicPr>
          <p:cNvPr id="5122" name="Picture 2" descr="https://lh3.googleusercontent.com/4wxtWbGFLJSxo81F7KjH0Rp-xyGuUcLN4M1sNxB4qTD-VS-qRJj7q6liEICyVK_pIPqictveHiZOxkGiNLfPEWAYBy3SWQQVzX367MLPK_ETmZHD1qwgloUOT887ZQmRDWkAqFEs6w">
            <a:extLst>
              <a:ext uri="{FF2B5EF4-FFF2-40B4-BE49-F238E27FC236}">
                <a16:creationId xmlns:a16="http://schemas.microsoft.com/office/drawing/2014/main" id="{70104E01-7873-4B42-8E02-48CEAAE5F9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26" y="4606256"/>
            <a:ext cx="2099343" cy="2099343"/>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50;p7">
            <a:extLst>
              <a:ext uri="{FF2B5EF4-FFF2-40B4-BE49-F238E27FC236}">
                <a16:creationId xmlns:a16="http://schemas.microsoft.com/office/drawing/2014/main" id="{CD79650A-F409-3D48-9E2D-7098D7B13CE2}"/>
              </a:ext>
            </a:extLst>
          </p:cNvPr>
          <p:cNvPicPr preferRelativeResize="0"/>
          <p:nvPr/>
        </p:nvPicPr>
        <p:blipFill>
          <a:blip r:embed="rId6">
            <a:alphaModFix/>
          </a:blip>
          <a:stretch>
            <a:fillRect/>
          </a:stretch>
        </p:blipFill>
        <p:spPr>
          <a:xfrm>
            <a:off x="5943600" y="4495800"/>
            <a:ext cx="1841702" cy="2196790"/>
          </a:xfrm>
          <a:prstGeom prst="rect">
            <a:avLst/>
          </a:prstGeom>
          <a:noFill/>
          <a:ln>
            <a:noFill/>
          </a:ln>
        </p:spPr>
      </p:pic>
      <p:pic>
        <p:nvPicPr>
          <p:cNvPr id="6" name="Google Shape;57;p7">
            <a:extLst>
              <a:ext uri="{FF2B5EF4-FFF2-40B4-BE49-F238E27FC236}">
                <a16:creationId xmlns:a16="http://schemas.microsoft.com/office/drawing/2014/main" id="{7CDCABA2-193C-C141-98E7-507DBFA1086F}"/>
              </a:ext>
            </a:extLst>
          </p:cNvPr>
          <p:cNvPicPr preferRelativeResize="0"/>
          <p:nvPr/>
        </p:nvPicPr>
        <p:blipFill>
          <a:blip r:embed="rId7">
            <a:alphaModFix/>
          </a:blip>
          <a:stretch>
            <a:fillRect/>
          </a:stretch>
        </p:blipFill>
        <p:spPr>
          <a:xfrm>
            <a:off x="7733332" y="5547775"/>
            <a:ext cx="1193193" cy="1144815"/>
          </a:xfrm>
          <a:prstGeom prst="rect">
            <a:avLst/>
          </a:prstGeom>
          <a:noFill/>
          <a:ln>
            <a:noFill/>
          </a:ln>
        </p:spPr>
      </p:pic>
      <p:pic>
        <p:nvPicPr>
          <p:cNvPr id="7" name="Google Shape;58;p7">
            <a:extLst>
              <a:ext uri="{FF2B5EF4-FFF2-40B4-BE49-F238E27FC236}">
                <a16:creationId xmlns:a16="http://schemas.microsoft.com/office/drawing/2014/main" id="{92144579-6206-3347-82A7-F8B8CB3994BE}"/>
              </a:ext>
            </a:extLst>
          </p:cNvPr>
          <p:cNvPicPr preferRelativeResize="0"/>
          <p:nvPr/>
        </p:nvPicPr>
        <p:blipFill>
          <a:blip r:embed="rId8">
            <a:alphaModFix/>
          </a:blip>
          <a:stretch>
            <a:fillRect/>
          </a:stretch>
        </p:blipFill>
        <p:spPr>
          <a:xfrm>
            <a:off x="7785305" y="4499006"/>
            <a:ext cx="1141217" cy="1092234"/>
          </a:xfrm>
          <a:prstGeom prst="rect">
            <a:avLst/>
          </a:prstGeom>
          <a:noFill/>
          <a:ln>
            <a:noFill/>
          </a:ln>
        </p:spPr>
      </p:pic>
      <p:pic>
        <p:nvPicPr>
          <p:cNvPr id="9" name="Picture 8">
            <a:extLst>
              <a:ext uri="{FF2B5EF4-FFF2-40B4-BE49-F238E27FC236}">
                <a16:creationId xmlns:a16="http://schemas.microsoft.com/office/drawing/2014/main" id="{91710FF6-701C-8A4E-8B5B-DABD606CF7D5}"/>
              </a:ext>
            </a:extLst>
          </p:cNvPr>
          <p:cNvPicPr>
            <a:picLocks noChangeAspect="1"/>
          </p:cNvPicPr>
          <p:nvPr/>
        </p:nvPicPr>
        <p:blipFill>
          <a:blip r:embed="rId9"/>
          <a:stretch>
            <a:fillRect/>
          </a:stretch>
        </p:blipFill>
        <p:spPr>
          <a:xfrm>
            <a:off x="2590800" y="4606257"/>
            <a:ext cx="3221976" cy="2114211"/>
          </a:xfrm>
          <a:prstGeom prst="rect">
            <a:avLst/>
          </a:prstGeom>
        </p:spPr>
      </p:pic>
      <p:sp>
        <p:nvSpPr>
          <p:cNvPr id="3" name="Footer Placeholder 2">
            <a:extLst>
              <a:ext uri="{FF2B5EF4-FFF2-40B4-BE49-F238E27FC236}">
                <a16:creationId xmlns:a16="http://schemas.microsoft.com/office/drawing/2014/main" id="{09099C5E-2342-3D44-8B12-2C497663A7AF}"/>
              </a:ext>
            </a:extLst>
          </p:cNvPr>
          <p:cNvSpPr>
            <a:spLocks noGrp="1"/>
          </p:cNvSpPr>
          <p:nvPr>
            <p:ph type="ftr" sz="quarter" idx="10"/>
          </p:nvPr>
        </p:nvSpPr>
        <p:spPr/>
        <p:txBody>
          <a:bodyPr/>
          <a:lstStyle/>
          <a:p>
            <a:r>
              <a:rPr lang="en-US"/>
              <a:t>DBKDA 2021</a:t>
            </a:r>
            <a:endParaRPr lang="en-US" dirty="0"/>
          </a:p>
        </p:txBody>
      </p:sp>
      <p:sp>
        <p:nvSpPr>
          <p:cNvPr id="4" name="Slide Number Placeholder 3">
            <a:extLst>
              <a:ext uri="{FF2B5EF4-FFF2-40B4-BE49-F238E27FC236}">
                <a16:creationId xmlns:a16="http://schemas.microsoft.com/office/drawing/2014/main" id="{8ED2095F-D3B5-534D-8B85-E0D863D3C376}"/>
              </a:ext>
            </a:extLst>
          </p:cNvPr>
          <p:cNvSpPr>
            <a:spLocks noGrp="1"/>
          </p:cNvSpPr>
          <p:nvPr>
            <p:ph type="sldNum" sz="quarter" idx="11"/>
          </p:nvPr>
        </p:nvSpPr>
        <p:spPr/>
        <p:txBody>
          <a:bodyPr/>
          <a:lstStyle/>
          <a:p>
            <a:fld id="{67F4BB86-738B-4A51-BB61-46F3B0FB9693}" type="slidenum">
              <a:rPr lang="en-US" smtClean="0"/>
              <a:pPr/>
              <a:t>42</a:t>
            </a:fld>
            <a:endParaRPr lang="en-US" dirty="0"/>
          </a:p>
        </p:txBody>
      </p:sp>
      <p:pic>
        <p:nvPicPr>
          <p:cNvPr id="8" name="Audio 7">
            <a:hlinkClick r:id="" action="ppaction://media"/>
            <a:extLst>
              <a:ext uri="{FF2B5EF4-FFF2-40B4-BE49-F238E27FC236}">
                <a16:creationId xmlns:a16="http://schemas.microsoft.com/office/drawing/2014/main" id="{574D1FAF-118D-3142-8B87-2255504C2C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42832109"/>
      </p:ext>
    </p:extLst>
  </p:cSld>
  <p:clrMapOvr>
    <a:masterClrMapping/>
  </p:clrMapOvr>
  <mc:AlternateContent xmlns:mc="http://schemas.openxmlformats.org/markup-compatibility/2006">
    <mc:Choice xmlns:p14="http://schemas.microsoft.com/office/powerpoint/2010/main" Requires="p14">
      <p:transition spd="slow" p14:dur="2000" advTm="159366"/>
    </mc:Choice>
    <mc:Fallback>
      <p:transition spd="slow" advTm="15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type="body" idx="1"/>
          </p:nvPr>
        </p:nvSpPr>
        <p:spPr>
          <a:xfrm>
            <a:off x="352438" y="1065212"/>
            <a:ext cx="8410575" cy="1004768"/>
          </a:xfrm>
        </p:spPr>
        <p:txBody>
          <a:bodyPr>
            <a:noAutofit/>
          </a:bodyPr>
          <a:lstStyle/>
          <a:p>
            <a:pPr marL="114300" indent="0" algn="r">
              <a:buNone/>
            </a:pPr>
            <a:r>
              <a:rPr lang="en-US" sz="2400" dirty="0">
                <a:solidFill>
                  <a:schemeClr val="tx2"/>
                </a:solidFill>
              </a:rPr>
              <a:t>FastBit software </a:t>
            </a:r>
            <a:r>
              <a:rPr lang="en-US" sz="2400" dirty="0">
                <a:solidFill>
                  <a:schemeClr val="tx2"/>
                </a:solidFill>
                <a:hlinkClick r:id="rId5"/>
              </a:rPr>
              <a:t>http://sdm.lbl.gov/fastbit</a:t>
            </a:r>
            <a:endParaRPr lang="en-US" sz="2400" dirty="0">
              <a:solidFill>
                <a:schemeClr val="tx2"/>
              </a:solidFill>
            </a:endParaRPr>
          </a:p>
          <a:p>
            <a:pPr marL="114300" indent="0" algn="r">
              <a:buNone/>
            </a:pPr>
            <a:r>
              <a:rPr lang="en-US" sz="2400" dirty="0" err="1">
                <a:solidFill>
                  <a:schemeClr val="tx2"/>
                </a:solidFill>
              </a:rPr>
              <a:t>FasTensor</a:t>
            </a:r>
            <a:r>
              <a:rPr lang="en-US" sz="2400" dirty="0">
                <a:solidFill>
                  <a:schemeClr val="tx2"/>
                </a:solidFill>
              </a:rPr>
              <a:t> software </a:t>
            </a:r>
            <a:r>
              <a:rPr lang="en-US" sz="2400" dirty="0">
                <a:solidFill>
                  <a:schemeClr val="tx2"/>
                </a:solidFill>
                <a:hlinkClick r:id="rId6"/>
              </a:rPr>
              <a:t>http://sdm.lbl.gov/fastensor</a:t>
            </a:r>
            <a:endParaRPr lang="en-US" sz="2400" dirty="0">
              <a:solidFill>
                <a:schemeClr val="tx2"/>
              </a:solidFill>
            </a:endParaRPr>
          </a:p>
        </p:txBody>
      </p:sp>
      <p:sp>
        <p:nvSpPr>
          <p:cNvPr id="100354" name="Rectangle 2"/>
          <p:cNvSpPr>
            <a:spLocks noGrp="1" noChangeArrowheads="1"/>
          </p:cNvSpPr>
          <p:nvPr>
            <p:ph type="title"/>
          </p:nvPr>
        </p:nvSpPr>
        <p:spPr/>
        <p:txBody>
          <a:bodyPr>
            <a:normAutofit/>
          </a:bodyPr>
          <a:lstStyle/>
          <a:p>
            <a:pPr algn="ctr" eaLnBrk="1" hangingPunct="1">
              <a:defRPr/>
            </a:pPr>
            <a:r>
              <a:rPr lang="en-US" altLang="zh-TW" dirty="0">
                <a:solidFill>
                  <a:schemeClr val="accent6"/>
                </a:solidFill>
              </a:rPr>
              <a:t>Thanks!</a:t>
            </a:r>
          </a:p>
        </p:txBody>
      </p:sp>
      <p:pic>
        <p:nvPicPr>
          <p:cNvPr id="5" name="Picture 11"/>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7262992" y="0"/>
            <a:ext cx="1728608" cy="1157168"/>
          </a:xfrm>
          <a:prstGeom prst="rect">
            <a:avLst/>
          </a:prstGeom>
          <a:noFill/>
          <a:ln w="38100" algn="ctr">
            <a:noFill/>
            <a:miter lim="800000"/>
            <a:headEnd/>
            <a:tailEnd/>
          </a:ln>
        </p:spPr>
      </p:pic>
      <p:pic>
        <p:nvPicPr>
          <p:cNvPr id="7" name="Picture 8"/>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52400" y="152400"/>
            <a:ext cx="800100" cy="952500"/>
          </a:xfrm>
          <a:prstGeom prst="rect">
            <a:avLst/>
          </a:prstGeom>
          <a:noFill/>
          <a:ln w="9525">
            <a:noFill/>
            <a:miter lim="800000"/>
            <a:headEnd/>
            <a:tailEnd/>
          </a:ln>
        </p:spPr>
      </p:pic>
      <p:pic>
        <p:nvPicPr>
          <p:cNvPr id="8" name="Picture 7" descr="DOE_SC Horizontal.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200" y="5867400"/>
            <a:ext cx="5562599" cy="963881"/>
          </a:xfrm>
          <a:prstGeom prst="rect">
            <a:avLst/>
          </a:prstGeom>
        </p:spPr>
      </p:pic>
      <p:pic>
        <p:nvPicPr>
          <p:cNvPr id="9" name="Picture 8"/>
          <p:cNvPicPr>
            <a:picLocks noChangeAspect="1"/>
          </p:cNvPicPr>
          <p:nvPr/>
        </p:nvPicPr>
        <p:blipFill>
          <a:blip r:embed="rId10" cstate="print"/>
          <a:stretch>
            <a:fillRect/>
          </a:stretch>
        </p:blipFill>
        <p:spPr>
          <a:xfrm>
            <a:off x="6172200" y="5829300"/>
            <a:ext cx="2946400" cy="1028700"/>
          </a:xfrm>
          <a:prstGeom prst="rect">
            <a:avLst/>
          </a:prstGeom>
        </p:spPr>
      </p:pic>
      <p:sp>
        <p:nvSpPr>
          <p:cNvPr id="10" name="Rectangle 9"/>
          <p:cNvSpPr/>
          <p:nvPr/>
        </p:nvSpPr>
        <p:spPr>
          <a:xfrm>
            <a:off x="76200" y="2168524"/>
            <a:ext cx="8846456" cy="3698876"/>
          </a:xfrm>
          <a:prstGeom prst="rect">
            <a:avLst/>
          </a:prstGeom>
        </p:spPr>
        <p:txBody>
          <a:bodyPr wrap="square">
            <a:normAutofit fontScale="77500" lnSpcReduction="20000"/>
          </a:bodyPr>
          <a:lstStyle/>
          <a:p>
            <a:pPr>
              <a:lnSpc>
                <a:spcPct val="130000"/>
              </a:lnSpc>
            </a:pPr>
            <a:r>
              <a:rPr lang="en-US" sz="2000" b="1" dirty="0">
                <a:cs typeface="Gill Sans"/>
              </a:rPr>
              <a:t>Team members:</a:t>
            </a:r>
          </a:p>
          <a:p>
            <a:pPr>
              <a:lnSpc>
                <a:spcPct val="130000"/>
              </a:lnSpc>
            </a:pPr>
            <a:r>
              <a:rPr lang="en-US" sz="2000" dirty="0">
                <a:cs typeface="Gill Sans"/>
              </a:rPr>
              <a:t>J. L. Bez, S. </a:t>
            </a:r>
            <a:r>
              <a:rPr lang="en-US" sz="2000" dirty="0" err="1">
                <a:cs typeface="Gill Sans"/>
              </a:rPr>
              <a:t>Byna</a:t>
            </a:r>
            <a:r>
              <a:rPr lang="en-US" sz="2000" dirty="0">
                <a:cs typeface="Gill Sans"/>
              </a:rPr>
              <a:t>, B Dong, J. Gu, Q. Kang, M. Kiran, B. Mohammed, S. Shen, A. Sim, H. Tang</a:t>
            </a:r>
          </a:p>
          <a:p>
            <a:pPr>
              <a:lnSpc>
                <a:spcPct val="130000"/>
              </a:lnSpc>
            </a:pPr>
            <a:r>
              <a:rPr lang="en-US" sz="2000" b="1" dirty="0">
                <a:cs typeface="Gill Sans"/>
              </a:rPr>
              <a:t>Computer science contributors:</a:t>
            </a:r>
          </a:p>
          <a:p>
            <a:pPr>
              <a:lnSpc>
                <a:spcPct val="130000"/>
              </a:lnSpc>
            </a:pPr>
            <a:r>
              <a:rPr lang="en-US" dirty="0">
                <a:cs typeface="Gill Sans"/>
              </a:rPr>
              <a:t>H. Abbasi, E. W. Bethel, H Childs, J. Choi, J. Chou, M. Howison, K.-J. Hsu, C. Jones, S. Klasky, Q. Koziol, W-K Liao, K.-W. Lin, J. Liu, Q. Liu, J. </a:t>
            </a:r>
            <a:r>
              <a:rPr lang="en-US" dirty="0" err="1">
                <a:cs typeface="Gill Sans"/>
              </a:rPr>
              <a:t>Lofstead</a:t>
            </a:r>
            <a:r>
              <a:rPr lang="en-US" dirty="0">
                <a:cs typeface="Gill Sans"/>
              </a:rPr>
              <a:t>, J. Logan, K.-L. Ma, G. </a:t>
            </a:r>
            <a:r>
              <a:rPr lang="en-US" dirty="0" err="1">
                <a:cs typeface="Gill Sans"/>
              </a:rPr>
              <a:t>Ostrouchov</a:t>
            </a:r>
            <a:r>
              <a:rPr lang="en-US" dirty="0">
                <a:cs typeface="Gill Sans"/>
              </a:rPr>
              <a:t>, E. </a:t>
            </a:r>
            <a:r>
              <a:rPr lang="en-US" dirty="0" err="1">
                <a:cs typeface="Gill Sans"/>
              </a:rPr>
              <a:t>Otoo</a:t>
            </a:r>
            <a:r>
              <a:rPr lang="en-US" dirty="0">
                <a:cs typeface="Gill Sans"/>
              </a:rPr>
              <a:t>, M. </a:t>
            </a:r>
            <a:r>
              <a:rPr lang="en-US" dirty="0" err="1">
                <a:cs typeface="Gill Sans"/>
              </a:rPr>
              <a:t>Parashar</a:t>
            </a:r>
            <a:r>
              <a:rPr lang="en-US" dirty="0">
                <a:cs typeface="Gill Sans"/>
              </a:rPr>
              <a:t>, N. </a:t>
            </a:r>
            <a:r>
              <a:rPr lang="en-US" dirty="0" err="1">
                <a:cs typeface="Gill Sans"/>
              </a:rPr>
              <a:t>Podhorszki</a:t>
            </a:r>
            <a:r>
              <a:rPr lang="en-US" dirty="0">
                <a:cs typeface="Gill Sans"/>
              </a:rPr>
              <a:t>, E. Pourabbas. Prabhat, D. </a:t>
            </a:r>
            <a:r>
              <a:rPr lang="en-US" dirty="0" err="1">
                <a:cs typeface="Gill Sans"/>
              </a:rPr>
              <a:t>Pugmire</a:t>
            </a:r>
            <a:r>
              <a:rPr lang="en-US" dirty="0">
                <a:cs typeface="Gill Sans"/>
              </a:rPr>
              <a:t>, A. </a:t>
            </a:r>
            <a:r>
              <a:rPr lang="en-US" dirty="0" err="1">
                <a:cs typeface="Gill Sans"/>
              </a:rPr>
              <a:t>Romosan</a:t>
            </a:r>
            <a:r>
              <a:rPr lang="en-US" dirty="0">
                <a:cs typeface="Gill Sans"/>
              </a:rPr>
              <a:t>, O. </a:t>
            </a:r>
            <a:r>
              <a:rPr lang="en-US" dirty="0" err="1">
                <a:cs typeface="Gill Sans"/>
              </a:rPr>
              <a:t>Rübel</a:t>
            </a:r>
            <a:r>
              <a:rPr lang="en-US" dirty="0">
                <a:cs typeface="Gill Sans"/>
              </a:rPr>
              <a:t>, N. Samatova, K. Schwan, A. </a:t>
            </a:r>
            <a:r>
              <a:rPr lang="en-US" dirty="0" err="1">
                <a:cs typeface="Gill Sans"/>
              </a:rPr>
              <a:t>Shoshani</a:t>
            </a:r>
            <a:r>
              <a:rPr lang="en-US" dirty="0">
                <a:cs typeface="Gill Sans"/>
              </a:rPr>
              <a:t>, R. R. </a:t>
            </a:r>
            <a:r>
              <a:rPr lang="en-US" dirty="0" err="1">
                <a:cs typeface="Gill Sans"/>
              </a:rPr>
              <a:t>Sinha</a:t>
            </a:r>
            <a:r>
              <a:rPr lang="en-US" dirty="0">
                <a:cs typeface="Gill Sans"/>
              </a:rPr>
              <a:t>, K. Stockinger, Y. </a:t>
            </a:r>
            <a:r>
              <a:rPr lang="en-US" dirty="0" err="1">
                <a:cs typeface="Gill Sans"/>
              </a:rPr>
              <a:t>Tian</a:t>
            </a:r>
            <a:r>
              <a:rPr lang="en-US" dirty="0">
                <a:cs typeface="Gill Sans"/>
              </a:rPr>
              <a:t>, A. Uselton, G. Weber, M. Winslett, M. Wolf, W. </a:t>
            </a:r>
            <a:r>
              <a:rPr lang="en-US" dirty="0" err="1">
                <a:cs typeface="Gill Sans"/>
              </a:rPr>
              <a:t>Yoo</a:t>
            </a:r>
            <a:r>
              <a:rPr lang="en-US" dirty="0">
                <a:cs typeface="Gill Sans"/>
              </a:rPr>
              <a:t>, W. Yu</a:t>
            </a:r>
          </a:p>
          <a:p>
            <a:pPr>
              <a:lnSpc>
                <a:spcPct val="130000"/>
              </a:lnSpc>
            </a:pPr>
            <a:r>
              <a:rPr lang="en-US" sz="2000" b="1" dirty="0">
                <a:cs typeface="Gill Sans"/>
              </a:rPr>
              <a:t>Application science contributors:</a:t>
            </a:r>
          </a:p>
          <a:p>
            <a:pPr>
              <a:lnSpc>
                <a:spcPct val="130000"/>
              </a:lnSpc>
            </a:pPr>
            <a:r>
              <a:rPr lang="en-US" dirty="0">
                <a:cs typeface="Gill Sans"/>
              </a:rPr>
              <a:t>CS Chang, J. Chen, M. Churchill, W. Collins, E. Cormier-Michel, W. S. Daughton, S. Ethier, C. Geddes, H. Karimabadi, W. </a:t>
            </a:r>
            <a:r>
              <a:rPr lang="en-US" dirty="0" err="1">
                <a:cs typeface="Gill Sans"/>
              </a:rPr>
              <a:t>Koegler</a:t>
            </a:r>
            <a:r>
              <a:rPr lang="en-US" dirty="0">
                <a:cs typeface="Gill Sans"/>
              </a:rPr>
              <a:t>, J. Lauret, Z. </a:t>
            </a:r>
            <a:r>
              <a:rPr lang="en-US" dirty="0" err="1">
                <a:cs typeface="Gill Sans"/>
              </a:rPr>
              <a:t>Lukić</a:t>
            </a:r>
            <a:r>
              <a:rPr lang="en-US" dirty="0">
                <a:cs typeface="Gill Sans"/>
              </a:rPr>
              <a:t> , V. Markowitz, K. Mavrommatis, Md. </a:t>
            </a:r>
            <a:r>
              <a:rPr lang="en-US" dirty="0" err="1">
                <a:cs typeface="Gill Sans"/>
              </a:rPr>
              <a:t>Mostofa</a:t>
            </a:r>
            <a:r>
              <a:rPr lang="en-US" dirty="0">
                <a:cs typeface="Gill Sans"/>
              </a:rPr>
              <a:t>, P. Nugent, Ali </a:t>
            </a:r>
            <a:r>
              <a:rPr lang="en-US" dirty="0" err="1">
                <a:cs typeface="Gill Sans"/>
              </a:rPr>
              <a:t>Patwary</a:t>
            </a:r>
            <a:r>
              <a:rPr lang="en-US" dirty="0">
                <a:cs typeface="Gill Sans"/>
              </a:rPr>
              <a:t>, V. </a:t>
            </a:r>
            <a:r>
              <a:rPr lang="en-US" dirty="0" err="1">
                <a:cs typeface="Gill Sans"/>
              </a:rPr>
              <a:t>Perevoztchikov</a:t>
            </a:r>
            <a:r>
              <a:rPr lang="en-US" dirty="0">
                <a:cs typeface="Gill Sans"/>
              </a:rPr>
              <a:t>, A. M. </a:t>
            </a:r>
            <a:r>
              <a:rPr lang="en-US" dirty="0" err="1">
                <a:cs typeface="Gill Sans"/>
              </a:rPr>
              <a:t>Poskanzer</a:t>
            </a:r>
            <a:r>
              <a:rPr lang="en-US" dirty="0">
                <a:cs typeface="Gill Sans"/>
              </a:rPr>
              <a:t>, V. </a:t>
            </a:r>
            <a:r>
              <a:rPr lang="en-US" dirty="0" err="1">
                <a:cs typeface="Gill Sans"/>
              </a:rPr>
              <a:t>Roytershteynz</a:t>
            </a:r>
            <a:r>
              <a:rPr lang="en-US" dirty="0">
                <a:cs typeface="Gill Sans"/>
              </a:rPr>
              <a:t>, R. </a:t>
            </a:r>
            <a:r>
              <a:rPr lang="en-US" dirty="0" err="1">
                <a:cs typeface="Gill Sans"/>
              </a:rPr>
              <a:t>Strelitz</a:t>
            </a:r>
            <a:r>
              <a:rPr lang="en-US" dirty="0">
                <a:cs typeface="Gill Sans"/>
              </a:rPr>
              <a:t>, K. Suzuki, M. F. Wehner, W. Zhang</a:t>
            </a:r>
          </a:p>
          <a:p>
            <a:pPr>
              <a:lnSpc>
                <a:spcPct val="130000"/>
              </a:lnSpc>
            </a:pPr>
            <a:r>
              <a:rPr lang="en-US" b="1" dirty="0">
                <a:cs typeface="Apple Chancery"/>
              </a:rPr>
              <a:t>Funding:</a:t>
            </a:r>
          </a:p>
          <a:p>
            <a:pPr>
              <a:lnSpc>
                <a:spcPct val="130000"/>
              </a:lnSpc>
            </a:pPr>
            <a:r>
              <a:rPr lang="en-US" dirty="0">
                <a:cs typeface="Apple Chancery"/>
              </a:rPr>
              <a:t>Office of Advanced Scientific Computing Research, Office of Science, U.S. Department of Energy, under </a:t>
            </a:r>
            <a:r>
              <a:rPr lang="en-US" dirty="0"/>
              <a:t>contract number DE-AC02-05CH11231</a:t>
            </a:r>
          </a:p>
        </p:txBody>
      </p:sp>
      <p:sp>
        <p:nvSpPr>
          <p:cNvPr id="2" name="Footer Placeholder 1">
            <a:extLst>
              <a:ext uri="{FF2B5EF4-FFF2-40B4-BE49-F238E27FC236}">
                <a16:creationId xmlns:a16="http://schemas.microsoft.com/office/drawing/2014/main" id="{39BA90FD-712B-5040-82BF-5890FA82581C}"/>
              </a:ext>
            </a:extLst>
          </p:cNvPr>
          <p:cNvSpPr>
            <a:spLocks noGrp="1"/>
          </p:cNvSpPr>
          <p:nvPr>
            <p:ph type="ftr" sz="quarter" idx="10"/>
          </p:nvPr>
        </p:nvSpPr>
        <p:spPr/>
        <p:txBody>
          <a:bodyPr/>
          <a:lstStyle/>
          <a:p>
            <a:r>
              <a:rPr lang="en-US"/>
              <a:t>DBKDA 2021</a:t>
            </a:r>
            <a:endParaRPr lang="en-US" dirty="0"/>
          </a:p>
        </p:txBody>
      </p:sp>
      <p:sp>
        <p:nvSpPr>
          <p:cNvPr id="3" name="Slide Number Placeholder 2">
            <a:extLst>
              <a:ext uri="{FF2B5EF4-FFF2-40B4-BE49-F238E27FC236}">
                <a16:creationId xmlns:a16="http://schemas.microsoft.com/office/drawing/2014/main" id="{87940F0A-EB01-DD45-8458-0020E8167160}"/>
              </a:ext>
            </a:extLst>
          </p:cNvPr>
          <p:cNvSpPr>
            <a:spLocks noGrp="1"/>
          </p:cNvSpPr>
          <p:nvPr>
            <p:ph type="sldNum" sz="quarter" idx="11"/>
          </p:nvPr>
        </p:nvSpPr>
        <p:spPr/>
        <p:txBody>
          <a:bodyPr/>
          <a:lstStyle/>
          <a:p>
            <a:fld id="{67F4BB86-738B-4A51-BB61-46F3B0FB9693}" type="slidenum">
              <a:rPr lang="en-US" smtClean="0"/>
              <a:pPr/>
              <a:t>43</a:t>
            </a:fld>
            <a:endParaRPr lang="en-US" dirty="0"/>
          </a:p>
        </p:txBody>
      </p:sp>
      <p:pic>
        <p:nvPicPr>
          <p:cNvPr id="4" name="Audio 3">
            <a:hlinkClick r:id="" action="ppaction://media"/>
            <a:extLst>
              <a:ext uri="{FF2B5EF4-FFF2-40B4-BE49-F238E27FC236}">
                <a16:creationId xmlns:a16="http://schemas.microsoft.com/office/drawing/2014/main" id="{37A948A4-7E3B-2246-A3D7-3DB0D779194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593"/>
    </mc:Choice>
    <mc:Fallback>
      <p:transition spd="slow" advTm="4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52438" y="762000"/>
            <a:ext cx="8410575" cy="2805294"/>
          </a:xfrm>
        </p:spPr>
        <p:txBody>
          <a:bodyPr>
            <a:normAutofit lnSpcReduction="10000"/>
          </a:bodyPr>
          <a:lstStyle/>
          <a:p>
            <a:r>
              <a:rPr lang="en-US" dirty="0"/>
              <a:t>Physics: 3D magnetic field reconnection</a:t>
            </a:r>
          </a:p>
          <a:p>
            <a:pPr lvl="1">
              <a:buFont typeface="Wingdings" charset="2"/>
              <a:buChar char="Ø"/>
            </a:pPr>
            <a:r>
              <a:rPr lang="en-US" sz="1600" dirty="0"/>
              <a:t>Energy &gt; 10 &amp;&amp; </a:t>
            </a:r>
            <a:r>
              <a:rPr lang="es-ES_tradnl" sz="1600" dirty="0"/>
              <a:t>157.654 &lt; x &lt; 1652.441 &amp;&amp; −165 &lt; y &lt; −160.025 &amp;&amp; −2.5607 &lt; z &lt; 2.5607</a:t>
            </a:r>
            <a:endParaRPr lang="en-US" sz="1600" dirty="0"/>
          </a:p>
          <a:p>
            <a:r>
              <a:rPr lang="en-US" dirty="0"/>
              <a:t> Climate: atmospheric river</a:t>
            </a:r>
          </a:p>
          <a:p>
            <a:pPr lvl="1">
              <a:buFont typeface="Wingdings" charset="2"/>
              <a:buChar char="Ø"/>
            </a:pPr>
            <a:r>
              <a:rPr lang="en-US" sz="1800" dirty="0"/>
              <a:t>spatial constraint (north America) and attribute constraints (Integrated Water Vapor &gt; 2cm))</a:t>
            </a:r>
          </a:p>
          <a:p>
            <a:r>
              <a:rPr lang="en-US" dirty="0"/>
              <a:t> Life sciences: Mass Spectrometry Imaging </a:t>
            </a:r>
          </a:p>
          <a:p>
            <a:pPr lvl="1">
              <a:buFont typeface="Wingdings" charset="2"/>
              <a:buChar char="Ø"/>
            </a:pPr>
            <a:r>
              <a:rPr lang="en-US" sz="2000" dirty="0"/>
              <a:t>spectra selection (x</a:t>
            </a:r>
            <a:r>
              <a:rPr lang="en-US" sz="2000" baseline="-25000" dirty="0"/>
              <a:t>min</a:t>
            </a:r>
            <a:r>
              <a:rPr lang="en-US" sz="2000" dirty="0"/>
              <a:t>:x</a:t>
            </a:r>
            <a:r>
              <a:rPr lang="en-US" sz="2000" baseline="-25000" dirty="0"/>
              <a:t>max</a:t>
            </a:r>
            <a:r>
              <a:rPr lang="en-US" sz="2000" dirty="0"/>
              <a:t>, y</a:t>
            </a:r>
            <a:r>
              <a:rPr lang="en-US" sz="2000" baseline="-25000" dirty="0"/>
              <a:t>min</a:t>
            </a:r>
            <a:r>
              <a:rPr lang="en-US" sz="2000" dirty="0"/>
              <a:t>:y</a:t>
            </a:r>
            <a:r>
              <a:rPr lang="en-US" sz="2000" baseline="-25000" dirty="0"/>
              <a:t>max</a:t>
            </a:r>
            <a:r>
              <a:rPr lang="en-US" sz="2000" dirty="0"/>
              <a:t>, m/z)</a:t>
            </a:r>
          </a:p>
          <a:p>
            <a:pPr lvl="1"/>
            <a:endParaRPr lang="en-US" dirty="0"/>
          </a:p>
          <a:p>
            <a:pPr lvl="1"/>
            <a:endParaRPr lang="en-US" dirty="0"/>
          </a:p>
        </p:txBody>
      </p:sp>
      <p:sp>
        <p:nvSpPr>
          <p:cNvPr id="2" name="Title 1"/>
          <p:cNvSpPr>
            <a:spLocks noGrp="1"/>
          </p:cNvSpPr>
          <p:nvPr>
            <p:ph type="title"/>
          </p:nvPr>
        </p:nvSpPr>
        <p:spPr/>
        <p:txBody>
          <a:bodyPr>
            <a:noAutofit/>
          </a:bodyPr>
          <a:lstStyle/>
          <a:p>
            <a:r>
              <a:rPr lang="en-US" sz="2400" dirty="0"/>
              <a:t>Example: Small Amount of Data Often Holds Key</a:t>
            </a:r>
          </a:p>
        </p:txBody>
      </p:sp>
      <p:sp>
        <p:nvSpPr>
          <p:cNvPr id="8" name="Footer Placeholder 7">
            <a:extLst>
              <a:ext uri="{FF2B5EF4-FFF2-40B4-BE49-F238E27FC236}">
                <a16:creationId xmlns:a16="http://schemas.microsoft.com/office/drawing/2014/main" id="{8027D423-8143-CF4E-807A-10AD24B4A3D6}"/>
              </a:ext>
            </a:extLst>
          </p:cNvPr>
          <p:cNvSpPr>
            <a:spLocks noGrp="1"/>
          </p:cNvSpPr>
          <p:nvPr>
            <p:ph type="ftr" sz="quarter" idx="10"/>
          </p:nvPr>
        </p:nvSpPr>
        <p:spPr/>
        <p:txBody>
          <a:bodyPr/>
          <a:lstStyle/>
          <a:p>
            <a:r>
              <a:rPr lang="en-US"/>
              <a:t>DBKDA 2021</a:t>
            </a:r>
            <a:endParaRPr lang="en-US" dirty="0"/>
          </a:p>
        </p:txBody>
      </p:sp>
      <p:sp>
        <p:nvSpPr>
          <p:cNvPr id="4" name="Slide Number Placeholder 3"/>
          <p:cNvSpPr>
            <a:spLocks noGrp="1"/>
          </p:cNvSpPr>
          <p:nvPr>
            <p:ph type="sldNum" sz="quarter" idx="11"/>
          </p:nvPr>
        </p:nvSpPr>
        <p:spPr>
          <a:prstGeom prst="rect">
            <a:avLst/>
          </a:prstGeom>
        </p:spPr>
        <p:txBody>
          <a:bodyPr/>
          <a:lstStyle/>
          <a:p>
            <a:fld id="{32F1C967-A33F-2045-9F1A-EC2CCB5A4F34}" type="slidenum">
              <a:rPr lang="en-US" sz="1000" smtClean="0"/>
              <a:t>5</a:t>
            </a:fld>
            <a:endParaRPr lang="en-US" sz="1000" dirty="0"/>
          </a:p>
        </p:txBody>
      </p:sp>
      <p:pic>
        <p:nvPicPr>
          <p:cNvPr id="5" name="Picture 4" descr="Screen Shot 2015-10-14 at 9.00.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152" y="3636741"/>
            <a:ext cx="3030536" cy="1926167"/>
          </a:xfrm>
          <a:prstGeom prst="rect">
            <a:avLst/>
          </a:prstGeom>
        </p:spPr>
      </p:pic>
      <p:pic>
        <p:nvPicPr>
          <p:cNvPr id="6" name="Picture 5" descr="Screen Shot 2015-10-14 at 9.04.4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7520" y="3675519"/>
            <a:ext cx="2676049" cy="1926167"/>
          </a:xfrm>
          <a:prstGeom prst="rect">
            <a:avLst/>
          </a:prstGeom>
        </p:spPr>
      </p:pic>
      <p:pic>
        <p:nvPicPr>
          <p:cNvPr id="7" name="Picture 6" descr="Screen Shot 2015-10-14 at 9.08.1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485" y="3567294"/>
            <a:ext cx="3077736" cy="2204945"/>
          </a:xfrm>
          <a:prstGeom prst="rect">
            <a:avLst/>
          </a:prstGeom>
        </p:spPr>
      </p:pic>
      <p:sp>
        <p:nvSpPr>
          <p:cNvPr id="9" name="Title 1"/>
          <p:cNvSpPr txBox="1">
            <a:spLocks/>
          </p:cNvSpPr>
          <p:nvPr/>
        </p:nvSpPr>
        <p:spPr>
          <a:xfrm>
            <a:off x="40157" y="5890129"/>
            <a:ext cx="8774750" cy="67002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chemeClr val="tx2"/>
                </a:solidFill>
              </a:rPr>
              <a:t>How to locate and retrieve these records?</a:t>
            </a:r>
          </a:p>
        </p:txBody>
      </p:sp>
      <p:pic>
        <p:nvPicPr>
          <p:cNvPr id="10" name="Audio 9">
            <a:hlinkClick r:id="" action="ppaction://media"/>
            <a:extLst>
              <a:ext uri="{FF2B5EF4-FFF2-40B4-BE49-F238E27FC236}">
                <a16:creationId xmlns:a16="http://schemas.microsoft.com/office/drawing/2014/main" id="{D1D237DE-E647-3841-A0E5-0F6B73B8B6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759693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0" y="761999"/>
            <a:ext cx="4445897" cy="5794177"/>
          </a:xfrm>
        </p:spPr>
        <p:txBody>
          <a:bodyPr>
            <a:noAutofit/>
          </a:bodyPr>
          <a:lstStyle/>
          <a:p>
            <a:pPr marL="0" lvl="1" indent="0">
              <a:buNone/>
            </a:pPr>
            <a:r>
              <a:rPr lang="en-US" sz="1800" dirty="0">
                <a:solidFill>
                  <a:schemeClr val="tx2"/>
                </a:solidFill>
              </a:rPr>
              <a:t>Magnetic reconnection</a:t>
            </a:r>
          </a:p>
          <a:p>
            <a:pPr marL="347663" lvl="1" indent="-347663">
              <a:buFont typeface="Wingdings" charset="2"/>
              <a:buChar char="q"/>
            </a:pPr>
            <a:r>
              <a:rPr lang="en-US" sz="1800" dirty="0"/>
              <a:t>Applications: magnetic confinement fusion, solar wind</a:t>
            </a:r>
          </a:p>
          <a:p>
            <a:pPr marL="347663" lvl="1" indent="-347663">
              <a:buFont typeface="Wingdings" charset="2"/>
              <a:buChar char="q"/>
            </a:pPr>
            <a:r>
              <a:rPr lang="en-US" sz="1800" dirty="0"/>
              <a:t>Data from simulation of trillions of ions and electrons</a:t>
            </a:r>
          </a:p>
          <a:p>
            <a:r>
              <a:rPr lang="en-US" sz="1800" dirty="0"/>
              <a:t>Example: space weather simulation on 120,000 hopper cores @NERSC</a:t>
            </a:r>
          </a:p>
          <a:p>
            <a:pPr lvl="1"/>
            <a:r>
              <a:rPr lang="en-US" sz="1800" dirty="0"/>
              <a:t>20,000 MPI tasks * 6 OpenMP threads</a:t>
            </a:r>
          </a:p>
          <a:p>
            <a:r>
              <a:rPr lang="en-US" sz="1800" dirty="0"/>
              <a:t>~35TB per timestep</a:t>
            </a:r>
          </a:p>
          <a:p>
            <a:r>
              <a:rPr lang="en-US" sz="1800" dirty="0"/>
              <a:t>Total ~350TB</a:t>
            </a:r>
          </a:p>
          <a:p>
            <a:r>
              <a:rPr lang="en-US" sz="1800" dirty="0"/>
              <a:t>Example science result</a:t>
            </a:r>
          </a:p>
          <a:p>
            <a:pPr lvl="1"/>
            <a:r>
              <a:rPr lang="en-US" sz="1800" dirty="0"/>
              <a:t>Histogram of particle energy distribution appear following the power law</a:t>
            </a:r>
          </a:p>
        </p:txBody>
      </p:sp>
      <p:sp>
        <p:nvSpPr>
          <p:cNvPr id="2" name="Title 1"/>
          <p:cNvSpPr>
            <a:spLocks noGrp="1"/>
          </p:cNvSpPr>
          <p:nvPr>
            <p:ph type="title"/>
          </p:nvPr>
        </p:nvSpPr>
        <p:spPr>
          <a:xfrm>
            <a:off x="76200" y="76200"/>
            <a:ext cx="8991600" cy="838200"/>
          </a:xfrm>
        </p:spPr>
        <p:txBody>
          <a:bodyPr>
            <a:noAutofit/>
          </a:bodyPr>
          <a:lstStyle/>
          <a:p>
            <a:r>
              <a:rPr lang="en-US" sz="2800" dirty="0"/>
              <a:t>Example: Feature Extraction from Large Data</a:t>
            </a:r>
            <a:endParaRPr lang="en-US" sz="2800" dirty="0">
              <a:solidFill>
                <a:srgbClr val="FF0000"/>
              </a:solidFill>
            </a:endParaRPr>
          </a:p>
        </p:txBody>
      </p:sp>
      <p:sp>
        <p:nvSpPr>
          <p:cNvPr id="7" name="Footer Placeholder 6"/>
          <p:cNvSpPr>
            <a:spLocks noGrp="1"/>
          </p:cNvSpPr>
          <p:nvPr>
            <p:ph type="ftr" idx="10"/>
          </p:nvPr>
        </p:nvSpPr>
        <p:spPr>
          <a:xfrm>
            <a:off x="0" y="6492875"/>
            <a:ext cx="5257800" cy="365125"/>
          </a:xfrm>
        </p:spPr>
        <p:txBody>
          <a:bodyPr/>
          <a:lstStyle/>
          <a:p>
            <a:pPr algn="l"/>
            <a:r>
              <a:rPr lang="en-US"/>
              <a:t>DBKDA 2021</a:t>
            </a:r>
            <a:endParaRPr lang="en-US" dirty="0"/>
          </a:p>
        </p:txBody>
      </p:sp>
      <p:sp>
        <p:nvSpPr>
          <p:cNvPr id="8" name="Slide Number Placeholder 7"/>
          <p:cNvSpPr>
            <a:spLocks noGrp="1"/>
          </p:cNvSpPr>
          <p:nvPr>
            <p:ph type="sldNum" idx="11"/>
          </p:nvPr>
        </p:nvSpPr>
        <p:spPr>
          <a:xfrm>
            <a:off x="8686800" y="6488113"/>
            <a:ext cx="457200" cy="365125"/>
          </a:xfrm>
        </p:spPr>
        <p:txBody>
          <a:bodyPr/>
          <a:lstStyle/>
          <a:p>
            <a:fld id="{67F4BB86-738B-4A51-BB61-46F3B0FB9693}" type="slidenum">
              <a:rPr lang="en-US" smtClean="0"/>
              <a:t>6</a:t>
            </a:fld>
            <a:endParaRPr lang="en-US" dirty="0"/>
          </a:p>
        </p:txBody>
      </p:sp>
      <p:sp>
        <p:nvSpPr>
          <p:cNvPr id="4" name="Content Placeholder 3"/>
          <p:cNvSpPr>
            <a:spLocks noGrp="1"/>
          </p:cNvSpPr>
          <p:nvPr>
            <p:ph sz="half" idx="4294967295"/>
          </p:nvPr>
        </p:nvSpPr>
        <p:spPr>
          <a:xfrm>
            <a:off x="4648200" y="762000"/>
            <a:ext cx="4343400" cy="2060377"/>
          </a:xfrm>
        </p:spPr>
        <p:txBody>
          <a:bodyPr>
            <a:normAutofit/>
          </a:bodyPr>
          <a:lstStyle/>
          <a:p>
            <a:pPr marL="0" indent="0">
              <a:buNone/>
            </a:pPr>
            <a:r>
              <a:rPr lang="en-US" sz="2000" b="1" dirty="0">
                <a:solidFill>
                  <a:schemeClr val="accent2"/>
                </a:solidFill>
              </a:rPr>
              <a:t>Challenge</a:t>
            </a:r>
            <a:endParaRPr lang="en-US" sz="2000" b="1" dirty="0"/>
          </a:p>
          <a:p>
            <a:r>
              <a:rPr lang="en-US" sz="2000" dirty="0"/>
              <a:t>How to quickly and easily </a:t>
            </a:r>
            <a:r>
              <a:rPr lang="en-US" sz="2000" u="sng" dirty="0"/>
              <a:t>compute the power spectrum from 350TB of raw data</a:t>
            </a:r>
            <a:r>
              <a:rPr lang="en-US" sz="2000" dirty="0"/>
              <a:t>?</a:t>
            </a:r>
          </a:p>
        </p:txBody>
      </p:sp>
      <p:pic>
        <p:nvPicPr>
          <p:cNvPr id="5" name="Picture 4" descr="powerlaw.png"/>
          <p:cNvPicPr>
            <a:picLocks noChangeAspect="1"/>
          </p:cNvPicPr>
          <p:nvPr/>
        </p:nvPicPr>
        <p:blipFill rotWithShape="1">
          <a:blip r:embed="rId5" cstate="print">
            <a:extLst>
              <a:ext uri="{28A0092B-C50C-407E-A947-70E740481C1C}">
                <a14:useLocalDpi xmlns:a14="http://schemas.microsoft.com/office/drawing/2010/main"/>
              </a:ext>
            </a:extLst>
          </a:blip>
          <a:srcRect r="3833"/>
          <a:stretch/>
        </p:blipFill>
        <p:spPr>
          <a:xfrm>
            <a:off x="4295611" y="2895600"/>
            <a:ext cx="4848389" cy="3733800"/>
          </a:xfrm>
          <a:prstGeom prst="rect">
            <a:avLst/>
          </a:prstGeom>
        </p:spPr>
      </p:pic>
      <p:sp>
        <p:nvSpPr>
          <p:cNvPr id="6" name="TextBox 5"/>
          <p:cNvSpPr txBox="1"/>
          <p:nvPr/>
        </p:nvSpPr>
        <p:spPr>
          <a:xfrm>
            <a:off x="7467600" y="6248400"/>
            <a:ext cx="1678665" cy="307777"/>
          </a:xfrm>
          <a:prstGeom prst="rect">
            <a:avLst/>
          </a:prstGeom>
          <a:noFill/>
        </p:spPr>
        <p:txBody>
          <a:bodyPr wrap="none" rtlCol="0">
            <a:spAutoFit/>
          </a:bodyPr>
          <a:lstStyle/>
          <a:p>
            <a:r>
              <a:rPr lang="en-US" sz="1400" dirty="0">
                <a:latin typeface="Arial Regular"/>
                <a:cs typeface="Gill Sans"/>
                <a:hlinkClick r:id="rId6"/>
              </a:rPr>
              <a:t>Byna et al SC2012</a:t>
            </a:r>
            <a:endParaRPr lang="en-US" sz="1400" dirty="0">
              <a:latin typeface="Arial Regular"/>
              <a:cs typeface="Gill Sans"/>
            </a:endParaRPr>
          </a:p>
        </p:txBody>
      </p:sp>
      <p:pic>
        <p:nvPicPr>
          <p:cNvPr id="9" name="Audio 8">
            <a:hlinkClick r:id="" action="ppaction://media"/>
            <a:extLst>
              <a:ext uri="{FF2B5EF4-FFF2-40B4-BE49-F238E27FC236}">
                <a16:creationId xmlns:a16="http://schemas.microsoft.com/office/drawing/2014/main" id="{BD3328C6-EEBA-0D48-88DC-032EC7EE5C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984"/>
    </mc:Choice>
    <mc:Fallback>
      <p:transition spd="slow" advTm="40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Magnetic Disk 33"/>
          <p:cNvSpPr/>
          <p:nvPr/>
        </p:nvSpPr>
        <p:spPr>
          <a:xfrm>
            <a:off x="3989284" y="5666962"/>
            <a:ext cx="1346201" cy="679258"/>
          </a:xfrm>
          <a:prstGeom prst="flowChartMagneticDisk">
            <a:avLst/>
          </a:prstGeom>
          <a:solidFill>
            <a:srgbClr val="1F497D">
              <a:lumMod val="20000"/>
              <a:lumOff val="80000"/>
            </a:srgbClr>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2000" kern="0" dirty="0">
                <a:solidFill>
                  <a:sysClr val="windowText" lastClr="000000"/>
                </a:solidFill>
                <a:latin typeface="Arial Regular"/>
                <a:cs typeface="Gill Sans"/>
              </a:rPr>
              <a:t>Shared</a:t>
            </a:r>
          </a:p>
          <a:p>
            <a:pPr algn="ctr" eaLnBrk="1" fontAlgn="auto" hangingPunct="1">
              <a:spcBef>
                <a:spcPts val="0"/>
              </a:spcBef>
              <a:spcAft>
                <a:spcPts val="0"/>
              </a:spcAft>
              <a:defRPr/>
            </a:pPr>
            <a:r>
              <a:rPr lang="en-US" sz="2000" kern="0" dirty="0">
                <a:solidFill>
                  <a:sysClr val="windowText" lastClr="000000"/>
                </a:solidFill>
                <a:latin typeface="Arial Regular"/>
                <a:cs typeface="Gill Sans"/>
              </a:rPr>
              <a:t>storage</a:t>
            </a:r>
          </a:p>
        </p:txBody>
      </p:sp>
      <p:sp>
        <p:nvSpPr>
          <p:cNvPr id="38" name="Flowchart: Magnetic Disk 37"/>
          <p:cNvSpPr/>
          <p:nvPr/>
        </p:nvSpPr>
        <p:spPr>
          <a:xfrm>
            <a:off x="4203699" y="5730923"/>
            <a:ext cx="1346201" cy="746077"/>
          </a:xfrm>
          <a:prstGeom prst="flowChartMagneticDisk">
            <a:avLst/>
          </a:prstGeom>
          <a:solidFill>
            <a:srgbClr val="1F497D">
              <a:lumMod val="20000"/>
              <a:lumOff val="80000"/>
            </a:srgbClr>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2000" kern="0" dirty="0">
                <a:solidFill>
                  <a:sysClr val="windowText" lastClr="000000"/>
                </a:solidFill>
                <a:latin typeface="Arial Regular"/>
                <a:cs typeface="Gill Sans"/>
              </a:rPr>
              <a:t>Shared</a:t>
            </a:r>
          </a:p>
          <a:p>
            <a:pPr algn="ctr" eaLnBrk="1" fontAlgn="auto" hangingPunct="1">
              <a:spcBef>
                <a:spcPts val="0"/>
              </a:spcBef>
              <a:spcAft>
                <a:spcPts val="0"/>
              </a:spcAft>
              <a:defRPr/>
            </a:pPr>
            <a:r>
              <a:rPr lang="en-US" sz="2000" kern="0" dirty="0">
                <a:solidFill>
                  <a:sysClr val="windowText" lastClr="000000"/>
                </a:solidFill>
                <a:latin typeface="Arial Regular"/>
                <a:cs typeface="Gill Sans"/>
              </a:rPr>
              <a:t>storage</a:t>
            </a:r>
          </a:p>
        </p:txBody>
      </p:sp>
      <p:sp>
        <p:nvSpPr>
          <p:cNvPr id="7170" name="Title 1"/>
          <p:cNvSpPr>
            <a:spLocks noGrp="1"/>
          </p:cNvSpPr>
          <p:nvPr>
            <p:ph type="title"/>
          </p:nvPr>
        </p:nvSpPr>
        <p:spPr>
          <a:xfrm>
            <a:off x="76200" y="76200"/>
            <a:ext cx="8991600" cy="838200"/>
          </a:xfrm>
        </p:spPr>
        <p:txBody>
          <a:bodyPr>
            <a:noAutofit/>
          </a:bodyPr>
          <a:lstStyle/>
          <a:p>
            <a:pPr algn="ctr"/>
            <a:r>
              <a:rPr lang="en-US" dirty="0"/>
              <a:t>Example: Online Comparative Analytics</a:t>
            </a:r>
          </a:p>
        </p:txBody>
      </p:sp>
      <p:sp>
        <p:nvSpPr>
          <p:cNvPr id="3" name="Footer Placeholder 2"/>
          <p:cNvSpPr>
            <a:spLocks noGrp="1"/>
          </p:cNvSpPr>
          <p:nvPr>
            <p:ph type="ftr" idx="10"/>
          </p:nvPr>
        </p:nvSpPr>
        <p:spPr>
          <a:xfrm>
            <a:off x="0" y="6492875"/>
            <a:ext cx="5257800" cy="365125"/>
          </a:xfrm>
        </p:spPr>
        <p:txBody>
          <a:bodyPr/>
          <a:lstStyle/>
          <a:p>
            <a:pPr algn="l"/>
            <a:r>
              <a:rPr lang="en-US"/>
              <a:t>DBKDA 2021</a:t>
            </a:r>
            <a:endParaRPr lang="en-US" dirty="0"/>
          </a:p>
        </p:txBody>
      </p:sp>
      <p:sp>
        <p:nvSpPr>
          <p:cNvPr id="4" name="Slide Number Placeholder 3"/>
          <p:cNvSpPr>
            <a:spLocks noGrp="1"/>
          </p:cNvSpPr>
          <p:nvPr>
            <p:ph type="sldNum" idx="11"/>
          </p:nvPr>
        </p:nvSpPr>
        <p:spPr>
          <a:xfrm>
            <a:off x="8686800" y="6488113"/>
            <a:ext cx="457200" cy="365125"/>
          </a:xfrm>
        </p:spPr>
        <p:txBody>
          <a:bodyPr/>
          <a:lstStyle/>
          <a:p>
            <a:fld id="{67F4BB86-738B-4A51-BB61-46F3B0FB9693}" type="slidenum">
              <a:rPr lang="en-US" smtClean="0"/>
              <a:t>7</a:t>
            </a:fld>
            <a:endParaRPr lang="en-US" dirty="0"/>
          </a:p>
        </p:txBody>
      </p:sp>
      <p:sp>
        <p:nvSpPr>
          <p:cNvPr id="20" name="Rectangle 19"/>
          <p:cNvSpPr/>
          <p:nvPr/>
        </p:nvSpPr>
        <p:spPr>
          <a:xfrm>
            <a:off x="381000" y="1524000"/>
            <a:ext cx="2668890" cy="554508"/>
          </a:xfrm>
          <a:prstGeom prst="rect">
            <a:avLst/>
          </a:prstGeom>
          <a:solidFill>
            <a:srgbClr val="9BBB59">
              <a:lumMod val="20000"/>
              <a:lumOff val="80000"/>
            </a:srgbClr>
          </a:solidFill>
          <a:ln w="25400" cap="flat" cmpd="sng" algn="ctr">
            <a:solidFill>
              <a:srgbClr val="4F81BD">
                <a:shade val="50000"/>
              </a:srgbClr>
            </a:solidFill>
            <a:prstDash val="solid"/>
          </a:ln>
          <a:effectLst>
            <a:outerShdw blurRad="50800" dist="38100" dir="2700000" sx="102000" sy="102000" algn="tl" rotWithShape="0">
              <a:prstClr val="black">
                <a:alpha val="40000"/>
              </a:prstClr>
            </a:outerShdw>
          </a:effectLst>
        </p:spPr>
        <p:txBody>
          <a:bodyPr anchor="ctr"/>
          <a:lstStyle/>
          <a:p>
            <a:pPr algn="ctr" eaLnBrk="1" fontAlgn="auto" hangingPunct="1">
              <a:spcBef>
                <a:spcPts val="0"/>
              </a:spcBef>
              <a:spcAft>
                <a:spcPts val="0"/>
              </a:spcAft>
              <a:defRPr/>
            </a:pPr>
            <a:r>
              <a:rPr lang="en-US" kern="0" dirty="0">
                <a:solidFill>
                  <a:sysClr val="windowText" lastClr="000000"/>
                </a:solidFill>
                <a:latin typeface="Arial Regular"/>
                <a:cs typeface="Gill Sans"/>
              </a:rPr>
              <a:t>Exascale Simulation Machine + analysis</a:t>
            </a:r>
          </a:p>
        </p:txBody>
      </p:sp>
      <p:sp>
        <p:nvSpPr>
          <p:cNvPr id="21" name="Down Arrow 20"/>
          <p:cNvSpPr/>
          <p:nvPr/>
        </p:nvSpPr>
        <p:spPr>
          <a:xfrm>
            <a:off x="1762317" y="2099101"/>
            <a:ext cx="157786" cy="138627"/>
          </a:xfrm>
          <a:prstGeom prst="downArrow">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en-US" kern="0" dirty="0">
              <a:solidFill>
                <a:sysClr val="window" lastClr="FFFFFF"/>
              </a:solidFill>
              <a:latin typeface="Arial Regular"/>
              <a:cs typeface="Gill Sans"/>
            </a:endParaRPr>
          </a:p>
        </p:txBody>
      </p:sp>
      <p:sp>
        <p:nvSpPr>
          <p:cNvPr id="23" name="Flowchart: Sequential Access Storage 22"/>
          <p:cNvSpPr/>
          <p:nvPr/>
        </p:nvSpPr>
        <p:spPr>
          <a:xfrm>
            <a:off x="914401" y="3040441"/>
            <a:ext cx="1742536" cy="617159"/>
          </a:xfrm>
          <a:prstGeom prst="flowChartMagneticTape">
            <a:avLst/>
          </a:prstGeom>
          <a:solidFill>
            <a:srgbClr val="1F497D">
              <a:lumMod val="20000"/>
              <a:lumOff val="80000"/>
            </a:srgbClr>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2000" kern="0" dirty="0">
                <a:solidFill>
                  <a:sysClr val="windowText" lastClr="000000"/>
                </a:solidFill>
                <a:latin typeface="Arial Regular"/>
                <a:cs typeface="Gill Sans"/>
              </a:rPr>
              <a:t>Archive</a:t>
            </a:r>
          </a:p>
        </p:txBody>
      </p:sp>
      <p:sp>
        <p:nvSpPr>
          <p:cNvPr id="24" name="Flowchart: Magnetic Disk 23"/>
          <p:cNvSpPr/>
          <p:nvPr/>
        </p:nvSpPr>
        <p:spPr>
          <a:xfrm>
            <a:off x="838200" y="2168414"/>
            <a:ext cx="1961408" cy="733401"/>
          </a:xfrm>
          <a:prstGeom prst="flowChartMagneticDisk">
            <a:avLst/>
          </a:prstGeom>
          <a:solidFill>
            <a:srgbClr val="1F497D">
              <a:lumMod val="20000"/>
              <a:lumOff val="80000"/>
            </a:srgbClr>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2000" kern="0" dirty="0">
                <a:solidFill>
                  <a:sysClr val="windowText" lastClr="000000"/>
                </a:solidFill>
                <a:latin typeface="Arial Regular"/>
                <a:cs typeface="Gill Sans"/>
              </a:rPr>
              <a:t>Parallel Storage</a:t>
            </a:r>
          </a:p>
        </p:txBody>
      </p:sp>
      <p:sp>
        <p:nvSpPr>
          <p:cNvPr id="25" name="Down Arrow 24"/>
          <p:cNvSpPr/>
          <p:nvPr/>
        </p:nvSpPr>
        <p:spPr>
          <a:xfrm>
            <a:off x="1765120" y="2901815"/>
            <a:ext cx="157786" cy="138627"/>
          </a:xfrm>
          <a:prstGeom prst="downArrow">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en-US" kern="0" dirty="0">
              <a:solidFill>
                <a:sysClr val="window" lastClr="FFFFFF"/>
              </a:solidFill>
              <a:latin typeface="Arial Regular"/>
              <a:cs typeface="Gill Sans"/>
            </a:endParaRPr>
          </a:p>
        </p:txBody>
      </p:sp>
      <p:sp>
        <p:nvSpPr>
          <p:cNvPr id="32" name="Rectangle 31"/>
          <p:cNvSpPr/>
          <p:nvPr/>
        </p:nvSpPr>
        <p:spPr>
          <a:xfrm>
            <a:off x="304800" y="1501772"/>
            <a:ext cx="2902875" cy="2232028"/>
          </a:xfrm>
          <a:prstGeom prst="rect">
            <a:avLst/>
          </a:prstGeom>
          <a:noFill/>
          <a:ln w="25400" cap="flat" cmpd="sng" algn="ctr">
            <a:solidFill>
              <a:srgbClr val="4F81BD">
                <a:shade val="50000"/>
              </a:srgbClr>
            </a:solidFill>
            <a:prstDash val="dash"/>
          </a:ln>
          <a:effectLst/>
        </p:spPr>
        <p:txBody>
          <a:bodyPr anchor="ctr"/>
          <a:lstStyle/>
          <a:p>
            <a:pPr algn="ctr" eaLnBrk="1" fontAlgn="auto" hangingPunct="1">
              <a:spcBef>
                <a:spcPts val="0"/>
              </a:spcBef>
              <a:spcAft>
                <a:spcPts val="0"/>
              </a:spcAft>
              <a:defRPr/>
            </a:pPr>
            <a:endParaRPr lang="en-US" kern="0" dirty="0">
              <a:solidFill>
                <a:sysClr val="window" lastClr="FFFFFF"/>
              </a:solidFill>
              <a:latin typeface="Arial Regular"/>
              <a:cs typeface="Gill Sans"/>
            </a:endParaRPr>
          </a:p>
        </p:txBody>
      </p:sp>
      <p:sp>
        <p:nvSpPr>
          <p:cNvPr id="7172" name="TextBox 34"/>
          <p:cNvSpPr txBox="1">
            <a:spLocks noChangeArrowheads="1"/>
          </p:cNvSpPr>
          <p:nvPr/>
        </p:nvSpPr>
        <p:spPr bwMode="auto">
          <a:xfrm>
            <a:off x="957942" y="1055916"/>
            <a:ext cx="1723549" cy="369332"/>
          </a:xfrm>
          <a:prstGeom prst="rect">
            <a:avLst/>
          </a:prstGeom>
          <a:noFill/>
          <a:ln w="9525">
            <a:noFill/>
            <a:miter lim="800000"/>
            <a:headEnd/>
            <a:tailEnd/>
          </a:ln>
        </p:spPr>
        <p:txBody>
          <a:bodyPr wrap="none">
            <a:spAutoFit/>
          </a:bodyPr>
          <a:lstStyle/>
          <a:p>
            <a:r>
              <a:rPr lang="en-US" dirty="0">
                <a:solidFill>
                  <a:schemeClr val="tx1"/>
                </a:solidFill>
                <a:latin typeface="Arial Regular"/>
                <a:cs typeface="Gill Sans"/>
              </a:rPr>
              <a:t>Simulation Site</a:t>
            </a:r>
          </a:p>
        </p:txBody>
      </p:sp>
      <p:sp>
        <p:nvSpPr>
          <p:cNvPr id="7176" name="TextBox 38"/>
          <p:cNvSpPr txBox="1">
            <a:spLocks noChangeArrowheads="1"/>
          </p:cNvSpPr>
          <p:nvPr/>
        </p:nvSpPr>
        <p:spPr bwMode="auto">
          <a:xfrm rot="17893174">
            <a:off x="5443794" y="4437929"/>
            <a:ext cx="1935408" cy="369332"/>
          </a:xfrm>
          <a:prstGeom prst="rect">
            <a:avLst/>
          </a:prstGeom>
          <a:noFill/>
          <a:ln w="9525">
            <a:noFill/>
            <a:miter lim="800000"/>
            <a:headEnd/>
            <a:tailEnd/>
          </a:ln>
        </p:spPr>
        <p:txBody>
          <a:bodyPr wrap="square">
            <a:spAutoFit/>
          </a:bodyPr>
          <a:lstStyle/>
          <a:p>
            <a:r>
              <a:rPr lang="en-US" sz="1800" dirty="0">
                <a:solidFill>
                  <a:schemeClr val="tx1"/>
                </a:solidFill>
                <a:latin typeface="Arial Regular"/>
                <a:cs typeface="Gill Sans"/>
              </a:rPr>
              <a:t>Indexed</a:t>
            </a:r>
            <a:r>
              <a:rPr lang="en-US" sz="1800" dirty="0">
                <a:latin typeface="Arial Regular"/>
                <a:cs typeface="Gill Sans"/>
              </a:rPr>
              <a:t> </a:t>
            </a:r>
            <a:r>
              <a:rPr lang="en-US" sz="1800" dirty="0">
                <a:solidFill>
                  <a:schemeClr val="tx1"/>
                </a:solidFill>
                <a:latin typeface="Arial Regular"/>
                <a:cs typeface="Gill Sans"/>
              </a:rPr>
              <a:t>subsets</a:t>
            </a:r>
          </a:p>
        </p:txBody>
      </p:sp>
      <p:sp>
        <p:nvSpPr>
          <p:cNvPr id="22" name="Rectangle 21"/>
          <p:cNvSpPr/>
          <p:nvPr/>
        </p:nvSpPr>
        <p:spPr>
          <a:xfrm>
            <a:off x="3665415" y="4614828"/>
            <a:ext cx="1527908" cy="780909"/>
          </a:xfrm>
          <a:prstGeom prst="rect">
            <a:avLst/>
          </a:prstGeom>
          <a:solidFill>
            <a:srgbClr val="9BBB59">
              <a:lumMod val="20000"/>
              <a:lumOff val="80000"/>
            </a:srgbClr>
          </a:solidFill>
          <a:ln w="25400" cap="flat" cmpd="sng" algn="ctr">
            <a:solidFill>
              <a:srgbClr val="4F81BD">
                <a:shade val="50000"/>
              </a:srgbClr>
            </a:solidFill>
            <a:prstDash val="solid"/>
          </a:ln>
          <a:effectLst>
            <a:outerShdw blurRad="50800" dist="38100" dir="2700000" sx="102000" sy="102000" algn="tl" rotWithShape="0">
              <a:prstClr val="black">
                <a:alpha val="40000"/>
              </a:prstClr>
            </a:outerShdw>
          </a:effectLst>
        </p:spPr>
        <p:txBody>
          <a:bodyPr anchor="ctr"/>
          <a:lstStyle/>
          <a:p>
            <a:pPr algn="ctr" eaLnBrk="1" fontAlgn="auto" hangingPunct="1">
              <a:spcBef>
                <a:spcPts val="0"/>
              </a:spcBef>
              <a:spcAft>
                <a:spcPts val="0"/>
              </a:spcAft>
              <a:defRPr/>
            </a:pPr>
            <a:r>
              <a:rPr lang="en-US" kern="0" dirty="0">
                <a:solidFill>
                  <a:sysClr val="windowText" lastClr="000000"/>
                </a:solidFill>
                <a:latin typeface="Arial Regular"/>
                <a:cs typeface="Gill Sans"/>
              </a:rPr>
              <a:t>Analysis</a:t>
            </a:r>
          </a:p>
          <a:p>
            <a:pPr algn="ctr" eaLnBrk="1" fontAlgn="auto" hangingPunct="1">
              <a:spcBef>
                <a:spcPts val="0"/>
              </a:spcBef>
              <a:spcAft>
                <a:spcPts val="0"/>
              </a:spcAft>
              <a:defRPr/>
            </a:pPr>
            <a:r>
              <a:rPr lang="en-US" kern="0" dirty="0">
                <a:solidFill>
                  <a:sysClr val="windowText" lastClr="000000"/>
                </a:solidFill>
                <a:latin typeface="Arial Regular"/>
                <a:cs typeface="Gill Sans"/>
              </a:rPr>
              <a:t>Machine</a:t>
            </a:r>
          </a:p>
        </p:txBody>
      </p:sp>
      <p:sp>
        <p:nvSpPr>
          <p:cNvPr id="33" name="Rectangle 32"/>
          <p:cNvSpPr/>
          <p:nvPr/>
        </p:nvSpPr>
        <p:spPr>
          <a:xfrm>
            <a:off x="3200400" y="4343400"/>
            <a:ext cx="2590800" cy="2362200"/>
          </a:xfrm>
          <a:prstGeom prst="rect">
            <a:avLst/>
          </a:prstGeom>
          <a:noFill/>
          <a:ln w="25400" cap="flat" cmpd="sng" algn="ctr">
            <a:solidFill>
              <a:srgbClr val="4F81BD">
                <a:shade val="50000"/>
              </a:srgbClr>
            </a:solidFill>
            <a:prstDash val="dash"/>
          </a:ln>
          <a:effectLst/>
        </p:spPr>
        <p:txBody>
          <a:bodyPr anchor="ctr"/>
          <a:lstStyle/>
          <a:p>
            <a:pPr algn="ctr" eaLnBrk="1" fontAlgn="auto" hangingPunct="1">
              <a:spcBef>
                <a:spcPts val="0"/>
              </a:spcBef>
              <a:spcAft>
                <a:spcPts val="0"/>
              </a:spcAft>
              <a:defRPr/>
            </a:pPr>
            <a:endParaRPr lang="en-US" kern="0" dirty="0">
              <a:solidFill>
                <a:sysClr val="window" lastClr="FFFFFF"/>
              </a:solidFill>
              <a:latin typeface="Arial Regular"/>
              <a:cs typeface="Gill Sans"/>
            </a:endParaRPr>
          </a:p>
        </p:txBody>
      </p:sp>
      <p:sp>
        <p:nvSpPr>
          <p:cNvPr id="35" name="Rectangle 34"/>
          <p:cNvSpPr/>
          <p:nvPr/>
        </p:nvSpPr>
        <p:spPr>
          <a:xfrm>
            <a:off x="3807577" y="4537067"/>
            <a:ext cx="1527908" cy="780909"/>
          </a:xfrm>
          <a:prstGeom prst="rect">
            <a:avLst/>
          </a:prstGeom>
          <a:solidFill>
            <a:srgbClr val="9BBB59">
              <a:lumMod val="20000"/>
              <a:lumOff val="80000"/>
            </a:srgbClr>
          </a:solidFill>
          <a:ln w="25400" cap="flat" cmpd="sng" algn="ctr">
            <a:solidFill>
              <a:srgbClr val="4F81BD">
                <a:shade val="50000"/>
              </a:srgbClr>
            </a:solidFill>
            <a:prstDash val="solid"/>
          </a:ln>
          <a:effectLst>
            <a:outerShdw blurRad="50800" dist="38100" dir="2700000" sx="102000" sy="102000" algn="tl" rotWithShape="0">
              <a:prstClr val="black">
                <a:alpha val="40000"/>
              </a:prstClr>
            </a:outerShdw>
          </a:effectLst>
        </p:spPr>
        <p:txBody>
          <a:bodyPr anchor="ctr"/>
          <a:lstStyle/>
          <a:p>
            <a:pPr algn="ctr" eaLnBrk="1" fontAlgn="auto" hangingPunct="1">
              <a:spcBef>
                <a:spcPts val="0"/>
              </a:spcBef>
              <a:spcAft>
                <a:spcPts val="0"/>
              </a:spcAft>
              <a:defRPr/>
            </a:pPr>
            <a:r>
              <a:rPr lang="en-US" kern="0" dirty="0">
                <a:solidFill>
                  <a:sysClr val="windowText" lastClr="000000"/>
                </a:solidFill>
                <a:latin typeface="Arial Regular"/>
                <a:cs typeface="Gill Sans"/>
              </a:rPr>
              <a:t>Analysis</a:t>
            </a:r>
          </a:p>
          <a:p>
            <a:pPr algn="ctr" eaLnBrk="1" fontAlgn="auto" hangingPunct="1">
              <a:spcBef>
                <a:spcPts val="0"/>
              </a:spcBef>
              <a:spcAft>
                <a:spcPts val="0"/>
              </a:spcAft>
              <a:defRPr/>
            </a:pPr>
            <a:r>
              <a:rPr lang="en-US" kern="0" dirty="0">
                <a:solidFill>
                  <a:sysClr val="windowText" lastClr="000000"/>
                </a:solidFill>
                <a:latin typeface="Arial Regular"/>
                <a:cs typeface="Gill Sans"/>
              </a:rPr>
              <a:t>Machine</a:t>
            </a:r>
          </a:p>
        </p:txBody>
      </p:sp>
      <p:sp>
        <p:nvSpPr>
          <p:cNvPr id="36" name="Rectangle 35"/>
          <p:cNvSpPr/>
          <p:nvPr/>
        </p:nvSpPr>
        <p:spPr>
          <a:xfrm>
            <a:off x="3949738" y="4459307"/>
            <a:ext cx="1527908" cy="780909"/>
          </a:xfrm>
          <a:prstGeom prst="rect">
            <a:avLst/>
          </a:prstGeom>
          <a:solidFill>
            <a:srgbClr val="9BBB59">
              <a:lumMod val="20000"/>
              <a:lumOff val="80000"/>
            </a:srgbClr>
          </a:solidFill>
          <a:ln w="25400" cap="flat" cmpd="sng" algn="ctr">
            <a:solidFill>
              <a:srgbClr val="4F81BD">
                <a:shade val="50000"/>
              </a:srgbClr>
            </a:solidFill>
            <a:prstDash val="solid"/>
          </a:ln>
          <a:effectLst>
            <a:outerShdw blurRad="50800" dist="38100" dir="2700000" sx="102000" sy="102000" algn="tl" rotWithShape="0">
              <a:prstClr val="black">
                <a:alpha val="40000"/>
              </a:prstClr>
            </a:outerShdw>
          </a:effectLst>
        </p:spPr>
        <p:txBody>
          <a:bodyPr anchor="ctr"/>
          <a:lstStyle/>
          <a:p>
            <a:pPr algn="ctr" eaLnBrk="1" fontAlgn="auto" hangingPunct="1">
              <a:spcBef>
                <a:spcPts val="0"/>
              </a:spcBef>
              <a:spcAft>
                <a:spcPts val="0"/>
              </a:spcAft>
              <a:defRPr/>
            </a:pPr>
            <a:r>
              <a:rPr lang="en-US" sz="2000" kern="0" dirty="0">
                <a:solidFill>
                  <a:sysClr val="windowText" lastClr="000000"/>
                </a:solidFill>
                <a:latin typeface="Arial Regular"/>
                <a:cs typeface="Gill Sans"/>
              </a:rPr>
              <a:t>Analysis</a:t>
            </a:r>
          </a:p>
          <a:p>
            <a:pPr algn="ctr" eaLnBrk="1" fontAlgn="auto" hangingPunct="1">
              <a:spcBef>
                <a:spcPts val="0"/>
              </a:spcBef>
              <a:spcAft>
                <a:spcPts val="0"/>
              </a:spcAft>
              <a:defRPr/>
            </a:pPr>
            <a:r>
              <a:rPr lang="en-US" sz="2000" kern="0" dirty="0">
                <a:solidFill>
                  <a:sysClr val="windowText" lastClr="000000"/>
                </a:solidFill>
                <a:latin typeface="Arial Regular"/>
                <a:cs typeface="Gill Sans"/>
              </a:rPr>
              <a:t>Machines</a:t>
            </a:r>
          </a:p>
        </p:txBody>
      </p:sp>
      <p:sp>
        <p:nvSpPr>
          <p:cNvPr id="40" name="Up-Down Arrow 39"/>
          <p:cNvSpPr/>
          <p:nvPr/>
        </p:nvSpPr>
        <p:spPr bwMode="auto">
          <a:xfrm>
            <a:off x="4440662" y="5257800"/>
            <a:ext cx="131338" cy="395207"/>
          </a:xfrm>
          <a:prstGeom prst="upDownArrow">
            <a:avLst/>
          </a:prstGeom>
          <a:solidFill>
            <a:srgbClr val="274B8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u="none" strike="noStrike" cap="none" normalizeH="0" baseline="0" dirty="0">
              <a:ln>
                <a:noFill/>
              </a:ln>
              <a:solidFill>
                <a:schemeClr val="bg1"/>
              </a:solidFill>
              <a:effectLst/>
              <a:latin typeface="Arial Regular"/>
              <a:cs typeface="Gill Sans"/>
            </a:endParaRPr>
          </a:p>
        </p:txBody>
      </p:sp>
      <p:sp>
        <p:nvSpPr>
          <p:cNvPr id="42" name="TextBox 34"/>
          <p:cNvSpPr txBox="1">
            <a:spLocks noChangeArrowheads="1"/>
          </p:cNvSpPr>
          <p:nvPr/>
        </p:nvSpPr>
        <p:spPr bwMode="auto">
          <a:xfrm>
            <a:off x="5638800" y="1066800"/>
            <a:ext cx="3124199" cy="369332"/>
          </a:xfrm>
          <a:prstGeom prst="rect">
            <a:avLst/>
          </a:prstGeom>
          <a:noFill/>
          <a:ln w="9525">
            <a:noFill/>
            <a:miter lim="800000"/>
            <a:headEnd/>
            <a:tailEnd/>
          </a:ln>
        </p:spPr>
        <p:txBody>
          <a:bodyPr wrap="square">
            <a:spAutoFit/>
          </a:bodyPr>
          <a:lstStyle/>
          <a:p>
            <a:r>
              <a:rPr lang="en-US" dirty="0">
                <a:solidFill>
                  <a:schemeClr val="tx1"/>
                </a:solidFill>
                <a:latin typeface="Arial Regular"/>
                <a:cs typeface="Gill Sans"/>
              </a:rPr>
              <a:t>Experiment/observation Site</a:t>
            </a:r>
          </a:p>
        </p:txBody>
      </p:sp>
      <p:sp>
        <p:nvSpPr>
          <p:cNvPr id="43" name="TextBox 34"/>
          <p:cNvSpPr txBox="1">
            <a:spLocks noChangeArrowheads="1"/>
          </p:cNvSpPr>
          <p:nvPr/>
        </p:nvSpPr>
        <p:spPr bwMode="auto">
          <a:xfrm>
            <a:off x="3733800" y="3962400"/>
            <a:ext cx="1620957" cy="369332"/>
          </a:xfrm>
          <a:prstGeom prst="rect">
            <a:avLst/>
          </a:prstGeom>
          <a:noFill/>
          <a:ln w="9525">
            <a:noFill/>
            <a:miter lim="800000"/>
            <a:headEnd/>
            <a:tailEnd/>
          </a:ln>
        </p:spPr>
        <p:txBody>
          <a:bodyPr wrap="none">
            <a:spAutoFit/>
          </a:bodyPr>
          <a:lstStyle/>
          <a:p>
            <a:r>
              <a:rPr lang="en-US" dirty="0">
                <a:solidFill>
                  <a:schemeClr val="tx1"/>
                </a:solidFill>
                <a:latin typeface="Arial Regular"/>
                <a:cs typeface="Gill Sans"/>
              </a:rPr>
              <a:t>Analysis Sites</a:t>
            </a:r>
          </a:p>
        </p:txBody>
      </p:sp>
      <p:sp>
        <p:nvSpPr>
          <p:cNvPr id="44" name="Rectangle 43"/>
          <p:cNvSpPr/>
          <p:nvPr/>
        </p:nvSpPr>
        <p:spPr>
          <a:xfrm>
            <a:off x="5941710" y="1662627"/>
            <a:ext cx="2592690" cy="554508"/>
          </a:xfrm>
          <a:prstGeom prst="rect">
            <a:avLst/>
          </a:prstGeom>
          <a:solidFill>
            <a:srgbClr val="9BBB59">
              <a:lumMod val="20000"/>
              <a:lumOff val="80000"/>
            </a:srgbClr>
          </a:solidFill>
          <a:ln w="25400" cap="flat" cmpd="sng" algn="ctr">
            <a:solidFill>
              <a:srgbClr val="4F81BD">
                <a:shade val="50000"/>
              </a:srgbClr>
            </a:solidFill>
            <a:prstDash val="solid"/>
          </a:ln>
          <a:effectLst>
            <a:outerShdw blurRad="50800" dist="38100" dir="2700000" sx="102000" sy="102000" algn="tl" rotWithShape="0">
              <a:prstClr val="black">
                <a:alpha val="40000"/>
              </a:prstClr>
            </a:outerShdw>
          </a:effectLst>
        </p:spPr>
        <p:txBody>
          <a:bodyPr anchor="ctr"/>
          <a:lstStyle/>
          <a:p>
            <a:pPr algn="ctr" eaLnBrk="1" fontAlgn="auto" hangingPunct="1">
              <a:spcBef>
                <a:spcPts val="0"/>
              </a:spcBef>
              <a:spcAft>
                <a:spcPts val="0"/>
              </a:spcAft>
              <a:defRPr/>
            </a:pPr>
            <a:r>
              <a:rPr lang="en-US" sz="1400" kern="0" dirty="0">
                <a:solidFill>
                  <a:sysClr val="windowText" lastClr="000000"/>
                </a:solidFill>
                <a:latin typeface="Arial Regular"/>
                <a:cs typeface="Gill Sans"/>
              </a:rPr>
              <a:t>Experiment/observation Processing Machine</a:t>
            </a:r>
          </a:p>
        </p:txBody>
      </p:sp>
      <p:sp>
        <p:nvSpPr>
          <p:cNvPr id="45" name="Down Arrow 44"/>
          <p:cNvSpPr/>
          <p:nvPr/>
        </p:nvSpPr>
        <p:spPr>
          <a:xfrm>
            <a:off x="7162800" y="2251792"/>
            <a:ext cx="157786" cy="138627"/>
          </a:xfrm>
          <a:prstGeom prst="downArrow">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en-US" kern="0" dirty="0">
              <a:solidFill>
                <a:sysClr val="window" lastClr="FFFFFF"/>
              </a:solidFill>
              <a:latin typeface="Arial Regular"/>
              <a:cs typeface="Gill Sans"/>
            </a:endParaRPr>
          </a:p>
        </p:txBody>
      </p:sp>
      <p:sp>
        <p:nvSpPr>
          <p:cNvPr id="46" name="Flowchart: Sequential Access Storage 45"/>
          <p:cNvSpPr/>
          <p:nvPr/>
        </p:nvSpPr>
        <p:spPr>
          <a:xfrm>
            <a:off x="6477001" y="3040441"/>
            <a:ext cx="1600199" cy="617159"/>
          </a:xfrm>
          <a:prstGeom prst="flowChartMagneticTape">
            <a:avLst/>
          </a:prstGeom>
          <a:solidFill>
            <a:srgbClr val="1F497D">
              <a:lumMod val="20000"/>
              <a:lumOff val="80000"/>
            </a:srgbClr>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1800" kern="0" dirty="0">
                <a:solidFill>
                  <a:sysClr val="windowText" lastClr="000000"/>
                </a:solidFill>
                <a:latin typeface="Arial Regular"/>
                <a:cs typeface="Gill Sans"/>
              </a:rPr>
              <a:t>Archive</a:t>
            </a:r>
          </a:p>
        </p:txBody>
      </p:sp>
      <p:sp>
        <p:nvSpPr>
          <p:cNvPr id="47" name="Flowchart: Magnetic Disk 46"/>
          <p:cNvSpPr/>
          <p:nvPr/>
        </p:nvSpPr>
        <p:spPr>
          <a:xfrm>
            <a:off x="6159262" y="2390417"/>
            <a:ext cx="2104844" cy="511397"/>
          </a:xfrm>
          <a:prstGeom prst="flowChartMagneticDisk">
            <a:avLst/>
          </a:prstGeom>
          <a:solidFill>
            <a:srgbClr val="1F497D">
              <a:lumMod val="20000"/>
              <a:lumOff val="80000"/>
            </a:srgbClr>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1800" kern="0" dirty="0">
                <a:solidFill>
                  <a:sysClr val="windowText" lastClr="000000"/>
                </a:solidFill>
                <a:latin typeface="Arial Regular"/>
                <a:cs typeface="Gill Sans"/>
              </a:rPr>
              <a:t>(Parallel) Storage</a:t>
            </a:r>
          </a:p>
        </p:txBody>
      </p:sp>
      <p:sp>
        <p:nvSpPr>
          <p:cNvPr id="48" name="Down Arrow 47"/>
          <p:cNvSpPr/>
          <p:nvPr/>
        </p:nvSpPr>
        <p:spPr>
          <a:xfrm>
            <a:off x="7157414" y="2901815"/>
            <a:ext cx="157786" cy="138627"/>
          </a:xfrm>
          <a:prstGeom prst="downArrow">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en-US" kern="0" dirty="0">
              <a:solidFill>
                <a:sysClr val="window" lastClr="FFFFFF"/>
              </a:solidFill>
              <a:latin typeface="Arial Regular"/>
              <a:cs typeface="Gill Sans"/>
            </a:endParaRPr>
          </a:p>
        </p:txBody>
      </p:sp>
      <p:sp>
        <p:nvSpPr>
          <p:cNvPr id="49" name="Rectangle 48"/>
          <p:cNvSpPr/>
          <p:nvPr/>
        </p:nvSpPr>
        <p:spPr>
          <a:xfrm>
            <a:off x="5783925" y="1524000"/>
            <a:ext cx="2902875" cy="2232028"/>
          </a:xfrm>
          <a:prstGeom prst="rect">
            <a:avLst/>
          </a:prstGeom>
          <a:noFill/>
          <a:ln w="25400" cap="flat" cmpd="sng" algn="ctr">
            <a:solidFill>
              <a:srgbClr val="4F81BD">
                <a:shade val="50000"/>
              </a:srgbClr>
            </a:solidFill>
            <a:prstDash val="dash"/>
          </a:ln>
          <a:effectLst/>
        </p:spPr>
        <p:txBody>
          <a:bodyPr anchor="ctr"/>
          <a:lstStyle/>
          <a:p>
            <a:pPr algn="ctr" eaLnBrk="1" fontAlgn="auto" hangingPunct="1">
              <a:spcBef>
                <a:spcPts val="0"/>
              </a:spcBef>
              <a:spcAft>
                <a:spcPts val="0"/>
              </a:spcAft>
              <a:defRPr/>
            </a:pPr>
            <a:endParaRPr lang="en-US" kern="0" dirty="0">
              <a:solidFill>
                <a:sysClr val="window" lastClr="FFFFFF"/>
              </a:solidFill>
              <a:latin typeface="Arial Regular"/>
              <a:cs typeface="Gill Sans"/>
            </a:endParaRPr>
          </a:p>
        </p:txBody>
      </p:sp>
      <p:sp>
        <p:nvSpPr>
          <p:cNvPr id="52" name="Flowchart: Magnetic Disk 51"/>
          <p:cNvSpPr/>
          <p:nvPr/>
        </p:nvSpPr>
        <p:spPr>
          <a:xfrm>
            <a:off x="4368799" y="5790228"/>
            <a:ext cx="1346201" cy="762971"/>
          </a:xfrm>
          <a:prstGeom prst="flowChartMagneticDisk">
            <a:avLst/>
          </a:prstGeom>
          <a:solidFill>
            <a:srgbClr val="1F497D">
              <a:lumMod val="20000"/>
              <a:lumOff val="80000"/>
            </a:srgbClr>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2000" kern="0" dirty="0">
                <a:solidFill>
                  <a:sysClr val="windowText" lastClr="000000"/>
                </a:solidFill>
                <a:latin typeface="Arial Regular"/>
                <a:cs typeface="Gill Sans"/>
              </a:rPr>
              <a:t>Shared</a:t>
            </a:r>
          </a:p>
          <a:p>
            <a:pPr algn="ctr" eaLnBrk="1" fontAlgn="auto" hangingPunct="1">
              <a:spcBef>
                <a:spcPts val="0"/>
              </a:spcBef>
              <a:spcAft>
                <a:spcPts val="0"/>
              </a:spcAft>
              <a:defRPr/>
            </a:pPr>
            <a:r>
              <a:rPr lang="en-US" sz="2000" kern="0" dirty="0">
                <a:solidFill>
                  <a:sysClr val="windowText" lastClr="000000"/>
                </a:solidFill>
                <a:latin typeface="Arial Regular"/>
                <a:cs typeface="Gill Sans"/>
              </a:rPr>
              <a:t>storage</a:t>
            </a:r>
          </a:p>
        </p:txBody>
      </p:sp>
      <p:sp>
        <p:nvSpPr>
          <p:cNvPr id="53" name="Up-Down Arrow 52"/>
          <p:cNvSpPr/>
          <p:nvPr/>
        </p:nvSpPr>
        <p:spPr bwMode="auto">
          <a:xfrm>
            <a:off x="4593062" y="5334000"/>
            <a:ext cx="131338" cy="395207"/>
          </a:xfrm>
          <a:prstGeom prst="upDownArrow">
            <a:avLst/>
          </a:prstGeom>
          <a:solidFill>
            <a:srgbClr val="274B8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u="none" strike="noStrike" cap="none" normalizeH="0" baseline="0" dirty="0">
              <a:ln>
                <a:noFill/>
              </a:ln>
              <a:solidFill>
                <a:schemeClr val="bg1"/>
              </a:solidFill>
              <a:effectLst/>
              <a:latin typeface="Arial Regular"/>
              <a:cs typeface="Gill Sans"/>
            </a:endParaRPr>
          </a:p>
        </p:txBody>
      </p:sp>
      <p:sp>
        <p:nvSpPr>
          <p:cNvPr id="54" name="Up-Down Arrow 53"/>
          <p:cNvSpPr/>
          <p:nvPr/>
        </p:nvSpPr>
        <p:spPr bwMode="auto">
          <a:xfrm>
            <a:off x="4745462" y="5410200"/>
            <a:ext cx="131338" cy="395207"/>
          </a:xfrm>
          <a:prstGeom prst="upDownArrow">
            <a:avLst/>
          </a:prstGeom>
          <a:solidFill>
            <a:srgbClr val="274B8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u="none" strike="noStrike" cap="none" normalizeH="0" baseline="0" dirty="0">
              <a:ln>
                <a:noFill/>
              </a:ln>
              <a:solidFill>
                <a:schemeClr val="bg1"/>
              </a:solidFill>
              <a:effectLst/>
              <a:latin typeface="Arial Regular"/>
              <a:cs typeface="Gill Sans"/>
            </a:endParaRPr>
          </a:p>
        </p:txBody>
      </p:sp>
      <p:sp>
        <p:nvSpPr>
          <p:cNvPr id="61" name="Left Arrow 60"/>
          <p:cNvSpPr/>
          <p:nvPr/>
        </p:nvSpPr>
        <p:spPr bwMode="auto">
          <a:xfrm rot="17939225">
            <a:off x="5332985" y="4467350"/>
            <a:ext cx="1780773" cy="175775"/>
          </a:xfrm>
          <a:prstGeom prst="lef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u="none" strike="noStrike" cap="none" normalizeH="0" baseline="0" dirty="0">
              <a:ln>
                <a:noFill/>
              </a:ln>
              <a:solidFill>
                <a:schemeClr val="bg1"/>
              </a:solidFill>
              <a:effectLst/>
              <a:latin typeface="Arial Regular"/>
              <a:cs typeface="Gill Sans"/>
            </a:endParaRPr>
          </a:p>
        </p:txBody>
      </p:sp>
      <p:sp>
        <p:nvSpPr>
          <p:cNvPr id="65" name="TextBox 38"/>
          <p:cNvSpPr txBox="1">
            <a:spLocks noChangeArrowheads="1"/>
          </p:cNvSpPr>
          <p:nvPr/>
        </p:nvSpPr>
        <p:spPr bwMode="auto">
          <a:xfrm rot="3700273">
            <a:off x="1723484" y="4567101"/>
            <a:ext cx="1989467" cy="369332"/>
          </a:xfrm>
          <a:prstGeom prst="rect">
            <a:avLst/>
          </a:prstGeom>
          <a:noFill/>
          <a:ln w="9525">
            <a:noFill/>
            <a:miter lim="800000"/>
            <a:headEnd/>
            <a:tailEnd/>
          </a:ln>
        </p:spPr>
        <p:txBody>
          <a:bodyPr wrap="square">
            <a:spAutoFit/>
          </a:bodyPr>
          <a:lstStyle/>
          <a:p>
            <a:r>
              <a:rPr lang="en-US" sz="1800" dirty="0">
                <a:solidFill>
                  <a:schemeClr val="tx1"/>
                </a:solidFill>
                <a:latin typeface="Arial Regular"/>
                <a:cs typeface="Gill Sans"/>
              </a:rPr>
              <a:t>Indexed subsets</a:t>
            </a:r>
          </a:p>
        </p:txBody>
      </p:sp>
      <p:sp>
        <p:nvSpPr>
          <p:cNvPr id="37" name="Left Arrow 36"/>
          <p:cNvSpPr/>
          <p:nvPr/>
        </p:nvSpPr>
        <p:spPr bwMode="auto">
          <a:xfrm rot="14395470">
            <a:off x="1909222" y="4467351"/>
            <a:ext cx="1780773" cy="175775"/>
          </a:xfrm>
          <a:prstGeom prst="lef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u="none" strike="noStrike" cap="none" normalizeH="0" baseline="0" dirty="0">
              <a:ln>
                <a:noFill/>
              </a:ln>
              <a:solidFill>
                <a:schemeClr val="bg1"/>
              </a:solidFill>
              <a:effectLst/>
              <a:latin typeface="Arial Regular"/>
              <a:cs typeface="Gill Sans"/>
            </a:endParaRPr>
          </a:p>
        </p:txBody>
      </p:sp>
      <p:sp>
        <p:nvSpPr>
          <p:cNvPr id="39" name="Rectangle 38"/>
          <p:cNvSpPr/>
          <p:nvPr/>
        </p:nvSpPr>
        <p:spPr>
          <a:xfrm>
            <a:off x="260808" y="4572647"/>
            <a:ext cx="2209800" cy="1077218"/>
          </a:xfrm>
          <a:prstGeom prst="rect">
            <a:avLst/>
          </a:prstGeom>
          <a:ln w="28575">
            <a:solidFill>
              <a:srgbClr val="274B81"/>
            </a:solidFill>
          </a:ln>
        </p:spPr>
        <p:txBody>
          <a:bodyPr wrap="square">
            <a:spAutoFit/>
          </a:bodyPr>
          <a:lstStyle/>
          <a:p>
            <a:r>
              <a:rPr lang="en-US" sz="1600" dirty="0">
                <a:solidFill>
                  <a:srgbClr val="CC0099"/>
                </a:solidFill>
                <a:latin typeface="Arial Regular"/>
                <a:cs typeface="Gill Sans"/>
              </a:rPr>
              <a:t>Need to reduce EBs and PBs of data, and move only TBs from simulation sites</a:t>
            </a:r>
          </a:p>
        </p:txBody>
      </p:sp>
      <p:sp>
        <p:nvSpPr>
          <p:cNvPr id="41" name="Rectangle 40"/>
          <p:cNvSpPr/>
          <p:nvPr/>
        </p:nvSpPr>
        <p:spPr>
          <a:xfrm>
            <a:off x="3482433" y="1572161"/>
            <a:ext cx="2080167" cy="1323439"/>
          </a:xfrm>
          <a:prstGeom prst="rect">
            <a:avLst/>
          </a:prstGeom>
          <a:ln w="28575">
            <a:solidFill>
              <a:srgbClr val="274B81"/>
            </a:solidFill>
          </a:ln>
        </p:spPr>
        <p:txBody>
          <a:bodyPr wrap="square">
            <a:spAutoFit/>
          </a:bodyPr>
          <a:lstStyle/>
          <a:p>
            <a:r>
              <a:rPr lang="en-US" sz="1600" dirty="0">
                <a:solidFill>
                  <a:schemeClr val="accent2">
                    <a:lumMod val="75000"/>
                  </a:schemeClr>
                </a:solidFill>
                <a:latin typeface="Arial Regular"/>
                <a:cs typeface="Gill Sans"/>
              </a:rPr>
              <a:t>Perform some data analysis on exascale machine</a:t>
            </a:r>
          </a:p>
          <a:p>
            <a:r>
              <a:rPr lang="en-US" sz="1600" dirty="0">
                <a:solidFill>
                  <a:schemeClr val="accent2">
                    <a:lumMod val="75000"/>
                  </a:schemeClr>
                </a:solidFill>
                <a:latin typeface="Arial Regular"/>
                <a:cs typeface="Gill Sans"/>
              </a:rPr>
              <a:t>(e.g. in situ pattern identification)</a:t>
            </a:r>
          </a:p>
        </p:txBody>
      </p:sp>
      <p:sp>
        <p:nvSpPr>
          <p:cNvPr id="50" name="Rectangle 49"/>
          <p:cNvSpPr/>
          <p:nvPr/>
        </p:nvSpPr>
        <p:spPr>
          <a:xfrm>
            <a:off x="6596013" y="4656256"/>
            <a:ext cx="2209800" cy="1323439"/>
          </a:xfrm>
          <a:prstGeom prst="rect">
            <a:avLst/>
          </a:prstGeom>
          <a:ln w="28575">
            <a:solidFill>
              <a:srgbClr val="274B81"/>
            </a:solidFill>
          </a:ln>
        </p:spPr>
        <p:txBody>
          <a:bodyPr wrap="square">
            <a:spAutoFit/>
          </a:bodyPr>
          <a:lstStyle/>
          <a:p>
            <a:r>
              <a:rPr lang="en-US" sz="1600" dirty="0">
                <a:solidFill>
                  <a:schemeClr val="accent2">
                    <a:lumMod val="75000"/>
                  </a:schemeClr>
                </a:solidFill>
                <a:latin typeface="Arial Regular"/>
                <a:cs typeface="Gill Sans"/>
              </a:rPr>
              <a:t>Reduce and prepare data for further exploratory</a:t>
            </a:r>
          </a:p>
          <a:p>
            <a:r>
              <a:rPr lang="en-US" sz="1600" dirty="0">
                <a:solidFill>
                  <a:schemeClr val="accent2">
                    <a:lumMod val="75000"/>
                  </a:schemeClr>
                </a:solidFill>
                <a:latin typeface="Arial Regular"/>
                <a:cs typeface="Gill Sans"/>
              </a:rPr>
              <a:t>analysis</a:t>
            </a:r>
          </a:p>
          <a:p>
            <a:r>
              <a:rPr lang="en-US" sz="1600" dirty="0">
                <a:solidFill>
                  <a:schemeClr val="accent2">
                    <a:lumMod val="75000"/>
                  </a:schemeClr>
                </a:solidFill>
                <a:latin typeface="Arial Regular"/>
                <a:cs typeface="Gill Sans"/>
              </a:rPr>
              <a:t>(e.g., data mining)</a:t>
            </a:r>
          </a:p>
        </p:txBody>
      </p:sp>
      <p:sp>
        <p:nvSpPr>
          <p:cNvPr id="2" name="Left-Right Arrow 1"/>
          <p:cNvSpPr/>
          <p:nvPr/>
        </p:nvSpPr>
        <p:spPr bwMode="auto">
          <a:xfrm>
            <a:off x="3124199" y="3124200"/>
            <a:ext cx="2743199" cy="304799"/>
          </a:xfrm>
          <a:prstGeom prst="leftRightArrow">
            <a:avLst/>
          </a:prstGeom>
          <a:solidFill>
            <a:schemeClr val="accent1"/>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u="none" strike="noStrike" cap="none" normalizeH="0" baseline="0" dirty="0">
              <a:ln>
                <a:noFill/>
              </a:ln>
              <a:solidFill>
                <a:schemeClr val="tx1"/>
              </a:solidFill>
              <a:effectLst/>
              <a:latin typeface="Arial Regular"/>
              <a:cs typeface="Gill Sans"/>
            </a:endParaRPr>
          </a:p>
        </p:txBody>
      </p:sp>
      <p:pic>
        <p:nvPicPr>
          <p:cNvPr id="6" name="Audio 5">
            <a:hlinkClick r:id="" action="ppaction://media"/>
            <a:extLst>
              <a:ext uri="{FF2B5EF4-FFF2-40B4-BE49-F238E27FC236}">
                <a16:creationId xmlns:a16="http://schemas.microsoft.com/office/drawing/2014/main" id="{C1C51FC6-E56F-FB4A-B382-7B3837EC70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96653964"/>
      </p:ext>
    </p:extLst>
  </p:cSld>
  <p:clrMapOvr>
    <a:masterClrMapping/>
  </p:clrMapOvr>
  <mc:AlternateContent xmlns:mc="http://schemas.openxmlformats.org/markup-compatibility/2006">
    <mc:Choice xmlns:p14="http://schemas.microsoft.com/office/powerpoint/2010/main" Requires="p14">
      <p:transition spd="slow" p14:dur="2000" advTm="64412"/>
    </mc:Choice>
    <mc:Fallback>
      <p:transition spd="slow" advTm="6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Scientific Data Management at </a:t>
            </a:r>
            <a:r>
              <a:rPr lang="en-US" sz="3200" dirty="0" err="1"/>
              <a:t>Exascale</a:t>
            </a:r>
            <a:endParaRPr lang="en-US" sz="3200" dirty="0"/>
          </a:p>
        </p:txBody>
      </p:sp>
      <p:sp>
        <p:nvSpPr>
          <p:cNvPr id="11" name="Content Placeholder 10">
            <a:extLst>
              <a:ext uri="{FF2B5EF4-FFF2-40B4-BE49-F238E27FC236}">
                <a16:creationId xmlns:a16="http://schemas.microsoft.com/office/drawing/2014/main" id="{183B9D38-57D6-DB46-9252-EA4BBA67D38A}"/>
              </a:ext>
            </a:extLst>
          </p:cNvPr>
          <p:cNvSpPr>
            <a:spLocks noGrp="1"/>
          </p:cNvSpPr>
          <p:nvPr>
            <p:ph idx="1"/>
          </p:nvPr>
        </p:nvSpPr>
        <p:spPr/>
        <p:txBody>
          <a:bodyPr>
            <a:normAutofit fontScale="92500" lnSpcReduction="10000"/>
          </a:bodyPr>
          <a:lstStyle/>
          <a:p>
            <a:pPr marL="0" indent="0">
              <a:spcBef>
                <a:spcPts val="1000"/>
              </a:spcBef>
              <a:spcAft>
                <a:spcPts val="1000"/>
              </a:spcAft>
              <a:buNone/>
            </a:pPr>
            <a:r>
              <a:rPr lang="en-US" dirty="0"/>
              <a:t>Outline</a:t>
            </a:r>
          </a:p>
          <a:p>
            <a:pPr marL="231775" indent="-231775">
              <a:spcBef>
                <a:spcPts val="1000"/>
              </a:spcBef>
              <a:spcAft>
                <a:spcPts val="1000"/>
              </a:spcAft>
            </a:pPr>
            <a:r>
              <a:rPr lang="en-US" dirty="0">
                <a:solidFill>
                  <a:schemeClr val="bg1">
                    <a:lumMod val="75000"/>
                  </a:schemeClr>
                </a:solidFill>
              </a:rPr>
              <a:t>Introduction</a:t>
            </a:r>
          </a:p>
          <a:p>
            <a:pPr marL="231775" indent="-231775">
              <a:spcBef>
                <a:spcPts val="1000"/>
              </a:spcBef>
              <a:spcAft>
                <a:spcPts val="1000"/>
              </a:spcAft>
            </a:pPr>
            <a:r>
              <a:rPr lang="en-US" dirty="0"/>
              <a:t>Examples of Scientific Data Management</a:t>
            </a:r>
          </a:p>
          <a:p>
            <a:pPr marL="231775" indent="-231775">
              <a:spcBef>
                <a:spcPts val="1000"/>
              </a:spcBef>
              <a:spcAft>
                <a:spcPts val="1000"/>
              </a:spcAft>
            </a:pPr>
            <a:r>
              <a:rPr lang="en-US" dirty="0">
                <a:solidFill>
                  <a:schemeClr val="bg1">
                    <a:lumMod val="75000"/>
                  </a:schemeClr>
                </a:solidFill>
              </a:rPr>
              <a:t>Deep Dive: </a:t>
            </a:r>
            <a:r>
              <a:rPr lang="en-US" dirty="0" err="1">
                <a:solidFill>
                  <a:schemeClr val="bg1">
                    <a:lumMod val="75000"/>
                  </a:schemeClr>
                </a:solidFill>
              </a:rPr>
              <a:t>FastBit</a:t>
            </a:r>
            <a:r>
              <a:rPr lang="en-US" dirty="0">
                <a:solidFill>
                  <a:schemeClr val="bg1">
                    <a:lumMod val="75000"/>
                  </a:schemeClr>
                </a:solidFill>
              </a:rPr>
              <a:t> Indexing</a:t>
            </a:r>
          </a:p>
          <a:p>
            <a:pPr marL="231775" indent="-231775">
              <a:spcBef>
                <a:spcPts val="1000"/>
              </a:spcBef>
              <a:spcAft>
                <a:spcPts val="1000"/>
              </a:spcAft>
            </a:pPr>
            <a:r>
              <a:rPr lang="en-US" dirty="0">
                <a:solidFill>
                  <a:schemeClr val="bg1">
                    <a:lumMod val="75000"/>
                  </a:schemeClr>
                </a:solidFill>
              </a:rPr>
              <a:t>Deep Dive: </a:t>
            </a:r>
            <a:r>
              <a:rPr lang="en-US" dirty="0" err="1">
                <a:solidFill>
                  <a:schemeClr val="bg1">
                    <a:lumMod val="75000"/>
                  </a:schemeClr>
                </a:solidFill>
              </a:rPr>
              <a:t>FasTensor</a:t>
            </a:r>
            <a:r>
              <a:rPr lang="en-US" dirty="0">
                <a:solidFill>
                  <a:schemeClr val="bg1">
                    <a:lumMod val="75000"/>
                  </a:schemeClr>
                </a:solidFill>
              </a:rPr>
              <a:t> Automatic Parallelization Engine</a:t>
            </a:r>
          </a:p>
          <a:p>
            <a:pPr marL="231775" indent="-231775">
              <a:spcBef>
                <a:spcPts val="1000"/>
              </a:spcBef>
              <a:spcAft>
                <a:spcPts val="1000"/>
              </a:spcAft>
            </a:pPr>
            <a:r>
              <a:rPr lang="en-US" dirty="0">
                <a:solidFill>
                  <a:schemeClr val="bg1">
                    <a:lumMod val="75000"/>
                  </a:schemeClr>
                </a:solidFill>
              </a:rPr>
              <a:t>Summary</a:t>
            </a:r>
          </a:p>
        </p:txBody>
      </p:sp>
      <p:sp>
        <p:nvSpPr>
          <p:cNvPr id="12" name="Text Placeholder 11">
            <a:extLst>
              <a:ext uri="{FF2B5EF4-FFF2-40B4-BE49-F238E27FC236}">
                <a16:creationId xmlns:a16="http://schemas.microsoft.com/office/drawing/2014/main" id="{6EA5FBB4-9793-CA4F-8080-D0A834373204}"/>
              </a:ext>
            </a:extLst>
          </p:cNvPr>
          <p:cNvSpPr>
            <a:spLocks noGrp="1"/>
          </p:cNvSpPr>
          <p:nvPr>
            <p:ph type="body" sz="half" idx="2"/>
          </p:nvPr>
        </p:nvSpPr>
        <p:spPr/>
        <p:txBody>
          <a:bodyPr/>
          <a:lstStyle/>
          <a:p>
            <a:r>
              <a:rPr lang="en-US" dirty="0"/>
              <a:t>John Wu</a:t>
            </a:r>
          </a:p>
        </p:txBody>
      </p:sp>
      <p:sp>
        <p:nvSpPr>
          <p:cNvPr id="4" name="Slide Number Placeholder 3"/>
          <p:cNvSpPr>
            <a:spLocks noGrp="1"/>
          </p:cNvSpPr>
          <p:nvPr>
            <p:ph type="sldNum" sz="quarter" idx="12"/>
          </p:nvPr>
        </p:nvSpPr>
        <p:spPr/>
        <p:txBody>
          <a:bodyPr/>
          <a:lstStyle/>
          <a:p>
            <a:fld id="{67F4BB86-738B-4A51-BB61-46F3B0FB9693}" type="slidenum">
              <a:rPr lang="en-US" smtClean="0"/>
              <a:t>8</a:t>
            </a:fld>
            <a:endParaRPr lang="en-US" dirty="0"/>
          </a:p>
        </p:txBody>
      </p:sp>
      <p:sp>
        <p:nvSpPr>
          <p:cNvPr id="5" name="Footer Placeholder 4"/>
          <p:cNvSpPr>
            <a:spLocks noGrp="1"/>
          </p:cNvSpPr>
          <p:nvPr>
            <p:ph type="ftr" sz="quarter" idx="4294967295"/>
          </p:nvPr>
        </p:nvSpPr>
        <p:spPr>
          <a:xfrm>
            <a:off x="0" y="6523038"/>
            <a:ext cx="7854950" cy="320675"/>
          </a:xfrm>
        </p:spPr>
        <p:txBody>
          <a:bodyPr/>
          <a:lstStyle/>
          <a:p>
            <a:pPr algn="l"/>
            <a:r>
              <a:rPr lang="en-US"/>
              <a:t>DBKDA 2021</a:t>
            </a:r>
            <a:endParaRPr lang="en-US" dirty="0"/>
          </a:p>
        </p:txBody>
      </p:sp>
      <p:pic>
        <p:nvPicPr>
          <p:cNvPr id="3" name="Audio 2">
            <a:hlinkClick r:id="" action="ppaction://media"/>
            <a:extLst>
              <a:ext uri="{FF2B5EF4-FFF2-40B4-BE49-F238E27FC236}">
                <a16:creationId xmlns:a16="http://schemas.microsoft.com/office/drawing/2014/main" id="{A60526AB-8102-5742-9D13-4B8D2757CD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99491703"/>
      </p:ext>
    </p:extLst>
  </p:cSld>
  <p:clrMapOvr>
    <a:masterClrMapping/>
  </p:clrMapOvr>
  <mc:AlternateContent xmlns:mc="http://schemas.openxmlformats.org/markup-compatibility/2006">
    <mc:Choice xmlns:p14="http://schemas.microsoft.com/office/powerpoint/2010/main" Requires="p14">
      <p:transition spd="slow" p14:dur="2000" advTm="20418"/>
    </mc:Choice>
    <mc:Fallback>
      <p:transition spd="slow" advTm="20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1189038"/>
            <a:ext cx="3354388" cy="641350"/>
          </a:xfrm>
          <a:prstGeom prst="roundRect">
            <a:avLst/>
          </a:prstGeom>
          <a:solidFill>
            <a:srgbClr val="DA18ED"/>
          </a:solidFill>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dirty="0">
                <a:solidFill>
                  <a:prstClr val="white">
                    <a:lumMod val="85000"/>
                  </a:prstClr>
                </a:solidFill>
                <a:latin typeface="Arial Regular"/>
                <a:cs typeface="Gill Sans"/>
              </a:rPr>
              <a:t>User-facing applications/services</a:t>
            </a:r>
          </a:p>
        </p:txBody>
      </p:sp>
      <p:sp>
        <p:nvSpPr>
          <p:cNvPr id="6" name="Rounded Rectangle 5"/>
          <p:cNvSpPr/>
          <p:nvPr/>
        </p:nvSpPr>
        <p:spPr>
          <a:xfrm>
            <a:off x="533400" y="3455988"/>
            <a:ext cx="3354388" cy="642937"/>
          </a:xfrm>
          <a:prstGeom prst="roundRect">
            <a:avLst/>
          </a:prstGeom>
          <a:solidFill>
            <a:srgbClr val="0DF50D"/>
          </a:solidFill>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dirty="0">
                <a:solidFill>
                  <a:prstClr val="black">
                    <a:lumMod val="85000"/>
                    <a:lumOff val="15000"/>
                  </a:prstClr>
                </a:solidFill>
                <a:latin typeface="Arial Regular"/>
                <a:cs typeface="Gill Sans"/>
              </a:rPr>
              <a:t>Motifs</a:t>
            </a:r>
          </a:p>
        </p:txBody>
      </p:sp>
      <p:sp>
        <p:nvSpPr>
          <p:cNvPr id="7" name="Rounded Rectangle 6"/>
          <p:cNvSpPr/>
          <p:nvPr/>
        </p:nvSpPr>
        <p:spPr>
          <a:xfrm>
            <a:off x="533400" y="2286000"/>
            <a:ext cx="3354388" cy="641350"/>
          </a:xfrm>
          <a:prstGeom prst="roundRect">
            <a:avLst/>
          </a:prstGeom>
          <a:solidFill>
            <a:srgbClr val="1844F0"/>
          </a:solidFill>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dirty="0">
                <a:solidFill>
                  <a:prstClr val="white">
                    <a:lumMod val="85000"/>
                  </a:prstClr>
                </a:solidFill>
                <a:latin typeface="Arial Regular"/>
                <a:cs typeface="Gill Sans"/>
              </a:rPr>
              <a:t>Algorithms</a:t>
            </a:r>
          </a:p>
        </p:txBody>
      </p:sp>
      <p:sp>
        <p:nvSpPr>
          <p:cNvPr id="8" name="Rounded Rectangle 7"/>
          <p:cNvSpPr/>
          <p:nvPr/>
        </p:nvSpPr>
        <p:spPr>
          <a:xfrm>
            <a:off x="533400" y="4659313"/>
            <a:ext cx="3354388" cy="641350"/>
          </a:xfrm>
          <a:prstGeom prst="roundRect">
            <a:avLst/>
          </a:prstGeom>
          <a:solidFill>
            <a:srgbClr val="FA7803"/>
          </a:solidFill>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dirty="0">
                <a:solidFill>
                  <a:prstClr val="black">
                    <a:lumMod val="85000"/>
                    <a:lumOff val="15000"/>
                  </a:prstClr>
                </a:solidFill>
                <a:latin typeface="Arial Regular"/>
                <a:cs typeface="Gill Sans"/>
              </a:rPr>
              <a:t>Optimized runtime</a:t>
            </a:r>
          </a:p>
        </p:txBody>
      </p:sp>
      <p:sp>
        <p:nvSpPr>
          <p:cNvPr id="10" name="Rounded Rectangle 9"/>
          <p:cNvSpPr/>
          <p:nvPr/>
        </p:nvSpPr>
        <p:spPr>
          <a:xfrm>
            <a:off x="533400" y="5897563"/>
            <a:ext cx="3354388" cy="641350"/>
          </a:xfrm>
          <a:prstGeom prst="round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dirty="0">
                <a:solidFill>
                  <a:prstClr val="black"/>
                </a:solidFill>
                <a:latin typeface="Arial Regular"/>
                <a:cs typeface="Gill Sans"/>
              </a:rPr>
              <a:t>Hardware abstraction and hardware</a:t>
            </a:r>
          </a:p>
        </p:txBody>
      </p:sp>
      <p:sp>
        <p:nvSpPr>
          <p:cNvPr id="16" name="Oval 15"/>
          <p:cNvSpPr/>
          <p:nvPr/>
        </p:nvSpPr>
        <p:spPr>
          <a:xfrm>
            <a:off x="1981200" y="2286000"/>
            <a:ext cx="2819400" cy="2971800"/>
          </a:xfrm>
          <a:prstGeom prst="ellipse">
            <a:avLst/>
          </a:prstGeom>
          <a:solidFill>
            <a:schemeClr val="accent5">
              <a:lumMod val="75000"/>
              <a:alpha val="80000"/>
            </a:schemeClr>
          </a:solidFill>
          <a:ln w="31750">
            <a:solidFill>
              <a:schemeClr val="accent5">
                <a:lumMod val="50000"/>
                <a:alpha val="80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2400" dirty="0">
                <a:latin typeface="Arial Regular"/>
                <a:cs typeface="Gill Sans"/>
              </a:rPr>
              <a:t>Scientific Data Management Research</a:t>
            </a:r>
          </a:p>
        </p:txBody>
      </p:sp>
      <p:sp>
        <p:nvSpPr>
          <p:cNvPr id="2" name="TextBox 1"/>
          <p:cNvSpPr txBox="1"/>
          <p:nvPr/>
        </p:nvSpPr>
        <p:spPr>
          <a:xfrm>
            <a:off x="4418013" y="1069975"/>
            <a:ext cx="4438650" cy="400110"/>
          </a:xfrm>
          <a:prstGeom prst="rect">
            <a:avLst/>
          </a:prstGeom>
          <a:solidFill>
            <a:schemeClr val="bg1">
              <a:alpha val="50000"/>
            </a:schemeClr>
          </a:solidFill>
          <a:ln>
            <a:solidFill>
              <a:schemeClr val="bg1">
                <a:lumMod val="85000"/>
              </a:schemeClr>
            </a:solidFill>
          </a:ln>
        </p:spPr>
        <p:txBody>
          <a:bodyPr>
            <a:spAutoFit/>
          </a:bodyPr>
          <a:lstStyle/>
          <a:p>
            <a:pPr fontAlgn="auto">
              <a:spcBef>
                <a:spcPts val="0"/>
              </a:spcBef>
              <a:spcAft>
                <a:spcPts val="0"/>
              </a:spcAft>
              <a:defRPr/>
            </a:pPr>
            <a:endParaRPr lang="en-US" sz="2000" dirty="0">
              <a:solidFill>
                <a:prstClr val="black"/>
              </a:solidFill>
              <a:latin typeface="Arial Regular"/>
              <a:ea typeface="+mn-ea"/>
              <a:cs typeface="Gill Sans"/>
            </a:endParaRPr>
          </a:p>
        </p:txBody>
      </p:sp>
      <p:sp>
        <p:nvSpPr>
          <p:cNvPr id="12" name="TextBox 11"/>
          <p:cNvSpPr txBox="1"/>
          <p:nvPr/>
        </p:nvSpPr>
        <p:spPr>
          <a:xfrm>
            <a:off x="4414295" y="1724561"/>
            <a:ext cx="4438650" cy="1323439"/>
          </a:xfrm>
          <a:prstGeom prst="rect">
            <a:avLst/>
          </a:prstGeom>
          <a:solidFill>
            <a:schemeClr val="bg1">
              <a:alpha val="50000"/>
            </a:schemeClr>
          </a:solidFill>
          <a:ln>
            <a:solidFill>
              <a:schemeClr val="bg1">
                <a:lumMod val="85000"/>
              </a:schemeClr>
            </a:solidFill>
          </a:ln>
        </p:spPr>
        <p:txBody>
          <a:bodyPr>
            <a:spAutoFit/>
          </a:bodyPr>
          <a:lstStyle/>
          <a:p>
            <a:pPr fontAlgn="auto">
              <a:spcBef>
                <a:spcPts val="0"/>
              </a:spcBef>
              <a:spcAft>
                <a:spcPts val="0"/>
              </a:spcAft>
              <a:defRPr/>
            </a:pPr>
            <a:r>
              <a:rPr lang="en-US" sz="2000" dirty="0">
                <a:solidFill>
                  <a:prstClr val="black"/>
                </a:solidFill>
                <a:latin typeface="Arial Regular"/>
                <a:cs typeface="Gill Sans"/>
              </a:rPr>
              <a:t>Automated data reorganization</a:t>
            </a:r>
          </a:p>
          <a:p>
            <a:pPr fontAlgn="auto">
              <a:spcBef>
                <a:spcPts val="0"/>
              </a:spcBef>
              <a:spcAft>
                <a:spcPts val="0"/>
              </a:spcAft>
              <a:defRPr/>
            </a:pPr>
            <a:r>
              <a:rPr lang="en-US" sz="2000" dirty="0">
                <a:solidFill>
                  <a:prstClr val="black"/>
                </a:solidFill>
                <a:latin typeface="Arial Regular"/>
                <a:cs typeface="Gill Sans"/>
              </a:rPr>
              <a:t>Intelligent data movement</a:t>
            </a:r>
          </a:p>
          <a:p>
            <a:pPr fontAlgn="auto">
              <a:spcBef>
                <a:spcPts val="0"/>
              </a:spcBef>
              <a:spcAft>
                <a:spcPts val="0"/>
              </a:spcAft>
              <a:defRPr/>
            </a:pPr>
            <a:r>
              <a:rPr lang="en-US" sz="2000" dirty="0">
                <a:solidFill>
                  <a:prstClr val="black"/>
                </a:solidFill>
                <a:latin typeface="Arial Regular"/>
                <a:cs typeface="Gill Sans"/>
              </a:rPr>
              <a:t>Vertical storage management</a:t>
            </a:r>
          </a:p>
          <a:p>
            <a:pPr fontAlgn="auto">
              <a:spcBef>
                <a:spcPts val="0"/>
              </a:spcBef>
              <a:spcAft>
                <a:spcPts val="0"/>
              </a:spcAft>
              <a:defRPr/>
            </a:pPr>
            <a:r>
              <a:rPr lang="en-US" sz="2000" dirty="0">
                <a:solidFill>
                  <a:prstClr val="black"/>
                </a:solidFill>
                <a:latin typeface="Arial Regular"/>
                <a:cs typeface="Gill Sans"/>
              </a:rPr>
              <a:t>Performance analysis</a:t>
            </a:r>
          </a:p>
        </p:txBody>
      </p:sp>
      <p:sp>
        <p:nvSpPr>
          <p:cNvPr id="13" name="TextBox 12"/>
          <p:cNvSpPr txBox="1"/>
          <p:nvPr/>
        </p:nvSpPr>
        <p:spPr>
          <a:xfrm>
            <a:off x="4418013" y="4724400"/>
            <a:ext cx="4438650" cy="1015663"/>
          </a:xfrm>
          <a:prstGeom prst="rect">
            <a:avLst/>
          </a:prstGeom>
          <a:solidFill>
            <a:schemeClr val="bg1">
              <a:alpha val="50000"/>
            </a:schemeClr>
          </a:solidFill>
          <a:ln>
            <a:solidFill>
              <a:schemeClr val="bg1">
                <a:lumMod val="85000"/>
              </a:schemeClr>
            </a:solidFill>
          </a:ln>
        </p:spPr>
        <p:txBody>
          <a:bodyPr>
            <a:spAutoFit/>
          </a:bodyPr>
          <a:lstStyle/>
          <a:p>
            <a:pPr fontAlgn="auto">
              <a:spcBef>
                <a:spcPts val="0"/>
              </a:spcBef>
              <a:spcAft>
                <a:spcPts val="0"/>
              </a:spcAft>
              <a:defRPr/>
            </a:pPr>
            <a:r>
              <a:rPr lang="en-US" sz="2000" dirty="0">
                <a:solidFill>
                  <a:prstClr val="black"/>
                </a:solidFill>
                <a:latin typeface="Arial Regular"/>
                <a:cs typeface="Gill Sans"/>
              </a:rPr>
              <a:t>File formats: ExaHDF5, ADIOS</a:t>
            </a:r>
          </a:p>
          <a:p>
            <a:pPr fontAlgn="auto">
              <a:spcBef>
                <a:spcPts val="0"/>
              </a:spcBef>
              <a:spcAft>
                <a:spcPts val="0"/>
              </a:spcAft>
              <a:defRPr/>
            </a:pPr>
            <a:r>
              <a:rPr lang="en-US" sz="2000" dirty="0">
                <a:solidFill>
                  <a:prstClr val="black"/>
                </a:solidFill>
                <a:latin typeface="Arial Regular"/>
                <a:cs typeface="Gill Sans"/>
              </a:rPr>
              <a:t>Storage API: </a:t>
            </a:r>
            <a:r>
              <a:rPr lang="en-US" sz="2000" dirty="0" err="1">
                <a:solidFill>
                  <a:prstClr val="black"/>
                </a:solidFill>
                <a:latin typeface="Arial Regular"/>
                <a:cs typeface="Gill Sans"/>
              </a:rPr>
              <a:t>GPUDirect</a:t>
            </a:r>
            <a:r>
              <a:rPr lang="en-US" sz="2000" dirty="0">
                <a:solidFill>
                  <a:prstClr val="black"/>
                </a:solidFill>
                <a:latin typeface="Arial Regular"/>
                <a:cs typeface="Gill Sans"/>
              </a:rPr>
              <a:t>, Object Store</a:t>
            </a:r>
          </a:p>
        </p:txBody>
      </p:sp>
      <p:sp>
        <p:nvSpPr>
          <p:cNvPr id="14" name="TextBox 13"/>
          <p:cNvSpPr txBox="1"/>
          <p:nvPr/>
        </p:nvSpPr>
        <p:spPr>
          <a:xfrm>
            <a:off x="4418013" y="3248561"/>
            <a:ext cx="4438650" cy="1323439"/>
          </a:xfrm>
          <a:prstGeom prst="rect">
            <a:avLst/>
          </a:prstGeom>
          <a:solidFill>
            <a:schemeClr val="bg1">
              <a:alpha val="50000"/>
            </a:schemeClr>
          </a:solidFill>
          <a:ln>
            <a:solidFill>
              <a:schemeClr val="bg1">
                <a:lumMod val="85000"/>
              </a:schemeClr>
            </a:solidFill>
          </a:ln>
        </p:spPr>
        <p:txBody>
          <a:bodyPr>
            <a:spAutoFit/>
          </a:bodyPr>
          <a:lstStyle/>
          <a:p>
            <a:pPr fontAlgn="auto">
              <a:spcBef>
                <a:spcPts val="0"/>
              </a:spcBef>
              <a:spcAft>
                <a:spcPts val="0"/>
              </a:spcAft>
              <a:defRPr/>
            </a:pPr>
            <a:r>
              <a:rPr lang="en-US" sz="2000" dirty="0">
                <a:solidFill>
                  <a:prstClr val="black"/>
                </a:solidFill>
                <a:latin typeface="Arial Regular"/>
                <a:cs typeface="Gill Sans"/>
              </a:rPr>
              <a:t>Indexing/Querying</a:t>
            </a:r>
          </a:p>
          <a:p>
            <a:pPr fontAlgn="auto">
              <a:spcBef>
                <a:spcPts val="0"/>
              </a:spcBef>
              <a:spcAft>
                <a:spcPts val="0"/>
              </a:spcAft>
              <a:defRPr/>
            </a:pPr>
            <a:r>
              <a:rPr lang="en-US" sz="2000" dirty="0">
                <a:solidFill>
                  <a:prstClr val="black"/>
                </a:solidFill>
                <a:latin typeface="Arial Regular"/>
                <a:cs typeface="Gill Sans"/>
              </a:rPr>
              <a:t>Tensor based operators for analysis</a:t>
            </a:r>
          </a:p>
          <a:p>
            <a:pPr fontAlgn="auto">
              <a:spcBef>
                <a:spcPts val="0"/>
              </a:spcBef>
              <a:spcAft>
                <a:spcPts val="0"/>
              </a:spcAft>
              <a:defRPr/>
            </a:pPr>
            <a:r>
              <a:rPr lang="en-US" sz="2000" dirty="0">
                <a:solidFill>
                  <a:prstClr val="black"/>
                </a:solidFill>
                <a:latin typeface="Arial Regular"/>
                <a:cs typeface="Gill Sans"/>
              </a:rPr>
              <a:t>Data transformation</a:t>
            </a:r>
          </a:p>
          <a:p>
            <a:pPr fontAlgn="auto">
              <a:spcBef>
                <a:spcPts val="0"/>
              </a:spcBef>
              <a:spcAft>
                <a:spcPts val="0"/>
              </a:spcAft>
              <a:defRPr/>
            </a:pPr>
            <a:r>
              <a:rPr lang="en-US" sz="2000" dirty="0">
                <a:solidFill>
                  <a:prstClr val="black"/>
                </a:solidFill>
                <a:latin typeface="Arial Regular"/>
                <a:cs typeface="Gill Sans"/>
              </a:rPr>
              <a:t>Distributed workflows</a:t>
            </a:r>
          </a:p>
        </p:txBody>
      </p:sp>
      <p:sp>
        <p:nvSpPr>
          <p:cNvPr id="15" name="TextBox 14"/>
          <p:cNvSpPr txBox="1"/>
          <p:nvPr/>
        </p:nvSpPr>
        <p:spPr>
          <a:xfrm>
            <a:off x="4418013" y="5884863"/>
            <a:ext cx="4438650" cy="400110"/>
          </a:xfrm>
          <a:prstGeom prst="rect">
            <a:avLst/>
          </a:prstGeom>
          <a:solidFill>
            <a:schemeClr val="bg1">
              <a:alpha val="50000"/>
            </a:schemeClr>
          </a:solidFill>
          <a:ln>
            <a:solidFill>
              <a:schemeClr val="bg1">
                <a:lumMod val="85000"/>
              </a:schemeClr>
            </a:solidFill>
          </a:ln>
        </p:spPr>
        <p:txBody>
          <a:bodyPr>
            <a:spAutoFit/>
          </a:bodyPr>
          <a:lstStyle/>
          <a:p>
            <a:pPr fontAlgn="auto">
              <a:spcBef>
                <a:spcPts val="0"/>
              </a:spcBef>
              <a:spcAft>
                <a:spcPts val="0"/>
              </a:spcAft>
              <a:defRPr/>
            </a:pPr>
            <a:endParaRPr lang="en-US" sz="2000" dirty="0">
              <a:solidFill>
                <a:prstClr val="black"/>
              </a:solidFill>
              <a:latin typeface="Arial Regular"/>
              <a:ea typeface="+mn-ea"/>
              <a:cs typeface="Gill Sans"/>
            </a:endParaRPr>
          </a:p>
        </p:txBody>
      </p:sp>
      <p:sp>
        <p:nvSpPr>
          <p:cNvPr id="9" name="Title 8">
            <a:extLst>
              <a:ext uri="{FF2B5EF4-FFF2-40B4-BE49-F238E27FC236}">
                <a16:creationId xmlns:a16="http://schemas.microsoft.com/office/drawing/2014/main" id="{5403D6E5-0B70-8847-B9C1-EFD9E76C07E0}"/>
              </a:ext>
            </a:extLst>
          </p:cNvPr>
          <p:cNvSpPr>
            <a:spLocks noGrp="1"/>
          </p:cNvSpPr>
          <p:nvPr>
            <p:ph type="title"/>
          </p:nvPr>
        </p:nvSpPr>
        <p:spPr>
          <a:xfrm>
            <a:off x="211138" y="108774"/>
            <a:ext cx="8704262" cy="838200"/>
          </a:xfrm>
        </p:spPr>
        <p:txBody>
          <a:bodyPr>
            <a:normAutofit fontScale="90000"/>
          </a:bodyPr>
          <a:lstStyle/>
          <a:p>
            <a:r>
              <a:rPr lang="en-US" dirty="0"/>
              <a:t>Scientific Data Management in Computer Science</a:t>
            </a:r>
          </a:p>
        </p:txBody>
      </p:sp>
      <p:sp>
        <p:nvSpPr>
          <p:cNvPr id="3" name="Footer Placeholder 2"/>
          <p:cNvSpPr>
            <a:spLocks noGrp="1"/>
          </p:cNvSpPr>
          <p:nvPr>
            <p:ph type="ftr" idx="10"/>
          </p:nvPr>
        </p:nvSpPr>
        <p:spPr>
          <a:xfrm>
            <a:off x="0" y="6492875"/>
            <a:ext cx="5257800" cy="365125"/>
          </a:xfrm>
        </p:spPr>
        <p:txBody>
          <a:bodyPr/>
          <a:lstStyle/>
          <a:p>
            <a:pPr algn="l"/>
            <a:r>
              <a:rPr lang="en-US"/>
              <a:t>DBKDA 2021</a:t>
            </a:r>
            <a:endParaRPr lang="en-US" dirty="0"/>
          </a:p>
        </p:txBody>
      </p:sp>
      <p:sp>
        <p:nvSpPr>
          <p:cNvPr id="5" name="Slide Number Placeholder 4"/>
          <p:cNvSpPr>
            <a:spLocks noGrp="1"/>
          </p:cNvSpPr>
          <p:nvPr>
            <p:ph type="sldNum" idx="11"/>
          </p:nvPr>
        </p:nvSpPr>
        <p:spPr>
          <a:xfrm>
            <a:off x="8686800" y="6488113"/>
            <a:ext cx="457200" cy="365125"/>
          </a:xfrm>
        </p:spPr>
        <p:txBody>
          <a:bodyPr/>
          <a:lstStyle/>
          <a:p>
            <a:fld id="{67F4BB86-738B-4A51-BB61-46F3B0FB9693}" type="slidenum">
              <a:rPr lang="en-US" smtClean="0"/>
              <a:t>9</a:t>
            </a:fld>
            <a:endParaRPr lang="en-US" dirty="0"/>
          </a:p>
        </p:txBody>
      </p:sp>
      <p:pic>
        <p:nvPicPr>
          <p:cNvPr id="18" name="Audio 17">
            <a:hlinkClick r:id="" action="ppaction://media"/>
            <a:extLst>
              <a:ext uri="{FF2B5EF4-FFF2-40B4-BE49-F238E27FC236}">
                <a16:creationId xmlns:a16="http://schemas.microsoft.com/office/drawing/2014/main" id="{CD9010E8-E34F-2B4D-811D-85C6040717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20833753"/>
      </p:ext>
    </p:extLst>
  </p:cSld>
  <p:clrMapOvr>
    <a:masterClrMapping/>
  </p:clrMapOvr>
  <mc:AlternateContent xmlns:mc="http://schemas.openxmlformats.org/markup-compatibility/2006">
    <mc:Choice xmlns:p14="http://schemas.microsoft.com/office/powerpoint/2010/main" Requires="p14">
      <p:transition spd="slow" p14:dur="2000" advTm="123473"/>
    </mc:Choice>
    <mc:Fallback>
      <p:transition spd="slow" advTm="123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5|14.3|1.6"/>
</p:tagLst>
</file>

<file path=ppt/tags/tag2.xml><?xml version="1.0" encoding="utf-8"?>
<p:tagLst xmlns:a="http://schemas.openxmlformats.org/drawingml/2006/main" xmlns:r="http://schemas.openxmlformats.org/officeDocument/2006/relationships" xmlns:p="http://schemas.openxmlformats.org/presentationml/2006/main">
  <p:tag name="TIMING" val="|78.5"/>
</p:tagLst>
</file>

<file path=ppt/tags/tag3.xml><?xml version="1.0" encoding="utf-8"?>
<p:tagLst xmlns:a="http://schemas.openxmlformats.org/drawingml/2006/main" xmlns:r="http://schemas.openxmlformats.org/officeDocument/2006/relationships" xmlns:p="http://schemas.openxmlformats.org/presentationml/2006/main">
  <p:tag name="TIMING" val="|77.1"/>
</p:tagLst>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{64F988A2-60DF-AE41-94CB-35F7FD0971E0}tf16401369</Template>
  <TotalTime>23065</TotalTime>
  <Words>7826</Words>
  <Application>Microsoft Macintosh PowerPoint</Application>
  <PresentationFormat>On-screen Show (4:3)</PresentationFormat>
  <Paragraphs>1011</Paragraphs>
  <Slides>43</Slides>
  <Notes>39</Notes>
  <HiddenSlides>0</HiddenSlides>
  <MMClips>43</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62" baseType="lpstr">
      <vt:lpstr>Arial Regular</vt:lpstr>
      <vt:lpstr>굴림</vt:lpstr>
      <vt:lpstr>HG創英ﾌﾟﾚｾﾞﾝｽEB</vt:lpstr>
      <vt:lpstr>微軟正黑體</vt:lpstr>
      <vt:lpstr>ＭＳ Ｐゴシック</vt:lpstr>
      <vt:lpstr>新細明體</vt:lpstr>
      <vt:lpstr>宋体</vt:lpstr>
      <vt:lpstr>Apple Chancery</vt:lpstr>
      <vt:lpstr>Arial</vt:lpstr>
      <vt:lpstr>Calibri</vt:lpstr>
      <vt:lpstr>Century Gothic</vt:lpstr>
      <vt:lpstr>Gill Sans</vt:lpstr>
      <vt:lpstr>Helvetica</vt:lpstr>
      <vt:lpstr>Palatino Linotype</vt:lpstr>
      <vt:lpstr>Symbol</vt:lpstr>
      <vt:lpstr>Times New Roman</vt:lpstr>
      <vt:lpstr>Wingdings</vt:lpstr>
      <vt:lpstr>Atlas</vt:lpstr>
      <vt:lpstr>Equation</vt:lpstr>
      <vt:lpstr>Scientific Data Management at Exascale</vt:lpstr>
      <vt:lpstr>Scientific Data Management at Exascale</vt:lpstr>
      <vt:lpstr>Mountains of Scientific Data Wait for Analysis</vt:lpstr>
      <vt:lpstr>Example of Big Data in Science  Large Hadron Collider: to find the god particle</vt:lpstr>
      <vt:lpstr>Example: Small Amount of Data Often Holds Key</vt:lpstr>
      <vt:lpstr>Example: Feature Extraction from Large Data</vt:lpstr>
      <vt:lpstr>Example: Online Comparative Analytics</vt:lpstr>
      <vt:lpstr>Scientific Data Management at Exascale</vt:lpstr>
      <vt:lpstr>Scientific Data Management in Computer Science</vt:lpstr>
      <vt:lpstr>Berkeley Storage Manager (BeStMan) -- Unified API for Many Storage Systems</vt:lpstr>
      <vt:lpstr>Feature Extraction: Near Real Time Detection of Blobs</vt:lpstr>
      <vt:lpstr>FastBit Indexing</vt:lpstr>
      <vt:lpstr>FastQuery: Parallel Queries on Science Files</vt:lpstr>
      <vt:lpstr>VPIC IO Utilities(VIOU) for Fast Output </vt:lpstr>
      <vt:lpstr>Working Directly with Scientific Data Files is Good for Performance</vt:lpstr>
      <vt:lpstr>Asynchronous HDF5 Reduce Output Latency</vt:lpstr>
      <vt:lpstr>Similarity-based Compression  with Multidimensional Pattern Matching</vt:lpstr>
      <vt:lpstr>Scientific Data Management at Exascale</vt:lpstr>
      <vt:lpstr>Basic Bitmap Index</vt:lpstr>
      <vt:lpstr>However, There is a Catch</vt:lpstr>
      <vt:lpstr>Curse of Cardinality: Evidences</vt:lpstr>
      <vt:lpstr>Ways to Improve Bitmap Indexes</vt:lpstr>
      <vt:lpstr>FastBit Technology 1: Compression</vt:lpstr>
      <vt:lpstr>WAH Compressed Index Is Optimal</vt:lpstr>
      <vt:lpstr>Compressed Index Performance</vt:lpstr>
      <vt:lpstr>FastBit Technology 2: Binning</vt:lpstr>
      <vt:lpstr>FastBit Technology 3: Multi-Level Encoding</vt:lpstr>
      <vt:lpstr>FastBit Application Example: Molecular Docking</vt:lpstr>
      <vt:lpstr>Gene Context Analysis Query Processing: Timed out with DBMS; but &lt;10 s with FastBit</vt:lpstr>
      <vt:lpstr>Scientific Data Management at Exascale</vt:lpstr>
      <vt:lpstr>Parallelizing Scientific Data Analysis is Difficult</vt:lpstr>
      <vt:lpstr>Commercial Big Data Systems Simplify Parallel Computing</vt:lpstr>
      <vt:lpstr>Challenge: Many Operations are Hard in MapReduce</vt:lpstr>
      <vt:lpstr>SLOPE Execution Engine in FasTensor</vt:lpstr>
      <vt:lpstr>Evaluations</vt:lpstr>
      <vt:lpstr>Comparing SLOPE, TensorFlow, Spark</vt:lpstr>
      <vt:lpstr>SLOPE is up to 106X faster on real-applications</vt:lpstr>
      <vt:lpstr>SLOPE could be 92,824X faster </vt:lpstr>
      <vt:lpstr>DASSA: FasTensor for Distributed Acoustic Sensing</vt:lpstr>
      <vt:lpstr>Scientific Data Management at Exascale</vt:lpstr>
      <vt:lpstr>Scientific Data Management Means Many Things</vt:lpstr>
      <vt:lpstr>Summary</vt:lpstr>
      <vt:lpstr>Thanks!</vt:lpstr>
    </vt:vector>
  </TitlesOfParts>
  <Manager/>
  <Company>Berkeley Lab</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Big Science</dc:title>
  <dc:subject/>
  <dc:creator>John Wu</dc:creator>
  <cp:keywords/>
  <dc:description/>
  <cp:lastModifiedBy>John Wu</cp:lastModifiedBy>
  <cp:revision>539</cp:revision>
  <cp:lastPrinted>2016-02-19T15:23:01Z</cp:lastPrinted>
  <dcterms:created xsi:type="dcterms:W3CDTF">2011-09-20T14:12:56Z</dcterms:created>
  <dcterms:modified xsi:type="dcterms:W3CDTF">2021-06-16T06:45:41Z</dcterms:modified>
  <cp:category/>
</cp:coreProperties>
</file>