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75" r:id="rId11"/>
    <p:sldId id="272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asz Borkowski" initials="TB" lastIdx="1" clrIdx="0">
    <p:extLst>
      <p:ext uri="{19B8F6BF-5375-455C-9EA6-DF929625EA0E}">
        <p15:presenceInfo xmlns:p15="http://schemas.microsoft.com/office/powerpoint/2012/main" userId="87fec54d5ae664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SEX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89-4F8B-A87E-26549A6B00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89-4F8B-A87E-26549A6B00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Arkusz1!$B$2:$B$3</c:f>
              <c:numCache>
                <c:formatCode>0%</c:formatCode>
                <c:ptCount val="2"/>
                <c:pt idx="0">
                  <c:v>0.24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41-4BC7-AE7B-85DD3117B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AGE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B6-4F63-87D7-49F40E58562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B6-4F63-87D7-49F40E5856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25-40 YEARS</c:v>
                </c:pt>
                <c:pt idx="1">
                  <c:v>41-60 YEARS</c:v>
                </c:pt>
              </c:strCache>
            </c:strRef>
          </c:cat>
          <c:val>
            <c:numRef>
              <c:f>Arkusz1!$B$2:$B$3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7-4FD7-B675-1F3838453C1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TIME OF TELEVISITS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93-4E04-93E4-35CC24B326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93-4E04-93E4-35CC24B326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93-4E04-93E4-35CC24B326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LESS TIME</c:v>
                </c:pt>
                <c:pt idx="1">
                  <c:v>AS MUCH AS</c:v>
                </c:pt>
                <c:pt idx="2">
                  <c:v>MORE THAN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0.38</c:v>
                </c:pt>
                <c:pt idx="1">
                  <c:v>0.44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1A-4CE9-9A41-6969B6D1DD1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281329999626825"/>
          <c:y val="0.89147407713341476"/>
          <c:w val="0.32574780759040189"/>
          <c:h val="8.9870654356800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07B6A8-F707-4D5B-A629-812503146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211" y="775412"/>
            <a:ext cx="8791575" cy="95529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Use of medical teleconsultations during the COVID-19 pandemic in Poland The preliminary study</a:t>
            </a:r>
            <a:r>
              <a:rPr lang="pl-PL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pl-PL" sz="2800" b="1" dirty="0">
              <a:solidFill>
                <a:srgbClr val="FFFF00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4CC9E46-BECA-4BCA-878B-6F7A33883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211" y="1952345"/>
            <a:ext cx="8791575" cy="1655762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Urszula Grata-Borkowska, </a:t>
            </a:r>
          </a:p>
          <a:p>
            <a:pPr algn="ctr"/>
            <a:r>
              <a:rPr lang="pl-PL" sz="2400" dirty="0">
                <a:solidFill>
                  <a:srgbClr val="FFFF00"/>
                </a:solidFill>
              </a:rPr>
              <a:t>Mateusz Sobieski, </a:t>
            </a:r>
          </a:p>
          <a:p>
            <a:pPr algn="ctr"/>
            <a:r>
              <a:rPr lang="pl-PL" sz="2400" dirty="0">
                <a:solidFill>
                  <a:srgbClr val="FFFF00"/>
                </a:solidFill>
              </a:rPr>
              <a:t>Jarosław Drobnik,</a:t>
            </a:r>
          </a:p>
          <a:p>
            <a:pPr algn="ctr"/>
            <a:r>
              <a:rPr lang="pl-PL" sz="2400" dirty="0">
                <a:solidFill>
                  <a:srgbClr val="FFFF00"/>
                </a:solidFill>
              </a:rPr>
              <a:t> Ewa </a:t>
            </a:r>
            <a:r>
              <a:rPr lang="pl-PL" sz="2400" dirty="0" err="1">
                <a:solidFill>
                  <a:srgbClr val="FFFF00"/>
                </a:solidFill>
              </a:rPr>
              <a:t>Fabich</a:t>
            </a:r>
            <a:r>
              <a:rPr lang="pl-PL" sz="2400" dirty="0">
                <a:solidFill>
                  <a:srgbClr val="FFFF00"/>
                </a:solidFill>
              </a:rPr>
              <a:t>, </a:t>
            </a:r>
          </a:p>
          <a:p>
            <a:pPr algn="ctr"/>
            <a:r>
              <a:rPr lang="pl-PL" sz="2400" dirty="0">
                <a:solidFill>
                  <a:srgbClr val="FFFF00"/>
                </a:solidFill>
              </a:rPr>
              <a:t>Maria Magdalena Bujnowska-</a:t>
            </a:r>
            <a:r>
              <a:rPr lang="pl-PL" sz="2400" dirty="0" err="1">
                <a:solidFill>
                  <a:srgbClr val="FFFF00"/>
                </a:solidFill>
              </a:rPr>
              <a:t>Fedak</a:t>
            </a:r>
            <a:r>
              <a:rPr lang="pl-PL" sz="2400" dirty="0">
                <a:solidFill>
                  <a:srgbClr val="FFFF00"/>
                </a:solidFill>
              </a:rPr>
              <a:t>.</a:t>
            </a:r>
          </a:p>
          <a:p>
            <a:pPr algn="ctr"/>
            <a:endParaRPr lang="pl-PL" sz="2400" dirty="0">
              <a:solidFill>
                <a:srgbClr val="FFFF00"/>
              </a:solidFill>
            </a:endParaRPr>
          </a:p>
          <a:p>
            <a:pPr algn="ctr"/>
            <a:r>
              <a:rPr lang="en-US" sz="1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Department of Family Medicine</a:t>
            </a:r>
            <a:r>
              <a:rPr lang="pl-PL" sz="16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Wroclaw </a:t>
            </a:r>
            <a:r>
              <a:rPr lang="en-US" sz="1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Medical University</a:t>
            </a:r>
            <a:endParaRPr lang="pl-PL" sz="1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/>
            <a:r>
              <a:rPr lang="pl-PL" sz="1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Department</a:t>
            </a:r>
            <a:r>
              <a:rPr lang="pl-PL" sz="1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of </a:t>
            </a:r>
            <a:r>
              <a:rPr lang="pl-PL" sz="1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gerontology</a:t>
            </a:r>
            <a:r>
              <a:rPr lang="pl-PL" sz="1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1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Wroclaw</a:t>
            </a:r>
            <a:r>
              <a:rPr lang="pl-PL" sz="1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1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Medical</a:t>
            </a:r>
            <a:r>
              <a:rPr lang="pl-PL" sz="1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University</a:t>
            </a:r>
          </a:p>
          <a:p>
            <a:pPr algn="ctr"/>
            <a:br>
              <a:rPr lang="en-US" sz="16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r>
              <a:rPr lang="pl-PL" sz="1600" dirty="0" err="1">
                <a:solidFill>
                  <a:srgbClr val="FFFF00"/>
                </a:solidFill>
              </a:rPr>
              <a:t>Academic</a:t>
            </a:r>
            <a:r>
              <a:rPr lang="pl-PL" sz="1600" dirty="0">
                <a:solidFill>
                  <a:srgbClr val="FFFF00"/>
                </a:solidFill>
              </a:rPr>
              <a:t> </a:t>
            </a:r>
            <a:r>
              <a:rPr lang="pl-PL" sz="1600" dirty="0" err="1">
                <a:solidFill>
                  <a:srgbClr val="FFFF00"/>
                </a:solidFill>
              </a:rPr>
              <a:t>clinical</a:t>
            </a:r>
            <a:r>
              <a:rPr lang="pl-PL" sz="1600" dirty="0">
                <a:solidFill>
                  <a:srgbClr val="FFFF00"/>
                </a:solidFill>
              </a:rPr>
              <a:t> </a:t>
            </a:r>
            <a:r>
              <a:rPr lang="pl-PL" sz="1600" dirty="0" err="1">
                <a:solidFill>
                  <a:srgbClr val="FFFF00"/>
                </a:solidFill>
              </a:rPr>
              <a:t>hospital</a:t>
            </a:r>
            <a:r>
              <a:rPr lang="pl-PL" sz="1600" dirty="0">
                <a:solidFill>
                  <a:srgbClr val="FFFF00"/>
                </a:solidFill>
              </a:rPr>
              <a:t> </a:t>
            </a:r>
            <a:r>
              <a:rPr lang="pl-PL" sz="1600" dirty="0" err="1">
                <a:solidFill>
                  <a:srgbClr val="FFFF00"/>
                </a:solidFill>
              </a:rPr>
              <a:t>Wroclaw</a:t>
            </a:r>
            <a:endParaRPr lang="pl-PL" sz="16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University profile">
            <a:extLst>
              <a:ext uri="{FF2B5EF4-FFF2-40B4-BE49-F238E27FC236}">
                <a16:creationId xmlns:a16="http://schemas.microsoft.com/office/drawing/2014/main" id="{8A9EB538-CD14-49C8-8C0E-D43317A7F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6" y="4798612"/>
            <a:ext cx="1516979" cy="151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20473943-C446-4780-9F10-B4B6152A6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98"/>
    </mc:Choice>
    <mc:Fallback xmlns="">
      <p:transition spd="slow" advTm="5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627CD0-D1D8-4071-813C-400B053C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4" y="517934"/>
            <a:ext cx="9905998" cy="147857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Significant differences emerged in terms of time spent teleconsultation</a:t>
            </a:r>
            <a:r>
              <a:rPr lang="pl-PL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FF544CC2-3081-408C-BA93-217D738B99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1380924"/>
              </p:ext>
            </p:extLst>
          </p:nvPr>
        </p:nvGraphicFramePr>
        <p:xfrm>
          <a:off x="998536" y="2097088"/>
          <a:ext cx="10048875" cy="408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3D26D36C-62DB-4CC7-A790-3ECEECCB5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2"/>
    </mc:Choice>
    <mc:Fallback xmlns="">
      <p:transition spd="slow" advTm="29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8D196A-6F36-46B4-9AC9-301B1B76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20" y="1015686"/>
            <a:ext cx="10276661" cy="1067159"/>
          </a:xfrm>
        </p:spPr>
        <p:txBody>
          <a:bodyPr>
            <a:noAutofit/>
          </a:bodyPr>
          <a:lstStyle/>
          <a:p>
            <a:r>
              <a:rPr lang="pl-PL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Figure</a:t>
            </a:r>
            <a:r>
              <a:rPr lang="pl-PL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Personal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assesments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of the effectiveness and credibility of teleconsultation of Polish PCPs.</a:t>
            </a:r>
            <a:br>
              <a:rPr lang="pl-PL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endParaRPr lang="pl-PL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DCA5E5-BEE3-4F57-B304-EFB01277A3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29" y="2146853"/>
            <a:ext cx="5119941" cy="400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0970BFE2-7130-4C62-BBBA-3AD0D6F52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2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2"/>
    </mc:Choice>
    <mc:Fallback xmlns="">
      <p:transition spd="slow" advTm="60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0929EA-7D95-4E6E-B45C-9A752413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1" y="554510"/>
            <a:ext cx="9905998" cy="979694"/>
          </a:xfrm>
        </p:spPr>
        <p:txBody>
          <a:bodyPr>
            <a:normAutofit/>
          </a:bodyPr>
          <a:lstStyle/>
          <a:p>
            <a:r>
              <a:rPr lang="en-US" sz="2800" b="1" u="none" strike="noStrike" kern="0" cap="small" dirty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CONCLUSIONS</a:t>
            </a:r>
            <a:r>
              <a:rPr lang="pl-PL" sz="2800" b="1" u="none" strike="noStrike" kern="0" cap="small" dirty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pl-PL" sz="2000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7C56F2-A2AE-403F-80FF-A853AF51C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44" y="1271016"/>
            <a:ext cx="10808209" cy="4289597"/>
          </a:xfrm>
        </p:spPr>
        <p:txBody>
          <a:bodyPr>
            <a:noAutofit/>
          </a:bodyPr>
          <a:lstStyle/>
          <a:p>
            <a:pPr algn="just"/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Despite the fact that a large percentage of family doctors had the opportunity to use teleconsultation before the COVID-19 pandemic, the inability to conduct traditional visits forced their use by most doctors. 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According to the respondents, limiting the possibility of spreading  COVID-19 infection is the main advantage of teleconsultation. 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</a:t>
            </a:r>
            <a:r>
              <a:rPr lang="en-US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ost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Polish family doctors intend to continue teleconsulting even after the pandemic ends. 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he main risk is the inability to examine the patient and reliably verify his health. However in their opinion, teleconsultation is characterized by good effectiveness and credibility. </a:t>
            </a:r>
            <a:endParaRPr lang="pl-PL" sz="2600" dirty="0">
              <a:solidFill>
                <a:srgbClr val="FFFF00"/>
              </a:solidFill>
            </a:endParaRP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2D08C492-9950-4D1A-9B66-F978B090D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6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47"/>
    </mc:Choice>
    <mc:Fallback xmlns="">
      <p:transition spd="slow" advTm="59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B47733-76BC-436E-86C3-F315786C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597181"/>
            <a:ext cx="9905998" cy="1478570"/>
          </a:xfrm>
        </p:spPr>
        <p:txBody>
          <a:bodyPr>
            <a:normAutofit/>
          </a:bodyPr>
          <a:lstStyle/>
          <a:p>
            <a:r>
              <a:rPr lang="pl-PL" sz="2800" b="1" u="none" strike="noStrike" kern="0" cap="small" dirty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CONCLUSIONS:</a:t>
            </a:r>
            <a:endParaRPr lang="pl-PL" sz="2800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A7994C-1EAD-4877-A515-C87FF5E6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96" y="2075751"/>
            <a:ext cx="10808208" cy="3541714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 main problem may be the discrepancy between the needs of patients and doctors - the first to use this form of consultation are often satisfied; 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pl-PL" sz="26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</a:t>
            </a:r>
            <a:r>
              <a:rPr lang="en-US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owever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most Poles still prefer stationary visits. 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Changing this preference will require physicians to adapt to patients' needs more closely and to try to circumvent the limitations of telemedicine. 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pl-PL" dirty="0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195F6E3A-DB28-4E25-88F5-E710C79CA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4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15"/>
    </mc:Choice>
    <mc:Fallback xmlns="">
      <p:transition spd="slow" advTm="53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B80AFD-4344-4953-ADBC-DFEF2322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646" y="1950430"/>
            <a:ext cx="4725588" cy="147857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pl-PL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pl-PL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pl-PL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pl-PL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pl-PL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6146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1804E6-06B3-4125-AF1A-909D0793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1" y="536222"/>
            <a:ext cx="9905998" cy="147857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A37AE9-49BA-4DED-8E94-0A22CDC7A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58" y="1734532"/>
            <a:ext cx="10853531" cy="4504950"/>
          </a:xfrm>
        </p:spPr>
        <p:txBody>
          <a:bodyPr>
            <a:normAutofit fontScale="85000" lnSpcReduction="10000"/>
          </a:bodyPr>
          <a:lstStyle/>
          <a:p>
            <a:pPr indent="0" algn="just">
              <a:buNone/>
            </a:pP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 aim of the study was to assess the usefulness and suitability of medical teleconsultation as a valuable working  tool for primary care physicians in the COVID-19 pandemic. </a:t>
            </a:r>
            <a:endParaRPr lang="pl-PL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 algn="just">
              <a:buNone/>
            </a:pP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 following research hypotheses were made:</a:t>
            </a:r>
            <a:endParaRPr lang="pl-PL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42950" indent="-514350" algn="just">
              <a:buSzPct val="100000"/>
              <a:buFont typeface="+mj-lt"/>
              <a:buAutoNum type="arabicPeriod"/>
            </a:pP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For most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primary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care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physicians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teleconsultation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is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the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main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working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tool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742950" indent="-514350" algn="just">
              <a:buSzPct val="100000"/>
              <a:buFont typeface="+mj-lt"/>
              <a:buAutoNum type="arabicPeriod"/>
            </a:pP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Most family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doctors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will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use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teleconsultations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in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their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work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after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the </a:t>
            </a:r>
            <a:r>
              <a:rPr lang="pl-PL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pandemic</a:t>
            </a:r>
            <a:r>
              <a:rPr lang="pl-PL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COVID-19.</a:t>
            </a:r>
          </a:p>
          <a:p>
            <a:pPr marL="742950" indent="-514350" algn="just">
              <a:buSzPct val="100000"/>
              <a:buFont typeface="+mj-lt"/>
              <a:buAutoNum type="arabicPeriod"/>
            </a:pPr>
            <a:r>
              <a:rPr lang="pl-PL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According</a:t>
            </a:r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to family </a:t>
            </a:r>
            <a:r>
              <a:rPr lang="pl-PL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doctors</a:t>
            </a:r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pl-PL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teleconsultations</a:t>
            </a:r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are</a:t>
            </a:r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</a:t>
            </a:r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effective</a:t>
            </a:r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and </a:t>
            </a:r>
            <a:r>
              <a:rPr lang="pl-PL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reliable</a:t>
            </a:r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tool</a:t>
            </a:r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in </a:t>
            </a:r>
            <a:r>
              <a:rPr lang="pl-PL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everyday</a:t>
            </a:r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work</a:t>
            </a:r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742950" indent="-514350" algn="just">
              <a:buFont typeface="+mj-lt"/>
              <a:buAutoNum type="arabicPeriod"/>
            </a:pPr>
            <a:endParaRPr lang="pl-PL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pl-PL" dirty="0"/>
          </a:p>
        </p:txBody>
      </p:sp>
      <p:pic>
        <p:nvPicPr>
          <p:cNvPr id="8" name="Dźwięk 7">
            <a:hlinkClick r:id="" action="ppaction://media"/>
            <a:extLst>
              <a:ext uri="{FF2B5EF4-FFF2-40B4-BE49-F238E27FC236}">
                <a16:creationId xmlns:a16="http://schemas.microsoft.com/office/drawing/2014/main" id="{96FD8313-AD84-43DC-879A-0636379D6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26"/>
    </mc:Choice>
    <mc:Fallback xmlns="">
      <p:transition spd="slow" advTm="3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A4D076-C19E-46F1-B820-1108EE43E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900" y="610567"/>
            <a:ext cx="9905998" cy="147857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Materials and methods</a:t>
            </a:r>
            <a:r>
              <a:rPr lang="pl-PL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pl-PL" sz="2800" b="1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BC9104-FF62-4E7E-BBBE-2AF0B4ACB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12" y="2225633"/>
            <a:ext cx="10813774" cy="3541714"/>
          </a:xfrm>
        </p:spPr>
        <p:txBody>
          <a:bodyPr/>
          <a:lstStyle/>
          <a:p>
            <a:pPr algn="just"/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 preliminary study involved </a:t>
            </a:r>
            <a:r>
              <a:rPr lang="pl-PL" sz="26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219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primary care physicians from Lower </a:t>
            </a:r>
            <a:r>
              <a:rPr lang="en-US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Silesi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a.</a:t>
            </a:r>
          </a:p>
          <a:p>
            <a:pPr algn="just"/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 research was based on the specially designed  e-questionnaire which were distributed in the online form among all primary care doctors – members of Polish Society of Family Medicine</a:t>
            </a:r>
            <a:r>
              <a:rPr lang="pl-PL" sz="26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pl-PL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12B925F-4FC7-4E02-A436-15CFA7AF6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837"/>
            <a:ext cx="60914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A5A89BCE-A846-458C-A0F5-6A8593972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85"/>
    </mc:Choice>
    <mc:Fallback xmlns="">
      <p:transition spd="slow" advTm="2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803A21-FF4A-4038-91DA-B1FBD8C4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87" y="626470"/>
            <a:ext cx="9905998" cy="147857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Materials and methods</a:t>
            </a:r>
            <a:r>
              <a:rPr lang="pl-PL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pl-PL" sz="2800" b="1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6AC6E2-6FA6-4E91-BEF6-E972B68BE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61" y="2170548"/>
            <a:ext cx="10792571" cy="3541714"/>
          </a:xfrm>
        </p:spPr>
        <p:txBody>
          <a:bodyPr>
            <a:normAutofit/>
          </a:bodyPr>
          <a:lstStyle/>
          <a:p>
            <a:pPr marL="357188" indent="-174625" algn="just"/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 anonymous survey used in the study consisted of a metric including age, gender and any additional specializations performed by the respondent, and 10 questions regarding the respondent's attitude towards teleconsultations.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57188" indent="-174625" algn="just"/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All respondents were doctors; 96% (N=210) of them were family physicians.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pl-PL" dirty="0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01FF6A67-A0AA-45B6-8D8E-FAFF31B6A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1"/>
    </mc:Choice>
    <mc:Fallback xmlns="">
      <p:transition spd="slow" advTm="25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3084CC-A621-4B95-B818-4566231D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755" y="571321"/>
            <a:ext cx="9905998" cy="147857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 and </a:t>
            </a:r>
            <a:r>
              <a:rPr lang="pl-PL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pl-PL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respondents</a:t>
            </a:r>
            <a:r>
              <a:rPr lang="pl-PL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8C8581B-8A0E-497C-8026-83B09A2F12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9269022"/>
              </p:ext>
            </p:extLst>
          </p:nvPr>
        </p:nvGraphicFramePr>
        <p:xfrm>
          <a:off x="6212247" y="2038170"/>
          <a:ext cx="4354414" cy="311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7A00C5FC-9AF8-4948-8527-9472E51FA8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4405715"/>
              </p:ext>
            </p:extLst>
          </p:nvPr>
        </p:nvGraphicFramePr>
        <p:xfrm>
          <a:off x="1249575" y="2038170"/>
          <a:ext cx="4481922" cy="3170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06B2DFFE-5045-47D8-86DA-0A9D1FEFF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2"/>
    </mc:Choice>
    <mc:Fallback xmlns="">
      <p:transition spd="slow" advTm="3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6C693B-7F7F-41FB-96E3-64BDC978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118" y="592278"/>
            <a:ext cx="9720000" cy="144000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Results:</a:t>
            </a:r>
            <a:endParaRPr lang="pl-PL" sz="2800" b="1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48FC70-5D0A-430C-9F2B-E908EE952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8" y="1844702"/>
            <a:ext cx="10742212" cy="4161183"/>
          </a:xfrm>
        </p:spPr>
        <p:txBody>
          <a:bodyPr>
            <a:normAutofit fontScale="25000" lnSpcReduction="20000"/>
          </a:bodyPr>
          <a:lstStyle/>
          <a:p>
            <a:pPr marL="444500" indent="-174625" algn="just"/>
            <a:r>
              <a:rPr lang="en-US" sz="10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Over </a:t>
            </a:r>
            <a:r>
              <a:rPr lang="en-US" sz="10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70% </a:t>
            </a:r>
            <a:r>
              <a:rPr lang="en-US" sz="10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of respondents (N=153)  prefer teleconsultation as their primary tool for working in the coronavirus pandemic. </a:t>
            </a:r>
            <a:endParaRPr lang="pl-PL" sz="10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44500" indent="-174625" algn="just">
              <a:buClr>
                <a:srgbClr val="FFFF00"/>
              </a:buClr>
            </a:pPr>
            <a:r>
              <a:rPr lang="en-US" sz="10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46% </a:t>
            </a:r>
            <a:r>
              <a:rPr lang="en-US" sz="10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(N=101) of the respondents used teleconsultation as a work tool before the COVID-19 pandemic.</a:t>
            </a:r>
            <a:endParaRPr lang="pl-PL" sz="10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44500" indent="-174625" algn="just">
              <a:buClr>
                <a:srgbClr val="FFFF00"/>
              </a:buClr>
            </a:pPr>
            <a:r>
              <a:rPr lang="en-US" sz="10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Almost 90% </a:t>
            </a:r>
            <a:r>
              <a:rPr lang="en-US" sz="10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(N=197) of respondents indicated that the main advantage of teleconsultation is limiting the possibility of the spread of the COVID-19 pandemic. </a:t>
            </a:r>
            <a:endParaRPr lang="pl-PL" sz="10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44500" indent="-174625" algn="just"/>
            <a:r>
              <a:rPr lang="en-US" sz="10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Only </a:t>
            </a:r>
            <a:r>
              <a:rPr lang="en-US" sz="10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4% </a:t>
            </a:r>
            <a:r>
              <a:rPr lang="en-US" sz="10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(N=8) indicated the possibility of giving advice to more people at the same time.</a:t>
            </a:r>
            <a:endParaRPr lang="pl-PL" sz="10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pl-PL" dirty="0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AC715419-13E2-40D3-9D22-78338536C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09"/>
    </mc:Choice>
    <mc:Fallback xmlns="">
      <p:transition spd="slow" advTm="4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178CAA-2955-4793-A720-8997578E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854" y="549855"/>
            <a:ext cx="9720000" cy="144000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Results:</a:t>
            </a:r>
            <a:endParaRPr lang="pl-PL" sz="2800" b="1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204258-D632-43B8-A147-A0BCEA2A6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067" y="1789402"/>
            <a:ext cx="10344344" cy="3541714"/>
          </a:xfrm>
        </p:spPr>
        <p:txBody>
          <a:bodyPr>
            <a:normAutofit/>
          </a:bodyPr>
          <a:lstStyle/>
          <a:p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 most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frequently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reported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disadvantage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of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teleconsultation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is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the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inability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to 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examine the patient personally and reliably verify his condition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- as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many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as </a:t>
            </a:r>
            <a:r>
              <a:rPr lang="pl-PL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80% 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(N=175) of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respondents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encounter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this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problem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buClr>
                <a:srgbClr val="FFFF00"/>
              </a:buClr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10% 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(N=22) of respondents complain about unreliable information provided by patients themselves. 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buClr>
                <a:srgbClr val="FFFF00"/>
              </a:buClr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Only 1% 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(N=2) believe that teleconsultation has no disadvantages.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pl-PL" dirty="0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9A327047-0836-47D1-A8E4-7E21D7DEC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6"/>
    </mc:Choice>
    <mc:Fallback xmlns="">
      <p:transition spd="slow" advTm="33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DF2799-7F49-4C83-90E3-0EC9C1B7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904" y="540741"/>
            <a:ext cx="9905998" cy="147857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Results:</a:t>
            </a:r>
            <a:endParaRPr lang="pl-PL" sz="2800" b="1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5C2934-DAEE-4795-BD49-06EE1F47D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179" y="1818143"/>
            <a:ext cx="10769642" cy="3541714"/>
          </a:xfrm>
        </p:spPr>
        <p:txBody>
          <a:bodyPr>
            <a:normAutofit lnSpcReduction="10000"/>
          </a:bodyPr>
          <a:lstStyle/>
          <a:p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Most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Polish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family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doctors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intend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to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use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teleconsulation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after the pandemic is over - as many 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as 97% 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(N=212) of doctors expressed a positive attitude towards continuing work using this method, of which 54% (N=118) of respondents intend to use teleconsultation frequently, and 43% (N=94) - occasionally. 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buClr>
                <a:srgbClr val="FFFF00"/>
              </a:buClr>
            </a:pPr>
            <a:r>
              <a:rPr lang="pl-PL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1%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(N = 2) do not intend to use teleconsultation at all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>
              <a:buClr>
                <a:srgbClr val="FFFF00"/>
              </a:buClr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2% 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(N=4) have no opinion on it.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pl-PL" dirty="0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95FB7566-B4D5-4B6B-A6E6-4944A9D2B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5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6"/>
    </mc:Choice>
    <mc:Fallback xmlns="">
      <p:transition spd="slow" advTm="20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1FF899-5111-43D2-BDB1-7FB8906B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58102"/>
            <a:ext cx="9905998" cy="147857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Results:</a:t>
            </a:r>
            <a:endParaRPr lang="pl-PL" sz="2800" b="1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0CD150-8EB5-45F6-A222-5174165C1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580" y="2018899"/>
            <a:ext cx="10791909" cy="3541714"/>
          </a:xfrm>
        </p:spPr>
        <p:txBody>
          <a:bodyPr>
            <a:normAutofit lnSpcReduction="10000"/>
          </a:bodyPr>
          <a:lstStyle/>
          <a:p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Frequently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pl-PL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reported</a:t>
            </a:r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problem 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by doctors is the inability to confirm the identity of the person being </a:t>
            </a:r>
            <a:r>
              <a:rPr lang="en-US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teleconsulted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pl-PL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he vast majority 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(65%) 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(N=142) of physicians consider it sufficient to ask for their name and surname. 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buClr>
                <a:srgbClr val="FFFF00"/>
              </a:buClr>
            </a:pPr>
            <a:r>
              <a:rPr lang="pl-PL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ver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20% </a:t>
            </a:r>
            <a:r>
              <a:rPr lang="en-US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(N=44) of respondents use a request for a PESEL number as a form of verification, which is the national identification number used in Poland that identifies just one person and cannot be changed to another one.</a:t>
            </a:r>
            <a:endParaRPr lang="pl-PL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pl-PL" dirty="0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075520C4-880C-4537-8CE2-07AD8664C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59"/>
    </mc:Choice>
    <mc:Fallback xmlns="">
      <p:transition spd="slow" advTm="3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868</TotalTime>
  <Words>797</Words>
  <Application>Microsoft Office PowerPoint</Application>
  <PresentationFormat>Panoramiczny</PresentationFormat>
  <Paragraphs>56</Paragraphs>
  <Slides>14</Slides>
  <Notes>0</Notes>
  <HiddenSlides>0</HiddenSlides>
  <MMClips>13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Arial</vt:lpstr>
      <vt:lpstr>inherit</vt:lpstr>
      <vt:lpstr>Times New Roman</vt:lpstr>
      <vt:lpstr>Tw Cen MT</vt:lpstr>
      <vt:lpstr>Obwód</vt:lpstr>
      <vt:lpstr>Use of medical teleconsultations during the COVID-19 pandemic in Poland The preliminary study. </vt:lpstr>
      <vt:lpstr>AIM:</vt:lpstr>
      <vt:lpstr>Materials and methods:</vt:lpstr>
      <vt:lpstr>Materials and methods:</vt:lpstr>
      <vt:lpstr>Sex and age of respondents:</vt:lpstr>
      <vt:lpstr>Results:</vt:lpstr>
      <vt:lpstr>Results:</vt:lpstr>
      <vt:lpstr>Results:</vt:lpstr>
      <vt:lpstr>Results:</vt:lpstr>
      <vt:lpstr>Significant differences emerged in terms of time spent teleconsultation:</vt:lpstr>
      <vt:lpstr>Figure: Personal assesments of the effectiveness and credibility of teleconsultation of Polish PCPs. </vt:lpstr>
      <vt:lpstr>CONCLUSIONS:</vt:lpstr>
      <vt:lpstr>CONCLUSIONS:</vt:lpstr>
      <vt:lpstr>ThanK you for your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medical teleconsultations during the COVID-19 pandemic in Poland</dc:title>
  <dc:creator>Tomasz Borkowski</dc:creator>
  <cp:lastModifiedBy>Tomasz Borkowski</cp:lastModifiedBy>
  <cp:revision>67</cp:revision>
  <dcterms:created xsi:type="dcterms:W3CDTF">2021-07-10T22:19:50Z</dcterms:created>
  <dcterms:modified xsi:type="dcterms:W3CDTF">2021-07-17T15:25:21Z</dcterms:modified>
</cp:coreProperties>
</file>