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60" r:id="rId3"/>
    <p:sldId id="278" r:id="rId4"/>
    <p:sldId id="263" r:id="rId5"/>
    <p:sldId id="261" r:id="rId6"/>
    <p:sldId id="272" r:id="rId7"/>
    <p:sldId id="274" r:id="rId8"/>
    <p:sldId id="276" r:id="rId9"/>
    <p:sldId id="275" r:id="rId10"/>
    <p:sldId id="273" r:id="rId11"/>
    <p:sldId id="268" r:id="rId12"/>
    <p:sldId id="265" r:id="rId13"/>
    <p:sldId id="279" r:id="rId14"/>
    <p:sldId id="266" r:id="rId15"/>
    <p:sldId id="267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2" autoAdjust="0"/>
    <p:restoredTop sz="98402" autoAdjust="0"/>
  </p:normalViewPr>
  <p:slideViewPr>
    <p:cSldViewPr snapToGrid="0">
      <p:cViewPr>
        <p:scale>
          <a:sx n="118" d="100"/>
          <a:sy n="118" d="100"/>
        </p:scale>
        <p:origin x="-480" y="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136DB5-F4A0-4FF4-8E26-FFDC383FB480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28B24AB-E960-4CCD-BDD3-A503D1E36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B24AB-E960-4CCD-BDD3-A503D1E367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C5246-D36F-4B74-82CC-9A72C0ACC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F2B3C3-E0A9-492E-99F8-D6EA9532D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D19E30-9BC0-407D-B1DA-59F64CBF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B2E2-A22B-4032-9A21-2B04A30598B4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69A92-F8A7-4566-A404-610C6B66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Softnet 2020 Congress , 18 -22 October, 2020, Porto, Portugal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3AB1CF-FA41-48AA-B2F9-800A19F9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70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A6E6B-BE57-415E-B722-74AB277D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3E9028-FE57-42C3-86B7-7F5F558F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CDF59F-9A78-4626-AEE7-98405063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BE62-689B-497B-914B-D7C9E314E830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F90B72-7630-4891-A215-A15EBEA8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Softnet 2020 Congress , 18 -22 October, 2020, Porto, Portugal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74649-2D40-4309-A236-6544A5E9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5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A88736-304E-42F2-881F-56CD8D522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374BC8-4FB6-4C34-8EEE-71C30744F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4FC0DB-1433-4B67-811F-AD2F4AC7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C51-6FB2-4642-8DE9-0DE3E6052368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16A713-1753-4FA6-B677-12E0CD5E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Softnet 2020 Congress , 18 -22 October, 2020, Porto, Portugal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91D715-3B5A-4C34-BDA4-B929A083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4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15460-2211-4ACB-ADC5-1BF1D9DF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298290-AECE-4CB7-8237-20AB0D1CD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4B130B-90C5-49D5-9E83-2E76F3F1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3197-C90C-49AC-B4BA-92D254203015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EE1D79-7115-4C07-B547-2BB3974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NexComm Congress , 18 -22 April , 2021, Porto, Portugal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9E2A39-2669-4E07-B0FC-78015D83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9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2B082B-349C-49A3-969C-092DEB97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040C27-3305-4AF2-AD1D-6DEE615C0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C4F15C-75C8-4CEE-AE31-0FAD4BFC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CB42-F5DD-4790-B435-9B7C65DB9CFD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89F8F4-329B-4C5C-9C19-61DD9C60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Softnet 2020 Congress , 18 -22 October, 2020, Porto, Portugal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A1F065-C6D2-4CAE-A1C9-D62872D3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2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95F94-EB7A-4F30-BAE4-9FA712E7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75E28C-9535-45CD-9DA7-E7D60673E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4E06E7-CDFD-4D11-A6DA-C550F61DC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6D17AD-EF93-4FB3-85F3-1D8CABB02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3D55-22AC-417A-8F33-50ED78177D1E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83DF2B-58F2-4582-B875-2C72D7D7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Softnet 2020 Congress , 18 -22 October, 2020, Porto, Portugal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6DF851-08F8-4835-8A7A-76A7F55C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7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F0054-8986-4C14-BF43-B831C462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D8CE95-4958-4E2E-8FE7-F845FDC09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F4C541-67B3-43F6-A7FA-C97D4E46F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076BA1-8AB8-443C-8CDC-B86DF24F5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16EB923-D26F-453C-8213-D5B9395B6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4B42B26-F206-4AD9-ABE4-DE8F11E0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3744-4C08-4F05-8769-B35A6C292489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94E55-4D10-4F83-87CA-2EA8DA36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Softnet 2020 Congress , 18 -22 October, 2020, Porto, Portugal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5FB75AD-F16A-46DA-A8EC-221168A4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4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B6747-6F11-4DC6-AA6E-239ABBD3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81BAC5-AEE2-4ACF-A9DF-D5BC9434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74C2-CD21-4B3B-B983-950B9E8D25B1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449A6A-EEC3-49D2-9EC4-BF4B3536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Softnet 2020 Congress , 18 -22 October, 2020, Porto, Portugal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C744A9-1D74-4833-918D-8AA4D841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5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9568E1-AFB0-4A12-8B61-DFB3730C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2725-17BB-41F3-B2BD-E2E702372605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173A1E-C980-462B-BBFE-78697435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Softnet 2020 Congress , 18 -22 October, 2020, Porto, Portugal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D311CB-D4B5-45EB-8D7A-42828A4B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4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87198-8DD6-4ADB-AE14-E19A0213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F5A3D1-BCAC-4A06-8FF1-6E6423971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569715-9C35-4C12-8CA1-03ED7701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DD5387-0651-45DD-BD86-DAEDD3E6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EDF-1906-49A5-A31A-3C54D66B25A3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8EDD5E-C13F-4C46-B2B9-2DB0F694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Softnet 2020 Congress , 18 -22 October, 2020, Porto, Portugal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F51625-9D83-4BD0-970C-983C4FC2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4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732B0-08CB-4674-AA4D-406B1F20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2FA1F1-1EDB-44CF-8E89-F890689A0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E1EAD3-91D1-4B85-92CB-957634579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9EA282-97B4-44E6-ADEF-2EC5DFC5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300-15E1-4AE3-B3F9-0D0CE78428BD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5E80DF-EFC4-409C-8419-E8021CAF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Softnet 2020 Congress , 18 -22 October, 2020, Porto, Portugal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3ED773-D2D2-4C99-9C9F-6839AD18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0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243A6D-73E8-4550-AABF-B69D1AA3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FD7F8D-A09B-4BC7-BCD7-10ECD194F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1A2A1B-F83C-475A-A803-9933B3786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516F-06DB-4C01-B4A9-8D6ED5C96084}" type="datetime1">
              <a:rPr lang="en-GB" smtClean="0"/>
              <a:pPr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418226-10A6-4FE8-BC29-94E8E943A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Softnet 2020 Congress , 18 -22 October, 2020, Porto, Portugal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33BF1-5642-4472-BE44-0FDA5E551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3926-EE93-4DCA-B17B-76938425AE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4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77-0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eugen.borcoci@elcom.pub.ro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73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68.wa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65.wav" TargetMode="External"/><Relationship Id="rId6" Type="http://schemas.openxmlformats.org/officeDocument/2006/relationships/hyperlink" Target="https://arxiv.org/pdf/2004.14247.pdf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79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66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www.researchgate.net/publication/336000008_Key_drivers_and_research_challenges_for_6G_ubiquitous_wireless_intelligence_white_paper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67.wav" TargetMode="External"/><Relationship Id="rId6" Type="http://schemas.openxmlformats.org/officeDocument/2006/relationships/hyperlink" Target="https://www.mdpi.com/2073-8994/12/4/676" TargetMode="External"/><Relationship Id="rId5" Type="http://schemas.openxmlformats.org/officeDocument/2006/relationships/hyperlink" Target="http://jultika.oulu.fi/files/isbn9789526223544.pdf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arxiv.org/pdf/2004.14247.pdf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60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78.wa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63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61.wa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72-0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74.wav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76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f%20reviews\2021\ICN%202021\Panel%201\Sent%20to%20IARIA%2013%20April%202021\NexComm%20%202021%20Panel%201%20--275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2303500"/>
            <a:ext cx="11064889" cy="415215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b="1" dirty="0"/>
              <a:t>6G- what new networking and connectivity promises ?</a:t>
            </a:r>
          </a:p>
          <a:p>
            <a:pPr algn="ctr">
              <a:buNone/>
              <a:defRPr/>
            </a:pPr>
            <a:endParaRPr lang="en-US" sz="1800" b="1" dirty="0"/>
          </a:p>
          <a:p>
            <a:pPr algn="ctr">
              <a:buNone/>
              <a:defRPr/>
            </a:pPr>
            <a:r>
              <a:rPr lang="en-US" sz="1800" b="1" dirty="0"/>
              <a:t>Eugen Borcoci,  </a:t>
            </a:r>
            <a:r>
              <a:rPr lang="en-US" sz="1800" dirty="0"/>
              <a:t>University POLITEHNICA Bucharest, Romania  </a:t>
            </a:r>
          </a:p>
          <a:p>
            <a:pPr algn="ctr">
              <a:buNone/>
              <a:defRPr/>
            </a:pPr>
            <a:r>
              <a:rPr lang="en-US" sz="1800" dirty="0">
                <a:hlinkClick r:id="rId4"/>
              </a:rPr>
              <a:t>eugen.borcoci@elcom.pub.ro </a:t>
            </a:r>
            <a:endParaRPr lang="en-US" sz="1800" dirty="0"/>
          </a:p>
          <a:p>
            <a:pPr marL="746125" indent="0">
              <a:buNone/>
            </a:pPr>
            <a:endParaRPr lang="en-US" sz="1600" dirty="0"/>
          </a:p>
          <a:p>
            <a:pPr marL="746125" indent="0">
              <a:buNone/>
            </a:pPr>
            <a:endParaRPr lang="en-US" sz="1600" i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</p:txBody>
      </p:sp>
      <p:pic>
        <p:nvPicPr>
          <p:cNvPr id="15" name="NexComm  2021 Panel 1 --277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30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1894901"/>
            <a:ext cx="7789117" cy="3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600" b="1" dirty="0"/>
              <a:t>5G, 5G SEVO, 5G MEVO, 5G LEVO, 6G comparison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D7B6DC-3761-4F74-AEC3-3A90CA1480B9}"/>
              </a:ext>
            </a:extLst>
          </p:cNvPr>
          <p:cNvSpPr txBox="1"/>
          <p:nvPr/>
        </p:nvSpPr>
        <p:spPr>
          <a:xfrm>
            <a:off x="345233" y="141690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23130"/>
                </a:solidFill>
                <a:latin typeface="Calibri" panose="020F0502020204030204" pitchFamily="34" charset="0"/>
              </a:rPr>
              <a:t>6G networking and connectivity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001" y="5867311"/>
            <a:ext cx="635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</a:rPr>
              <a:t>Source: A. </a:t>
            </a:r>
            <a:r>
              <a:rPr lang="en-US" sz="1200" i="1" dirty="0" err="1">
                <a:solidFill>
                  <a:srgbClr val="0070C0"/>
                </a:solidFill>
              </a:rPr>
              <a:t>Mourad</a:t>
            </a:r>
            <a:r>
              <a:rPr lang="en-US" sz="1200" i="1" dirty="0">
                <a:solidFill>
                  <a:srgbClr val="0070C0"/>
                </a:solidFill>
              </a:rPr>
              <a:t> et al., "A Baseline Roadmap for Advanced Wireless Research Beyond 5G“, Electronics 2020, 9, 351; doi:10.3390/electronics9020351 www.mdpi.com/journal/electronics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8" y="2381250"/>
            <a:ext cx="753903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3300" y="1495425"/>
            <a:ext cx="4695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019925" y="5781586"/>
            <a:ext cx="5172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</a:rPr>
              <a:t>Source:  </a:t>
            </a:r>
            <a:r>
              <a:rPr lang="ro-RO" sz="1200" i="1" dirty="0" err="1">
                <a:solidFill>
                  <a:srgbClr val="0070C0"/>
                </a:solidFill>
              </a:rPr>
              <a:t>Y.Zhao</a:t>
            </a:r>
            <a:r>
              <a:rPr lang="ro-RO" sz="1200" i="1" dirty="0">
                <a:solidFill>
                  <a:srgbClr val="0070C0"/>
                </a:solidFill>
              </a:rPr>
              <a:t>, et al., A Comprehensive </a:t>
            </a:r>
            <a:r>
              <a:rPr lang="ro-RO" sz="1200" i="1" dirty="0" err="1">
                <a:solidFill>
                  <a:srgbClr val="0070C0"/>
                </a:solidFill>
              </a:rPr>
              <a:t>Survey</a:t>
            </a:r>
            <a:r>
              <a:rPr lang="ro-RO" sz="1200" i="1" dirty="0">
                <a:solidFill>
                  <a:srgbClr val="0070C0"/>
                </a:solidFill>
              </a:rPr>
              <a:t> of 6G Wireless Communications</a:t>
            </a:r>
            <a:r>
              <a:rPr lang="en-US" sz="1200" i="1" dirty="0">
                <a:solidFill>
                  <a:srgbClr val="0070C0"/>
                </a:solidFill>
              </a:rPr>
              <a:t>  INTERNET OF THINGS JOURNAL, 2020, arXiv:2101.12475v1 [cs.NI] 29 Jan 2021</a:t>
            </a:r>
          </a:p>
        </p:txBody>
      </p:sp>
      <p:pic>
        <p:nvPicPr>
          <p:cNvPr id="17" name="NexComm  2021 Panel 1 --27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328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1806766"/>
            <a:ext cx="2074117" cy="4274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KPIs for some use cases – comparison 5G/6G  </a:t>
            </a:r>
          </a:p>
          <a:p>
            <a:pPr marL="0" indent="0">
              <a:buNone/>
            </a:pPr>
            <a:r>
              <a:rPr lang="en-US" sz="1600" b="1" dirty="0"/>
              <a:t>- significant improvements with respect to 5G</a:t>
            </a:r>
          </a:p>
          <a:p>
            <a:pPr marL="0" indent="0">
              <a:buNone/>
            </a:pPr>
            <a:endParaRPr lang="en-US" sz="1600" b="1" dirty="0"/>
          </a:p>
          <a:p>
            <a:pPr>
              <a:buNone/>
            </a:pPr>
            <a:endParaRPr lang="en-GB" sz="1400" dirty="0"/>
          </a:p>
          <a:p>
            <a:pPr marL="0" indent="0">
              <a:buNone/>
            </a:pPr>
            <a:endParaRPr lang="en-US" altLang="en-US" sz="1400" b="1" dirty="0"/>
          </a:p>
          <a:p>
            <a:pPr marL="0" indent="0">
              <a:buNone/>
            </a:pPr>
            <a:endParaRPr lang="en-US" alt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D7B6DC-3761-4F74-AEC3-3A90CA1480B9}"/>
              </a:ext>
            </a:extLst>
          </p:cNvPr>
          <p:cNvSpPr txBox="1"/>
          <p:nvPr/>
        </p:nvSpPr>
        <p:spPr>
          <a:xfrm>
            <a:off x="345233" y="141690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23130"/>
                </a:solidFill>
                <a:latin typeface="Calibri" panose="020F0502020204030204" pitchFamily="34" charset="0"/>
              </a:rPr>
              <a:t>6G networking and connectivity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18263" y="6492875"/>
            <a:ext cx="4114800" cy="365125"/>
          </a:xfrm>
        </p:spPr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3661" y="1771650"/>
            <a:ext cx="9694039" cy="44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913951" y="6241754"/>
            <a:ext cx="9827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en-US" sz="1200" i="1" dirty="0">
                <a:solidFill>
                  <a:srgbClr val="0070C0"/>
                </a:solidFill>
              </a:rPr>
              <a:t>Source: M. </a:t>
            </a:r>
            <a:r>
              <a:rPr lang="en-US" altLang="en-US" sz="1200" i="1" dirty="0" err="1">
                <a:solidFill>
                  <a:srgbClr val="0070C0"/>
                </a:solidFill>
              </a:rPr>
              <a:t>Giordani</a:t>
            </a:r>
            <a:r>
              <a:rPr lang="en-US" altLang="en-US" sz="1200" i="1" dirty="0">
                <a:solidFill>
                  <a:srgbClr val="0070C0"/>
                </a:solidFill>
              </a:rPr>
              <a:t>, et al., "Toward 6G </a:t>
            </a:r>
            <a:r>
              <a:rPr lang="en-US" altLang="en-US" sz="1200" i="1" dirty="0" err="1">
                <a:solidFill>
                  <a:srgbClr val="0070C0"/>
                </a:solidFill>
              </a:rPr>
              <a:t>Networks:Use</a:t>
            </a:r>
            <a:r>
              <a:rPr lang="en-US" altLang="en-US" sz="1200" i="1" dirty="0">
                <a:solidFill>
                  <a:srgbClr val="0070C0"/>
                </a:solidFill>
              </a:rPr>
              <a:t> Cases and Technologies", IEEE Communications Magazine ,  March 2020</a:t>
            </a:r>
          </a:p>
        </p:txBody>
      </p:sp>
      <p:pic>
        <p:nvPicPr>
          <p:cNvPr id="12" name="NexComm  2021 Panel 1 --26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234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2" y="1894901"/>
            <a:ext cx="3731468" cy="4560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6G Spectrum, physical layer features</a:t>
            </a:r>
            <a:endParaRPr lang="en-US" altLang="en-US" sz="1400" b="1" dirty="0"/>
          </a:p>
          <a:p>
            <a:r>
              <a:rPr lang="en-US" sz="1400" dirty="0"/>
              <a:t>5G : sub-6 GHz and 24.25 to 52.6 GHz</a:t>
            </a:r>
          </a:p>
          <a:p>
            <a:r>
              <a:rPr lang="en-US" sz="1400" dirty="0"/>
              <a:t>6G: expansion to potential new bands from low-bands to low THz and visible light region </a:t>
            </a:r>
            <a:r>
              <a:rPr lang="en-US" sz="1400" b="1" dirty="0"/>
              <a:t>Enablers at the Infrastructure Level</a:t>
            </a:r>
          </a:p>
          <a:p>
            <a:r>
              <a:rPr lang="en-US" sz="1400" dirty="0"/>
              <a:t>Ultra-Massive MIMO and Holographic Radio</a:t>
            </a:r>
          </a:p>
          <a:p>
            <a:pPr lvl="1"/>
            <a:r>
              <a:rPr lang="en-US" sz="1400" dirty="0" err="1"/>
              <a:t>Beamforming</a:t>
            </a:r>
            <a:r>
              <a:rPr lang="en-US" sz="1400" dirty="0"/>
              <a:t> beyond the Beam-Space Paradigm</a:t>
            </a:r>
          </a:p>
          <a:p>
            <a:pPr lvl="1"/>
            <a:r>
              <a:rPr lang="en-US" sz="1400" dirty="0"/>
              <a:t>Holographic Radio</a:t>
            </a:r>
          </a:p>
          <a:p>
            <a:r>
              <a:rPr lang="en-US" sz="1400" dirty="0"/>
              <a:t>Intelligent Reacting Surfaces</a:t>
            </a:r>
          </a:p>
          <a:p>
            <a:r>
              <a:rPr lang="en-US" sz="1400" dirty="0"/>
              <a:t>User-Centric and Scalable Cell-Free Networking </a:t>
            </a:r>
          </a:p>
          <a:p>
            <a:r>
              <a:rPr lang="en-US" sz="1400" dirty="0"/>
              <a:t>Integrated </a:t>
            </a:r>
          </a:p>
          <a:p>
            <a:pPr lvl="1"/>
            <a:r>
              <a:rPr lang="en-US" sz="1400" dirty="0"/>
              <a:t>Access and Backhaul</a:t>
            </a:r>
          </a:p>
          <a:p>
            <a:pPr lvl="1"/>
            <a:r>
              <a:rPr lang="en-US" sz="1400" dirty="0"/>
              <a:t>Space and Terrestrial Networks</a:t>
            </a:r>
          </a:p>
          <a:p>
            <a:pPr lvl="1"/>
            <a:r>
              <a:rPr lang="en-US" sz="1400" dirty="0"/>
              <a:t>Broadcast and Multicast Networks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38325" y="6375400"/>
            <a:ext cx="4114800" cy="365125"/>
          </a:xfrm>
        </p:spPr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807267" y="6396335"/>
            <a:ext cx="6184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/>
            <a:r>
              <a:rPr lang="en-US" altLang="en-US" sz="1200" i="1" dirty="0">
                <a:solidFill>
                  <a:srgbClr val="0070C0"/>
                </a:solidFill>
              </a:rPr>
              <a:t>Source: </a:t>
            </a:r>
            <a:r>
              <a:rPr lang="en-US" altLang="en-US" sz="1200" i="1" dirty="0" err="1">
                <a:solidFill>
                  <a:srgbClr val="0070C0"/>
                </a:solidFill>
              </a:rPr>
              <a:t>N.Rajatheva</a:t>
            </a:r>
            <a:r>
              <a:rPr lang="en-US" altLang="en-US" sz="1200" i="1" dirty="0">
                <a:solidFill>
                  <a:srgbClr val="0070C0"/>
                </a:solidFill>
              </a:rPr>
              <a:t> et al., "White Paper on Broadband Connectivity in 6G- Research Visions", </a:t>
            </a:r>
            <a:r>
              <a:rPr lang="en-US" altLang="en-US" sz="1200" i="1" dirty="0">
                <a:solidFill>
                  <a:srgbClr val="0070C0"/>
                </a:solidFill>
                <a:hlinkClick r:id="rId6"/>
              </a:rPr>
              <a:t>https://arxiv.org/pdf/2004.14247.pdf</a:t>
            </a:r>
            <a:endParaRPr lang="en-US" altLang="en-US" sz="1200" i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9853" y="3007604"/>
            <a:ext cx="5610225" cy="337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7879" y="1478385"/>
            <a:ext cx="7315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871784" y="1426549"/>
            <a:ext cx="170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Potential spectrum </a:t>
            </a:r>
          </a:p>
          <a:p>
            <a:r>
              <a:rPr lang="en-US" sz="1400" b="1" dirty="0"/>
              <a:t>regions for 6G.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2803" y="1425059"/>
            <a:ext cx="322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323130"/>
                </a:solidFill>
                <a:latin typeface="Calibri" panose="020F0502020204030204" pitchFamily="34" charset="0"/>
              </a:rPr>
              <a:t>6G networking and connectivity</a:t>
            </a:r>
            <a:endParaRPr lang="en-GB" dirty="0"/>
          </a:p>
        </p:txBody>
      </p:sp>
      <p:pic>
        <p:nvPicPr>
          <p:cNvPr id="15" name="NexComm  2021 Panel 1 --26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176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106" y="1894901"/>
            <a:ext cx="8171078" cy="45607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Font typeface="Wingdings" pitchFamily="2" charset="2"/>
              <a:buChar char="q"/>
            </a:pPr>
            <a:r>
              <a:rPr lang="en-US" sz="1400" dirty="0"/>
              <a:t> I</a:t>
            </a:r>
            <a:r>
              <a:rPr lang="en-US" sz="1400" b="1" dirty="0"/>
              <a:t>ncreased hardware complexity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1400" b="1" dirty="0"/>
              <a:t> Low power circuits with high-performance processing capabilities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1400" b="1" dirty="0"/>
              <a:t> Intelligent wireless energy harvesting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1400" b="1" dirty="0"/>
              <a:t> Seamless coexistence of multiple RATs,  AI-based adaptive transceivers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sz="1400" b="1" dirty="0"/>
              <a:t> Dynamic radio resource allocation</a:t>
            </a:r>
          </a:p>
          <a:p>
            <a:pPr>
              <a:buFont typeface="Wingdings" pitchFamily="2" charset="2"/>
              <a:buChar char="q"/>
            </a:pPr>
            <a:r>
              <a:rPr lang="en-US" sz="1400" b="1" dirty="0"/>
              <a:t>Pre-emptive scheduling in massive connectivity</a:t>
            </a:r>
          </a:p>
          <a:p>
            <a:pPr>
              <a:buFont typeface="Wingdings" pitchFamily="2" charset="2"/>
              <a:buChar char="q"/>
            </a:pPr>
            <a:r>
              <a:rPr lang="en-US" sz="1400" b="1" dirty="0"/>
              <a:t>Security and Privacy- distributed models</a:t>
            </a:r>
          </a:p>
          <a:p>
            <a:pPr>
              <a:buFont typeface="Wingdings" pitchFamily="2" charset="2"/>
              <a:buChar char="q"/>
            </a:pPr>
            <a:r>
              <a:rPr lang="en-US" sz="1400" b="1" dirty="0"/>
              <a:t>Flexible network slicing</a:t>
            </a:r>
          </a:p>
          <a:p>
            <a:pPr>
              <a:buFont typeface="Wingdings" pitchFamily="2" charset="2"/>
              <a:buChar char="q"/>
            </a:pPr>
            <a:r>
              <a:rPr lang="en-US" sz="1400" b="1" dirty="0"/>
              <a:t>Intelligent cell-less architecture</a:t>
            </a:r>
          </a:p>
          <a:p>
            <a:pPr>
              <a:buFont typeface="Wingdings" pitchFamily="2" charset="2"/>
              <a:buChar char="q"/>
            </a:pPr>
            <a:r>
              <a:rPr lang="en-US" sz="1400" b="1" dirty="0"/>
              <a:t>Integration of space, air, terrestrial and maritime communications</a:t>
            </a:r>
          </a:p>
          <a:p>
            <a:pPr>
              <a:buFont typeface="Wingdings" pitchFamily="2" charset="2"/>
              <a:buChar char="q"/>
            </a:pPr>
            <a:r>
              <a:rPr lang="en-US" sz="1400" b="1" dirty="0"/>
              <a:t>AI-based management and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89639" y="6268522"/>
            <a:ext cx="4114800" cy="365125"/>
          </a:xfrm>
        </p:spPr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62803" y="1425059"/>
            <a:ext cx="5961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23130"/>
                </a:solidFill>
                <a:latin typeface="Calibri" panose="020F0502020204030204" pitchFamily="34" charset="0"/>
              </a:rPr>
              <a:t>6G networking and connectivity – some research challenges</a:t>
            </a:r>
            <a:endParaRPr lang="en-GB" dirty="0"/>
          </a:p>
        </p:txBody>
      </p:sp>
      <p:pic>
        <p:nvPicPr>
          <p:cNvPr id="10" name="NexComm  2021 Panel 1 --27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228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2303500"/>
            <a:ext cx="10929408" cy="4152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b="1" dirty="0"/>
              <a:t>THANK  YOU 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pic>
        <p:nvPicPr>
          <p:cNvPr id="10" name="NexComm  2021 Panel 1 --2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9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17" y="1766683"/>
            <a:ext cx="11453832" cy="4490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b="1" dirty="0"/>
              <a:t>References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M. </a:t>
            </a:r>
            <a:r>
              <a:rPr lang="en-US" altLang="en-US" sz="1400" dirty="0" err="1"/>
              <a:t>Giordani,et</a:t>
            </a:r>
            <a:r>
              <a:rPr lang="en-US" altLang="en-US" sz="1400" dirty="0"/>
              <a:t> al., "Toward 6G </a:t>
            </a:r>
            <a:r>
              <a:rPr lang="en-US" altLang="en-US" sz="1400" dirty="0" err="1"/>
              <a:t>Networks:Use</a:t>
            </a:r>
            <a:r>
              <a:rPr lang="en-US" altLang="en-US" sz="1400" dirty="0"/>
              <a:t> Cases and Technologies", IEEE Communications Magazine, March 2020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A. </a:t>
            </a:r>
            <a:r>
              <a:rPr lang="en-US" sz="1400" dirty="0" err="1"/>
              <a:t>Mourad</a:t>
            </a:r>
            <a:r>
              <a:rPr lang="en-US" sz="1400" dirty="0"/>
              <a:t> et al., "A Baseline Roadmap for Advanced Wireless Research Beyond 5G“, Electronics 2020, 9, 351; doi:10.3390/electronics9020351 www.mdpi.com/journal/electronics</a:t>
            </a:r>
            <a:endParaRPr lang="en-US" alt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err="1"/>
              <a:t>N.Rajatheva</a:t>
            </a:r>
            <a:r>
              <a:rPr lang="en-US" altLang="en-US" sz="1400" dirty="0"/>
              <a:t> et al., "White Paper on Broadband Connectivity in 6G- Research Visions", </a:t>
            </a:r>
            <a:r>
              <a:rPr lang="en-US" altLang="en-US" sz="1400" dirty="0">
                <a:hlinkClick r:id="rId4"/>
              </a:rPr>
              <a:t>https://arxiv.org/pdf/2004.14247.pdf</a:t>
            </a:r>
            <a:endParaRPr lang="en-US" alt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err="1"/>
              <a:t>T.Huang</a:t>
            </a:r>
            <a:r>
              <a:rPr lang="en-US" altLang="en-US" sz="1400" dirty="0"/>
              <a:t>, et al., "A Survey on Green 6G Network: Architecture and Technologies", IEEE Access, VOLUME 7, 2019,  https://ieeexplore.ieee.org/stamp/stamp.jsp?arnumber=8922617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 </a:t>
            </a:r>
            <a:r>
              <a:rPr lang="ro-RO" sz="1400" dirty="0" err="1"/>
              <a:t>Y.Zhao</a:t>
            </a:r>
            <a:r>
              <a:rPr lang="ro-RO" sz="1400" dirty="0"/>
              <a:t>, et al., A Comprehensive </a:t>
            </a:r>
            <a:r>
              <a:rPr lang="ro-RO" sz="1400" dirty="0" err="1"/>
              <a:t>Survey</a:t>
            </a:r>
            <a:r>
              <a:rPr lang="ro-RO" sz="1400" dirty="0"/>
              <a:t> of 6G Wireless Communications</a:t>
            </a:r>
            <a:r>
              <a:rPr lang="en-US" sz="1400" dirty="0"/>
              <a:t>  INTERNET OF THINGS JOURNAL, 2020, arXiv:2101.12475v1 [cs.NI] 29 Jan 2021</a:t>
            </a:r>
            <a:endParaRPr lang="en-US" alt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err="1"/>
              <a:t>Matti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Latva-aho</a:t>
            </a:r>
            <a:r>
              <a:rPr lang="en-US" altLang="en-US" sz="1400" dirty="0"/>
              <a:t>, Kari </a:t>
            </a:r>
            <a:r>
              <a:rPr lang="en-US" altLang="en-US" sz="1400" dirty="0" err="1"/>
              <a:t>Leppänen</a:t>
            </a:r>
            <a:r>
              <a:rPr lang="en-US" altLang="en-US" sz="1400" dirty="0"/>
              <a:t>,  "KEY DRIVERSAND RESEARCH CHALLENGES FOR 6G UBIQUITOUS WIRELESS INTELLIGENCE",  2019, </a:t>
            </a:r>
            <a:r>
              <a:rPr lang="en-US" altLang="en-US" sz="1400" dirty="0">
                <a:hlinkClick r:id="rId5"/>
              </a:rPr>
              <a:t>http://jultika.oulu.fi/files/isbn9789526223544.pdf</a:t>
            </a:r>
            <a:endParaRPr lang="en-US" alt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M.H. </a:t>
            </a:r>
            <a:r>
              <a:rPr lang="en-US" altLang="en-US" sz="1400" dirty="0" err="1"/>
              <a:t>Alsharif</a:t>
            </a:r>
            <a:r>
              <a:rPr lang="en-US" altLang="en-US" sz="1400" dirty="0"/>
              <a:t> et al., "Sixth Generation (6G)Wireless </a:t>
            </a:r>
            <a:r>
              <a:rPr lang="en-US" altLang="en-US" sz="1400" dirty="0" err="1"/>
              <a:t>Networks:Vision</a:t>
            </a:r>
            <a:r>
              <a:rPr lang="en-US" altLang="en-US" sz="1400" dirty="0"/>
              <a:t>, Research Activities, Challenges and Potential Solutions", </a:t>
            </a:r>
            <a:r>
              <a:rPr lang="en-US" altLang="en-US" sz="1400" dirty="0">
                <a:hlinkClick r:id="rId6"/>
              </a:rPr>
              <a:t>https://www.mdpi.com/2073-8994/12/4/676</a:t>
            </a:r>
            <a:endParaRPr lang="en-US" alt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/>
              <a:t>K.B. </a:t>
            </a:r>
            <a:r>
              <a:rPr lang="en-US" altLang="en-US" sz="1400" dirty="0" err="1"/>
              <a:t>Letaief</a:t>
            </a:r>
            <a:r>
              <a:rPr lang="en-US" altLang="en-US" sz="1400" dirty="0"/>
              <a:t>, et al., "The Roadmap to 6G:AI Empowered Wireless Networks", IEEE Communications Magazine , August 2019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400" dirty="0" err="1"/>
              <a:t>B.Aazhang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P.Ahokangas</a:t>
            </a:r>
            <a:r>
              <a:rPr lang="en-US" altLang="en-US" sz="1400" dirty="0"/>
              <a:t>, et al.,  "Key drivers and research challenges for 6G ubiquitous wireless intelligence (white paper)", </a:t>
            </a:r>
            <a:r>
              <a:rPr lang="en-US" altLang="en-US" sz="1400" dirty="0">
                <a:hlinkClick r:id="rId7"/>
              </a:rPr>
              <a:t>https://www.researchgate.net/publication/336000008_Key_drivers_and_research_challenges_for_6G_ubiquitous_wireless_intelligence_white_paper</a:t>
            </a:r>
            <a:endParaRPr lang="en-US" altLang="en-US" sz="1400" dirty="0"/>
          </a:p>
          <a:p>
            <a:pPr marL="342900" indent="-342900">
              <a:buFont typeface="+mj-lt"/>
              <a:buAutoNum type="arabicPeriod"/>
            </a:pPr>
            <a:endParaRPr lang="en-US" altLang="en-US" sz="1400" dirty="0"/>
          </a:p>
          <a:p>
            <a:pPr marL="342900" indent="-342900">
              <a:buFont typeface="+mj-lt"/>
              <a:buAutoNum type="arabicPeriod"/>
            </a:pPr>
            <a:endParaRPr lang="en-US" altLang="en-US" sz="1400" dirty="0"/>
          </a:p>
          <a:p>
            <a:pPr marL="342900" indent="-342900">
              <a:buNone/>
            </a:pPr>
            <a:endParaRPr lang="en-US" altLang="en-US" sz="1400" dirty="0"/>
          </a:p>
          <a:p>
            <a:pPr marL="0" indent="0">
              <a:buNone/>
            </a:pPr>
            <a:endParaRPr lang="en-US" altLang="en-US" sz="2000" b="1" dirty="0"/>
          </a:p>
          <a:p>
            <a:pPr marL="0" indent="0">
              <a:buNone/>
            </a:pPr>
            <a:endParaRPr lang="en-US" alt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D7B6DC-3761-4F74-AEC3-3A90CA1480B9}"/>
              </a:ext>
            </a:extLst>
          </p:cNvPr>
          <p:cNvSpPr txBox="1"/>
          <p:nvPr/>
        </p:nvSpPr>
        <p:spPr>
          <a:xfrm>
            <a:off x="345233" y="141690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 err="1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Panelist</a:t>
            </a:r>
            <a:r>
              <a:rPr lang="en-GB" sz="1800" b="1" i="0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 Position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pic>
        <p:nvPicPr>
          <p:cNvPr id="10" name="NexComm  2021 Panel 1 --26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22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87" y="1923490"/>
            <a:ext cx="10995702" cy="415215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000" b="1" dirty="0"/>
              <a:t>6G- what new networking and connectivity promises ?</a:t>
            </a:r>
          </a:p>
          <a:p>
            <a:pPr marL="746125" indent="0">
              <a:buNone/>
            </a:pPr>
            <a:endParaRPr lang="en-US" sz="1600" dirty="0"/>
          </a:p>
          <a:p>
            <a:pPr marL="746125" indent="0">
              <a:buNone/>
            </a:pPr>
            <a:r>
              <a:rPr lang="en-US" sz="1600" b="1" dirty="0"/>
              <a:t>6G Goals </a:t>
            </a:r>
          </a:p>
          <a:p>
            <a:pPr marL="746125" indent="0">
              <a:buNone/>
            </a:pPr>
            <a:r>
              <a:rPr lang="en-US" sz="1600" b="1" dirty="0"/>
              <a:t>Roadmap to 2030</a:t>
            </a:r>
          </a:p>
          <a:p>
            <a:pPr marL="746125" indent="0">
              <a:buNone/>
            </a:pPr>
            <a:r>
              <a:rPr lang="en-US" sz="1600" b="1" dirty="0"/>
              <a:t>Architectural aspects</a:t>
            </a:r>
          </a:p>
          <a:p>
            <a:pPr marL="746125" indent="0">
              <a:buNone/>
            </a:pPr>
            <a:r>
              <a:rPr lang="en-US" sz="1600" b="1" dirty="0"/>
              <a:t>Networking and connectivity features</a:t>
            </a:r>
          </a:p>
          <a:p>
            <a:pPr marL="746125" indent="0">
              <a:buNone/>
            </a:pPr>
            <a:r>
              <a:rPr lang="en-US" sz="1600" b="1" dirty="0"/>
              <a:t>KPIs, Spectrum, physical layer</a:t>
            </a:r>
          </a:p>
          <a:p>
            <a:pPr marL="746125" indent="0">
              <a:buNone/>
            </a:pPr>
            <a:r>
              <a:rPr lang="en-US" sz="1600" b="1" dirty="0"/>
              <a:t>Network and connectivity research challenges</a:t>
            </a:r>
          </a:p>
          <a:p>
            <a:pPr marL="746125" indent="0">
              <a:buNone/>
            </a:pPr>
            <a:endParaRPr lang="en-US" sz="1600" i="1" dirty="0">
              <a:solidFill>
                <a:srgbClr val="C00000"/>
              </a:solidFill>
            </a:endParaRPr>
          </a:p>
          <a:p>
            <a:pPr marL="746125" indent="0">
              <a:buNone/>
            </a:pPr>
            <a:r>
              <a:rPr lang="en-US" sz="1600" i="1" dirty="0">
                <a:solidFill>
                  <a:srgbClr val="C00000"/>
                </a:solidFill>
              </a:rPr>
              <a:t>Note: The 6G concepts, architectures and technologies are still open research issues. This panel position will present a summary of some 6G trends related to network and connectivity advances </a:t>
            </a:r>
            <a:r>
              <a:rPr lang="en-US" sz="1600" i="1" dirty="0" err="1">
                <a:solidFill>
                  <a:srgbClr val="C00000"/>
                </a:solidFill>
              </a:rPr>
              <a:t>w.r.t</a:t>
            </a:r>
            <a:r>
              <a:rPr lang="en-US" sz="1600" i="1" dirty="0">
                <a:solidFill>
                  <a:srgbClr val="C00000"/>
                </a:solidFill>
              </a:rPr>
              <a:t>. 5G, compiled from publicly available research  papers and documents</a:t>
            </a:r>
            <a:r>
              <a:rPr lang="en-US" sz="1600" i="1" dirty="0"/>
              <a:t> </a:t>
            </a:r>
            <a:r>
              <a:rPr lang="en-US" sz="1600" i="1" dirty="0">
                <a:solidFill>
                  <a:srgbClr val="C00000"/>
                </a:solidFill>
              </a:rPr>
              <a:t>(see References)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D7B6DC-3761-4F74-AEC3-3A90CA1480B9}"/>
              </a:ext>
            </a:extLst>
          </p:cNvPr>
          <p:cNvSpPr txBox="1"/>
          <p:nvPr/>
        </p:nvSpPr>
        <p:spPr>
          <a:xfrm>
            <a:off x="345233" y="141690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Panellist Position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</p:txBody>
      </p:sp>
      <p:pic>
        <p:nvPicPr>
          <p:cNvPr id="16" name="NexComm  2021 Panel 1 --26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90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87" y="1409701"/>
            <a:ext cx="10995702" cy="4860470"/>
          </a:xfrm>
        </p:spPr>
        <p:txBody>
          <a:bodyPr>
            <a:normAutofit fontScale="92500" lnSpcReduction="20000"/>
          </a:bodyPr>
          <a:lstStyle/>
          <a:p>
            <a:pPr marL="381000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ro-RO" sz="2200" b="1" dirty="0"/>
              <a:t>Eugen Borcoci </a:t>
            </a:r>
            <a:r>
              <a:rPr lang="en-US" sz="2200" b="1" dirty="0"/>
              <a:t>:</a:t>
            </a:r>
            <a:r>
              <a:rPr lang="ro-RO" sz="2200" b="1" dirty="0"/>
              <a:t> </a:t>
            </a:r>
            <a:r>
              <a:rPr lang="ro-RO" sz="2200" b="1" dirty="0" err="1"/>
              <a:t>professor</a:t>
            </a:r>
            <a:r>
              <a:rPr lang="ro-RO" sz="2200" b="1" dirty="0"/>
              <a:t> </a:t>
            </a:r>
            <a:endParaRPr lang="en-US" sz="2200" b="1" dirty="0"/>
          </a:p>
          <a:p>
            <a:pPr marL="381000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endParaRPr lang="en-US" sz="1600" dirty="0"/>
          </a:p>
          <a:p>
            <a:pPr marL="781050" lvl="1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ro-RO" sz="1900" b="1" dirty="0"/>
              <a:t>University „Politehnica” of </a:t>
            </a:r>
            <a:r>
              <a:rPr lang="ro-RO" sz="1900" b="1" dirty="0" err="1"/>
              <a:t>Bucharest</a:t>
            </a:r>
            <a:r>
              <a:rPr lang="ro-RO" sz="1900" b="1" dirty="0"/>
              <a:t> (UPB)</a:t>
            </a:r>
            <a:endParaRPr lang="en-US" sz="1900" b="1" dirty="0"/>
          </a:p>
          <a:p>
            <a:pPr marL="781050" lvl="1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ro-RO" sz="1900" b="1" dirty="0"/>
              <a:t> Electronics, Telecommunications </a:t>
            </a:r>
            <a:r>
              <a:rPr lang="ro-RO" sz="1900" b="1" dirty="0" err="1"/>
              <a:t>and</a:t>
            </a:r>
            <a:r>
              <a:rPr lang="ro-RO" sz="1900" b="1" dirty="0"/>
              <a:t> Information Technology </a:t>
            </a:r>
            <a:r>
              <a:rPr lang="ro-RO" sz="1900" b="1" dirty="0" err="1"/>
              <a:t>Faculty</a:t>
            </a:r>
            <a:endParaRPr lang="en-US" sz="1900" b="1" dirty="0"/>
          </a:p>
          <a:p>
            <a:pPr marL="1181100" lvl="2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500" dirty="0"/>
              <a:t>http://www.electronica.pub.ro</a:t>
            </a:r>
            <a:r>
              <a:rPr lang="ro-RO" sz="1500" dirty="0"/>
              <a:t> </a:t>
            </a:r>
            <a:endParaRPr lang="en-US" sz="1500" dirty="0"/>
          </a:p>
          <a:p>
            <a:pPr marL="781050" lvl="1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ro-RO" sz="1600" b="1" dirty="0"/>
              <a:t>Telecommunications </a:t>
            </a:r>
            <a:r>
              <a:rPr lang="ro-RO" sz="1600" b="1" dirty="0" err="1"/>
              <a:t>Department</a:t>
            </a:r>
            <a:r>
              <a:rPr lang="ro-RO" sz="1600" b="1" dirty="0"/>
              <a:t> </a:t>
            </a:r>
            <a:endParaRPr lang="en-US" sz="1600" b="1" dirty="0"/>
          </a:p>
          <a:p>
            <a:pPr marL="781050" lvl="1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b="1" dirty="0"/>
              <a:t>Address: 1-3, </a:t>
            </a:r>
            <a:r>
              <a:rPr lang="en-US" sz="1600" b="1" dirty="0" err="1"/>
              <a:t>Iuliu</a:t>
            </a:r>
            <a:r>
              <a:rPr lang="en-US" sz="1600" b="1" dirty="0"/>
              <a:t> </a:t>
            </a:r>
            <a:r>
              <a:rPr lang="en-US" sz="1600" b="1" dirty="0" err="1"/>
              <a:t>Maniu</a:t>
            </a:r>
            <a:r>
              <a:rPr lang="en-US" sz="1600" b="1" dirty="0"/>
              <a:t> Ave., 061071 Bucharest - 6, ROMANIA </a:t>
            </a:r>
          </a:p>
          <a:p>
            <a:pPr marL="781050" lvl="1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600" b="1" dirty="0"/>
              <a:t>E- mail address :eugen.borcoci@elcom.pub.ro</a:t>
            </a:r>
            <a:endParaRPr lang="en-US" sz="1600" b="1" dirty="0">
              <a:solidFill>
                <a:srgbClr val="320CD2"/>
              </a:solidFill>
            </a:endParaRPr>
          </a:p>
          <a:p>
            <a:pPr marL="381000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endParaRPr lang="en-US" sz="1600" dirty="0"/>
          </a:p>
          <a:p>
            <a:pPr marL="381000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700" b="1" dirty="0"/>
              <a:t>E</a:t>
            </a:r>
            <a:r>
              <a:rPr lang="ro-RO" sz="1700" b="1" dirty="0" err="1"/>
              <a:t>xpertise</a:t>
            </a:r>
            <a:r>
              <a:rPr lang="en-US" sz="1700" b="1" dirty="0"/>
              <a:t>: </a:t>
            </a:r>
            <a:r>
              <a:rPr lang="ro-RO" sz="1700" b="1" dirty="0"/>
              <a:t> </a:t>
            </a:r>
            <a:r>
              <a:rPr lang="ro-RO" sz="1700" dirty="0" err="1"/>
              <a:t>teaching</a:t>
            </a:r>
            <a:r>
              <a:rPr lang="ro-RO" sz="1700" dirty="0"/>
              <a:t> </a:t>
            </a:r>
            <a:r>
              <a:rPr lang="en-US" sz="1700" dirty="0"/>
              <a:t>and </a:t>
            </a:r>
            <a:r>
              <a:rPr lang="ro-RO" sz="1700" dirty="0" err="1"/>
              <a:t>research</a:t>
            </a:r>
            <a:r>
              <a:rPr lang="en-US" sz="1700" dirty="0"/>
              <a:t> in </a:t>
            </a:r>
            <a:r>
              <a:rPr lang="ro-RO" sz="1700" dirty="0"/>
              <a:t>specific </a:t>
            </a:r>
            <a:r>
              <a:rPr lang="ro-RO" sz="1700" dirty="0" err="1"/>
              <a:t>domains</a:t>
            </a:r>
            <a:r>
              <a:rPr lang="ro-RO" sz="1700" dirty="0"/>
              <a:t> of </a:t>
            </a:r>
            <a:r>
              <a:rPr lang="ro-RO" sz="1700" dirty="0" err="1"/>
              <a:t>telecommunications</a:t>
            </a:r>
            <a:r>
              <a:rPr lang="ro-RO" sz="1700" dirty="0"/>
              <a:t> </a:t>
            </a:r>
            <a:r>
              <a:rPr lang="ro-RO" sz="1700" dirty="0" err="1"/>
              <a:t>and</a:t>
            </a:r>
            <a:r>
              <a:rPr lang="ro-RO" sz="1700" dirty="0"/>
              <a:t> computer </a:t>
            </a:r>
            <a:r>
              <a:rPr lang="ro-RO" sz="1700" dirty="0" err="1"/>
              <a:t>networks</a:t>
            </a:r>
            <a:r>
              <a:rPr lang="ro-RO" sz="1700" dirty="0"/>
              <a:t> </a:t>
            </a:r>
            <a:r>
              <a:rPr lang="ro-RO" sz="1700" dirty="0" err="1"/>
              <a:t>architectures</a:t>
            </a:r>
            <a:r>
              <a:rPr lang="ro-RO" sz="1700" dirty="0"/>
              <a:t>, </a:t>
            </a:r>
            <a:endParaRPr lang="en-US" sz="1700" dirty="0"/>
          </a:p>
          <a:p>
            <a:pPr marL="381000" indent="-381000">
              <a:lnSpc>
                <a:spcPct val="80000"/>
              </a:lnSpc>
              <a:buClr>
                <a:srgbClr val="376EB1"/>
              </a:buClr>
              <a:buSzPct val="125000"/>
              <a:buNone/>
              <a:defRPr/>
            </a:pPr>
            <a:r>
              <a:rPr lang="en-US" sz="1700" dirty="0"/>
              <a:t>          </a:t>
            </a:r>
            <a:r>
              <a:rPr lang="ro-RO" sz="1700" dirty="0" err="1"/>
              <a:t>technologies</a:t>
            </a:r>
            <a:r>
              <a:rPr lang="ro-RO" sz="1700" dirty="0"/>
              <a:t> </a:t>
            </a:r>
            <a:r>
              <a:rPr lang="ro-RO" sz="1700" dirty="0" err="1"/>
              <a:t>and</a:t>
            </a:r>
            <a:r>
              <a:rPr lang="ro-RO" sz="1700" dirty="0"/>
              <a:t> </a:t>
            </a:r>
            <a:r>
              <a:rPr lang="ro-RO" sz="1700" dirty="0" err="1"/>
              <a:t>services</a:t>
            </a:r>
            <a:r>
              <a:rPr lang="ro-RO" sz="1700" dirty="0"/>
              <a:t>:</a:t>
            </a:r>
            <a:endParaRPr lang="en-US" sz="1700" dirty="0"/>
          </a:p>
          <a:p>
            <a:pPr marL="781050" lvl="1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ro-RO" sz="1700" dirty="0"/>
              <a:t> </a:t>
            </a:r>
            <a:r>
              <a:rPr lang="en-US" sz="1700" dirty="0"/>
              <a:t>network architectures and services, </a:t>
            </a:r>
            <a:r>
              <a:rPr lang="ro-RO" sz="1700" dirty="0"/>
              <a:t> management/control/data plane, </a:t>
            </a:r>
            <a:r>
              <a:rPr lang="ro-RO" sz="1700" dirty="0" err="1"/>
              <a:t>protocols</a:t>
            </a:r>
            <a:r>
              <a:rPr lang="en-US" sz="1700" dirty="0"/>
              <a:t>, 4G/5G, </a:t>
            </a:r>
            <a:r>
              <a:rPr lang="en-US" sz="1700" dirty="0" err="1"/>
              <a:t>QoS</a:t>
            </a:r>
            <a:r>
              <a:rPr lang="en-US" sz="1700" dirty="0"/>
              <a:t> </a:t>
            </a:r>
            <a:r>
              <a:rPr lang="ro-RO" sz="1700" dirty="0" err="1"/>
              <a:t>assurance</a:t>
            </a:r>
            <a:r>
              <a:rPr lang="ro-RO" sz="1700" dirty="0"/>
              <a:t>, </a:t>
            </a:r>
            <a:r>
              <a:rPr lang="ro-RO" sz="1700" dirty="0" err="1"/>
              <a:t>multicast</a:t>
            </a:r>
            <a:r>
              <a:rPr lang="ro-RO" sz="1700" dirty="0"/>
              <a:t> </a:t>
            </a:r>
            <a:r>
              <a:rPr lang="ro-RO" sz="1700" dirty="0" err="1"/>
              <a:t>and</a:t>
            </a:r>
            <a:r>
              <a:rPr lang="ro-RO" sz="1700" dirty="0"/>
              <a:t> </a:t>
            </a:r>
            <a:endParaRPr lang="en-US" sz="1700" dirty="0"/>
          </a:p>
          <a:p>
            <a:pPr marL="781050" lvl="1" indent="-381000">
              <a:lnSpc>
                <a:spcPct val="80000"/>
              </a:lnSpc>
              <a:buClr>
                <a:srgbClr val="376EB1"/>
              </a:buClr>
              <a:buSzPct val="125000"/>
              <a:buNone/>
              <a:defRPr/>
            </a:pPr>
            <a:r>
              <a:rPr lang="en-US" sz="1700" dirty="0"/>
              <a:t>          </a:t>
            </a:r>
            <a:r>
              <a:rPr lang="ro-RO" sz="1700" dirty="0"/>
              <a:t>multimedia </a:t>
            </a:r>
            <a:r>
              <a:rPr lang="ro-RO" sz="1700" dirty="0" err="1"/>
              <a:t>services</a:t>
            </a:r>
            <a:r>
              <a:rPr lang="ro-RO" sz="1700" dirty="0"/>
              <a:t> over IP </a:t>
            </a:r>
            <a:r>
              <a:rPr lang="ro-RO" sz="1700" dirty="0" err="1"/>
              <a:t>networks</a:t>
            </a:r>
            <a:r>
              <a:rPr lang="ro-RO" sz="1700" dirty="0"/>
              <a:t> </a:t>
            </a:r>
            <a:r>
              <a:rPr lang="ro-RO" sz="1700" dirty="0" err="1"/>
              <a:t>and</a:t>
            </a:r>
            <a:r>
              <a:rPr lang="ro-RO" sz="1700" dirty="0"/>
              <a:t> </a:t>
            </a:r>
            <a:r>
              <a:rPr lang="ro-RO" sz="1700" dirty="0" err="1"/>
              <a:t>heterogeneous</a:t>
            </a:r>
            <a:r>
              <a:rPr lang="ro-RO" sz="1700" dirty="0"/>
              <a:t> </a:t>
            </a:r>
            <a:r>
              <a:rPr lang="ro-RO" sz="1700" dirty="0" err="1"/>
              <a:t>access</a:t>
            </a:r>
            <a:r>
              <a:rPr lang="en-US" sz="1700" dirty="0"/>
              <a:t>.</a:t>
            </a:r>
          </a:p>
          <a:p>
            <a:pPr marL="781050" lvl="1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endParaRPr lang="en-US" sz="1700" dirty="0"/>
          </a:p>
          <a:p>
            <a:pPr marL="381000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ro-RO" sz="1700" b="1" dirty="0"/>
              <a:t>Recent</a:t>
            </a:r>
            <a:r>
              <a:rPr lang="en-US" sz="1700" b="1" dirty="0"/>
              <a:t> </a:t>
            </a:r>
            <a:r>
              <a:rPr lang="ro-RO" sz="1700" b="1" dirty="0" err="1"/>
              <a:t>research</a:t>
            </a:r>
            <a:r>
              <a:rPr lang="ro-RO" sz="1700" b="1" dirty="0"/>
              <a:t> </a:t>
            </a:r>
            <a:r>
              <a:rPr lang="ro-RO" sz="1700" b="1" dirty="0" err="1"/>
              <a:t>interest</a:t>
            </a:r>
            <a:r>
              <a:rPr lang="ro-RO" sz="1700" b="1" dirty="0"/>
              <a:t> </a:t>
            </a:r>
            <a:r>
              <a:rPr lang="en-US" sz="1700" b="1" dirty="0"/>
              <a:t>: </a:t>
            </a:r>
            <a:r>
              <a:rPr lang="ro-RO" sz="1700" dirty="0"/>
              <a:t>  Software </a:t>
            </a:r>
            <a:r>
              <a:rPr lang="ro-RO" sz="1700" dirty="0" err="1"/>
              <a:t>Defined</a:t>
            </a:r>
            <a:r>
              <a:rPr lang="ro-RO" sz="1700" dirty="0"/>
              <a:t> </a:t>
            </a:r>
            <a:r>
              <a:rPr lang="ro-RO" sz="1700" dirty="0" err="1"/>
              <a:t>Networking</a:t>
            </a:r>
            <a:r>
              <a:rPr lang="ro-RO" sz="1700" dirty="0"/>
              <a:t> (SDN), </a:t>
            </a:r>
            <a:r>
              <a:rPr lang="ro-RO" sz="1700" dirty="0" err="1"/>
              <a:t>Network</a:t>
            </a:r>
            <a:r>
              <a:rPr lang="ro-RO" sz="1700" dirty="0"/>
              <a:t> </a:t>
            </a:r>
            <a:r>
              <a:rPr lang="en-US" sz="1700" dirty="0"/>
              <a:t>F</a:t>
            </a:r>
            <a:r>
              <a:rPr lang="ro-RO" sz="1700" dirty="0" err="1"/>
              <a:t>unction</a:t>
            </a:r>
            <a:r>
              <a:rPr lang="ro-RO" sz="1700" dirty="0"/>
              <a:t> </a:t>
            </a:r>
            <a:r>
              <a:rPr lang="en-US" sz="1700" dirty="0"/>
              <a:t>V</a:t>
            </a:r>
            <a:r>
              <a:rPr lang="ro-RO" sz="1700" dirty="0" err="1"/>
              <a:t>irtualization</a:t>
            </a:r>
            <a:r>
              <a:rPr lang="ro-RO" sz="1700" dirty="0"/>
              <a:t> (NFV), </a:t>
            </a:r>
            <a:r>
              <a:rPr lang="en-US" sz="1700" dirty="0"/>
              <a:t>F</a:t>
            </a:r>
            <a:r>
              <a:rPr lang="ro-RO" sz="1700" dirty="0" err="1"/>
              <a:t>og</a:t>
            </a:r>
            <a:r>
              <a:rPr lang="ro-RO" sz="1700" dirty="0"/>
              <a:t>/</a:t>
            </a:r>
            <a:r>
              <a:rPr lang="ro-RO" sz="1700" dirty="0" err="1"/>
              <a:t>edge</a:t>
            </a:r>
            <a:r>
              <a:rPr lang="ro-RO" sz="1700" dirty="0"/>
              <a:t> </a:t>
            </a:r>
            <a:r>
              <a:rPr lang="ro-RO" sz="1700" dirty="0" err="1"/>
              <a:t>computing</a:t>
            </a:r>
            <a:r>
              <a:rPr lang="ro-RO" sz="1700" dirty="0"/>
              <a:t>, </a:t>
            </a:r>
            <a:endParaRPr lang="en-US" sz="1700" dirty="0"/>
          </a:p>
          <a:p>
            <a:pPr marL="381000" indent="-381000">
              <a:lnSpc>
                <a:spcPct val="80000"/>
              </a:lnSpc>
              <a:buClr>
                <a:srgbClr val="376EB1"/>
              </a:buClr>
              <a:buSzPct val="125000"/>
              <a:buNone/>
              <a:defRPr/>
            </a:pPr>
            <a:r>
              <a:rPr lang="en-US" sz="1700" dirty="0"/>
              <a:t>         </a:t>
            </a:r>
            <a:r>
              <a:rPr lang="ro-RO" sz="1700" dirty="0"/>
              <a:t>5G </a:t>
            </a:r>
            <a:r>
              <a:rPr lang="ro-RO" sz="1700" dirty="0" err="1"/>
              <a:t>networking</a:t>
            </a:r>
            <a:r>
              <a:rPr lang="ro-RO" sz="1700" dirty="0"/>
              <a:t> </a:t>
            </a:r>
            <a:r>
              <a:rPr lang="ro-RO" sz="1700" dirty="0" err="1"/>
              <a:t>and</a:t>
            </a:r>
            <a:r>
              <a:rPr lang="ro-RO" sz="1700" dirty="0"/>
              <a:t> </a:t>
            </a:r>
            <a:r>
              <a:rPr lang="ro-RO" sz="1700" dirty="0" err="1"/>
              <a:t>slicing</a:t>
            </a:r>
            <a:r>
              <a:rPr lang="en-US" sz="1700" dirty="0"/>
              <a:t>, </a:t>
            </a:r>
            <a:r>
              <a:rPr lang="ro-RO" sz="1700" dirty="0"/>
              <a:t> vehicular </a:t>
            </a:r>
            <a:r>
              <a:rPr lang="ro-RO" sz="1700" dirty="0" err="1"/>
              <a:t>communications</a:t>
            </a:r>
            <a:r>
              <a:rPr lang="ro-RO" sz="1700" dirty="0"/>
              <a:t>. </a:t>
            </a:r>
            <a:endParaRPr lang="en-US" sz="1700" dirty="0"/>
          </a:p>
          <a:p>
            <a:pPr marL="781050" lvl="1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endParaRPr lang="en-US" sz="1700" dirty="0"/>
          </a:p>
          <a:p>
            <a:pPr marL="381000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700" dirty="0"/>
              <a:t>Publications:  6</a:t>
            </a:r>
            <a:r>
              <a:rPr lang="ro-RO" sz="1700" dirty="0"/>
              <a:t> </a:t>
            </a:r>
            <a:r>
              <a:rPr lang="ro-RO" sz="1700" dirty="0" err="1"/>
              <a:t>books</a:t>
            </a:r>
            <a:r>
              <a:rPr lang="ro-RO" sz="1700" dirty="0"/>
              <a:t>, </a:t>
            </a:r>
            <a:r>
              <a:rPr lang="en-US" sz="1700" dirty="0"/>
              <a:t> </a:t>
            </a:r>
            <a:r>
              <a:rPr lang="ro-RO" sz="1700" dirty="0"/>
              <a:t>4 </a:t>
            </a:r>
            <a:r>
              <a:rPr lang="ro-RO" sz="1700" dirty="0" err="1"/>
              <a:t>textbooks</a:t>
            </a:r>
            <a:r>
              <a:rPr lang="ro-RO" sz="1700" dirty="0"/>
              <a:t> </a:t>
            </a:r>
            <a:r>
              <a:rPr lang="ro-RO" sz="1700" dirty="0" err="1"/>
              <a:t>and</a:t>
            </a:r>
            <a:r>
              <a:rPr lang="ro-RO" sz="1700" dirty="0"/>
              <a:t> over </a:t>
            </a:r>
            <a:r>
              <a:rPr lang="en-US" sz="1700" dirty="0"/>
              <a:t>200</a:t>
            </a:r>
            <a:r>
              <a:rPr lang="ro-RO" sz="1700" dirty="0"/>
              <a:t> </a:t>
            </a:r>
            <a:r>
              <a:rPr lang="ro-RO" sz="1700" dirty="0" err="1"/>
              <a:t>scientific</a:t>
            </a:r>
            <a:r>
              <a:rPr lang="ro-RO" sz="1700" dirty="0"/>
              <a:t> or </a:t>
            </a:r>
            <a:r>
              <a:rPr lang="ro-RO" sz="1700" dirty="0" err="1"/>
              <a:t>technical</a:t>
            </a:r>
            <a:r>
              <a:rPr lang="ro-RO" sz="1700" dirty="0"/>
              <a:t> </a:t>
            </a:r>
            <a:r>
              <a:rPr lang="ro-RO" sz="1700" dirty="0" err="1"/>
              <a:t>papers</a:t>
            </a:r>
            <a:r>
              <a:rPr lang="ro-RO" sz="1700" dirty="0"/>
              <a:t> </a:t>
            </a:r>
            <a:r>
              <a:rPr lang="ro-RO" sz="1700" dirty="0" err="1"/>
              <a:t>and</a:t>
            </a:r>
            <a:r>
              <a:rPr lang="ro-RO" sz="1700" dirty="0"/>
              <a:t> </a:t>
            </a:r>
            <a:r>
              <a:rPr lang="ro-RO" sz="1700" dirty="0" err="1"/>
              <a:t>scientific</a:t>
            </a:r>
            <a:r>
              <a:rPr lang="ro-RO" sz="1700" dirty="0"/>
              <a:t> </a:t>
            </a:r>
            <a:r>
              <a:rPr lang="ro-RO" sz="1700" dirty="0" err="1"/>
              <a:t>reports</a:t>
            </a:r>
            <a:r>
              <a:rPr lang="en-US" sz="1700" dirty="0"/>
              <a:t>. </a:t>
            </a:r>
          </a:p>
          <a:p>
            <a:pPr marL="381000" indent="-381000">
              <a:lnSpc>
                <a:spcPct val="80000"/>
              </a:lnSpc>
              <a:buClr>
                <a:srgbClr val="376EB1"/>
              </a:buClr>
              <a:buSzPct val="125000"/>
              <a:buNone/>
              <a:defRPr/>
            </a:pPr>
            <a:endParaRPr lang="en-US" sz="1700" dirty="0"/>
          </a:p>
          <a:p>
            <a:pPr marL="381000" indent="-381000">
              <a:lnSpc>
                <a:spcPct val="80000"/>
              </a:lnSpc>
              <a:buClr>
                <a:srgbClr val="376EB1"/>
              </a:buClr>
              <a:buSzPct val="125000"/>
              <a:buFont typeface="Wingdings" pitchFamily="2" charset="2"/>
              <a:buChar char="§"/>
              <a:defRPr/>
            </a:pPr>
            <a:r>
              <a:rPr lang="ro-RO" sz="1700" dirty="0"/>
              <a:t>UPB team </a:t>
            </a:r>
            <a:r>
              <a:rPr lang="ro-RO" sz="1700" dirty="0" err="1"/>
              <a:t>leader</a:t>
            </a:r>
            <a:r>
              <a:rPr lang="ro-RO" sz="1700" dirty="0"/>
              <a:t> in </a:t>
            </a:r>
            <a:r>
              <a:rPr lang="en-US" sz="1700" dirty="0"/>
              <a:t>many national and int’l </a:t>
            </a:r>
            <a:r>
              <a:rPr lang="ro-RO" sz="1700" dirty="0"/>
              <a:t>European </a:t>
            </a:r>
            <a:r>
              <a:rPr lang="ro-RO" sz="1700" dirty="0" err="1"/>
              <a:t>research</a:t>
            </a:r>
            <a:r>
              <a:rPr lang="ro-RO" sz="1700" dirty="0"/>
              <a:t> </a:t>
            </a:r>
            <a:r>
              <a:rPr lang="ro-RO" sz="1700" dirty="0" err="1"/>
              <a:t>projects</a:t>
            </a:r>
            <a:r>
              <a:rPr lang="en-US" sz="1700" dirty="0"/>
              <a:t>.</a:t>
            </a:r>
          </a:p>
          <a:p>
            <a:pPr marL="746125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</p:txBody>
      </p:sp>
      <p:pic>
        <p:nvPicPr>
          <p:cNvPr id="14" name="Picture 1037" descr="sigla_m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84675" y="247403"/>
            <a:ext cx="914400" cy="9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NexComm  2021 Panel 1 --27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72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83" y="1874875"/>
            <a:ext cx="9068595" cy="415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400" b="1" dirty="0"/>
              <a:t>Historical and estimated 1G ..6G evolution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904" y="2143124"/>
            <a:ext cx="10767094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D7B6DC-3761-4F74-AEC3-3A90CA1480B9}"/>
              </a:ext>
            </a:extLst>
          </p:cNvPr>
          <p:cNvSpPr txBox="1"/>
          <p:nvPr/>
        </p:nvSpPr>
        <p:spPr>
          <a:xfrm>
            <a:off x="412110" y="151113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6G networking and connectivity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71524" y="6081551"/>
            <a:ext cx="10734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en-US" sz="1200" i="1" dirty="0">
                <a:solidFill>
                  <a:srgbClr val="0070C0"/>
                </a:solidFill>
              </a:rPr>
              <a:t>Source: M. </a:t>
            </a:r>
            <a:r>
              <a:rPr lang="en-US" altLang="en-US" sz="1200" i="1" dirty="0" err="1">
                <a:solidFill>
                  <a:srgbClr val="0070C0"/>
                </a:solidFill>
              </a:rPr>
              <a:t>Giordani</a:t>
            </a:r>
            <a:r>
              <a:rPr lang="en-US" altLang="en-US" sz="1200" i="1" dirty="0">
                <a:solidFill>
                  <a:srgbClr val="0070C0"/>
                </a:solidFill>
              </a:rPr>
              <a:t>, et al., "Toward 6G </a:t>
            </a:r>
            <a:r>
              <a:rPr lang="en-US" altLang="en-US" sz="1200" i="1" dirty="0" err="1">
                <a:solidFill>
                  <a:srgbClr val="0070C0"/>
                </a:solidFill>
              </a:rPr>
              <a:t>Networks:Use</a:t>
            </a:r>
            <a:r>
              <a:rPr lang="en-US" altLang="en-US" sz="1200" i="1" dirty="0">
                <a:solidFill>
                  <a:srgbClr val="0070C0"/>
                </a:solidFill>
              </a:rPr>
              <a:t> Cases and Technologies", IEEE Communications Magazine ,  March 2020</a:t>
            </a:r>
          </a:p>
        </p:txBody>
      </p:sp>
      <p:pic>
        <p:nvPicPr>
          <p:cNvPr id="15" name="NexComm  2021 Panel 1 --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115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32" y="1789246"/>
            <a:ext cx="10911652" cy="4659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Why 6G?</a:t>
            </a:r>
          </a:p>
          <a:p>
            <a:pPr marL="457200" lvl="1" indent="0"/>
            <a:r>
              <a:rPr lang="en-US" sz="1600" b="1" dirty="0"/>
              <a:t>Today- 5G is a  strong technology intensively developed; however it has limitations </a:t>
            </a:r>
            <a:r>
              <a:rPr lang="en-US" sz="1600" b="1" dirty="0" err="1"/>
              <a:t>w.r.t</a:t>
            </a:r>
            <a:r>
              <a:rPr lang="en-US" sz="1600" b="1" dirty="0"/>
              <a:t>. future needs</a:t>
            </a:r>
          </a:p>
          <a:p>
            <a:pPr marL="0" indent="0"/>
            <a:r>
              <a:rPr lang="en-US" sz="1600" b="1" i="1" dirty="0"/>
              <a:t> 6G Vision for 2030: the society will be data driven, served by near instant, unlimited wireless connectivity</a:t>
            </a:r>
          </a:p>
          <a:p>
            <a:pPr lvl="1"/>
            <a:r>
              <a:rPr lang="en-US" sz="1600" b="1" dirty="0"/>
              <a:t>6G goals: </a:t>
            </a:r>
          </a:p>
          <a:p>
            <a:pPr lvl="2"/>
            <a:r>
              <a:rPr lang="en-US" sz="1600" dirty="0"/>
              <a:t> </a:t>
            </a:r>
            <a:r>
              <a:rPr lang="en-GB" sz="1600" dirty="0"/>
              <a:t>meet  </a:t>
            </a:r>
            <a:r>
              <a:rPr lang="en-GB" sz="1600" b="1" dirty="0"/>
              <a:t>novel network demands </a:t>
            </a:r>
            <a:r>
              <a:rPr lang="en-GB" sz="1600" dirty="0"/>
              <a:t>(e.g., ultra-high reliability, high capacity and  efficiency, and low latency) in a holistic fashion, answering the new needs of economic, social, technological, and environmental context of the 2030 era</a:t>
            </a:r>
          </a:p>
          <a:p>
            <a:pPr lvl="2"/>
            <a:r>
              <a:rPr lang="en-US" sz="1600" b="1" dirty="0"/>
              <a:t>integration</a:t>
            </a:r>
            <a:r>
              <a:rPr lang="en-US" sz="1600" dirty="0"/>
              <a:t> of the space, aerial,  terrestrial, and maritime communications into a robust network</a:t>
            </a:r>
          </a:p>
          <a:p>
            <a:pPr lvl="2"/>
            <a:r>
              <a:rPr lang="en-GB" sz="1600" b="1" dirty="0"/>
              <a:t>large range of applications and services</a:t>
            </a:r>
            <a:r>
              <a:rPr lang="en-GB" sz="1600" dirty="0"/>
              <a:t>:</a:t>
            </a:r>
          </a:p>
          <a:p>
            <a:pPr lvl="3"/>
            <a:r>
              <a:rPr lang="en-GB" sz="1600" dirty="0"/>
              <a:t> AR/VR, Holographic </a:t>
            </a:r>
            <a:r>
              <a:rPr lang="en-GB" sz="1600" dirty="0" err="1"/>
              <a:t>tele</a:t>
            </a:r>
            <a:r>
              <a:rPr lang="en-GB" sz="1600" dirty="0"/>
              <a:t>-presence (teleportation), </a:t>
            </a:r>
            <a:r>
              <a:rPr lang="en-GB" sz="1600" dirty="0" err="1"/>
              <a:t>eHealth</a:t>
            </a:r>
            <a:r>
              <a:rPr lang="en-GB" sz="1600" dirty="0"/>
              <a:t>, pervasive connectivity, Industry 4.0 and robotics, unmanned mobility, new devices replacing </a:t>
            </a:r>
            <a:r>
              <a:rPr lang="en-US" sz="1600" dirty="0"/>
              <a:t>smart phones </a:t>
            </a:r>
            <a:endParaRPr lang="en-GB" sz="1600" dirty="0"/>
          </a:p>
          <a:p>
            <a:pPr lvl="3"/>
            <a:r>
              <a:rPr lang="en-US" sz="1600" dirty="0" err="1"/>
              <a:t>Telepresence</a:t>
            </a:r>
            <a:r>
              <a:rPr lang="en-US" sz="1600" dirty="0"/>
              <a:t> -high resolution imaging and sensing, wearable displays, mobile robots and drones, specialized processors, distributed AI, </a:t>
            </a:r>
            <a:r>
              <a:rPr lang="en-US" sz="1600" dirty="0" err="1"/>
              <a:t>haptic</a:t>
            </a:r>
            <a:r>
              <a:rPr lang="en-US" sz="1600" dirty="0"/>
              <a:t> communication</a:t>
            </a:r>
          </a:p>
          <a:p>
            <a:pPr lvl="3"/>
            <a:r>
              <a:rPr lang="en-US" sz="1600" dirty="0"/>
              <a:t>Autonomous connected vehicles , massive URLLC (</a:t>
            </a:r>
            <a:r>
              <a:rPr lang="en-US" sz="1600" dirty="0" err="1"/>
              <a:t>mURLLC</a:t>
            </a:r>
            <a:r>
              <a:rPr lang="en-US" sz="1600" dirty="0"/>
              <a:t>), human-centric services, bio-Internet of things (B-</a:t>
            </a:r>
            <a:r>
              <a:rPr lang="en-US" sz="1600" dirty="0" err="1"/>
              <a:t>IoT</a:t>
            </a:r>
            <a:r>
              <a:rPr lang="en-US" sz="1600" dirty="0"/>
              <a:t>), </a:t>
            </a:r>
            <a:r>
              <a:rPr lang="en-US" sz="1600" dirty="0" err="1"/>
              <a:t>nano</a:t>
            </a:r>
            <a:r>
              <a:rPr lang="en-US" sz="1600" dirty="0"/>
              <a:t>-Internet of things (N-</a:t>
            </a:r>
            <a:r>
              <a:rPr lang="en-US" sz="1600" dirty="0" err="1"/>
              <a:t>IoT</a:t>
            </a:r>
            <a:r>
              <a:rPr lang="en-US" sz="1600" dirty="0"/>
              <a:t>), mobile broadband reliable and  low-latency communication </a:t>
            </a:r>
            <a:endParaRPr lang="en-US" sz="1600" b="1" i="1" dirty="0"/>
          </a:p>
          <a:p>
            <a:pPr marL="0" indent="0"/>
            <a:r>
              <a:rPr lang="en-US" sz="1600" b="1" dirty="0"/>
              <a:t> Open research issues related to 6G  networking and connectivity :</a:t>
            </a:r>
          </a:p>
          <a:p>
            <a:pPr marL="0" indent="0">
              <a:buNone/>
            </a:pPr>
            <a:r>
              <a:rPr lang="en-US" sz="1600" b="1" dirty="0"/>
              <a:t>                 - what candidate architecture and technologies : lower layer (physical, L2, L3 ) and also  higher layers?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alt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D7B6DC-3761-4F74-AEC3-3A90CA1480B9}"/>
              </a:ext>
            </a:extLst>
          </p:cNvPr>
          <p:cNvSpPr txBox="1"/>
          <p:nvPr/>
        </p:nvSpPr>
        <p:spPr>
          <a:xfrm>
            <a:off x="354960" y="136826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6G networking and connectivity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96838" cy="365125"/>
          </a:xfrm>
        </p:spPr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pic>
        <p:nvPicPr>
          <p:cNvPr id="10" name="NexComm  2021 Panel 1 --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230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78F5C-F236-484C-9921-37E20D2D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07" y="1762125"/>
            <a:ext cx="11079259" cy="390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 3GPP viewpoint : Roadmap to 2030 ; SEVO, MEVO, LEVO, 6G – Short, medium, long term evolution , 6G</a:t>
            </a:r>
          </a:p>
          <a:p>
            <a:pPr>
              <a:buNone/>
            </a:pPr>
            <a:endParaRPr lang="en-GB" sz="1600" dirty="0"/>
          </a:p>
          <a:p>
            <a:pPr marL="0" indent="0">
              <a:buNone/>
            </a:pPr>
            <a:endParaRPr lang="en-US" altLang="en-US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endParaRPr lang="en-GB" i="1" dirty="0"/>
          </a:p>
          <a:p>
            <a:pPr algn="ctr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08738" y="6359525"/>
            <a:ext cx="4114800" cy="365125"/>
          </a:xfrm>
        </p:spPr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9" y="2105024"/>
            <a:ext cx="9739311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16268" y="1425772"/>
            <a:ext cx="289758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1600" b="1" dirty="0">
                <a:solidFill>
                  <a:srgbClr val="323130"/>
                </a:solidFill>
                <a:latin typeface="Calibri" panose="020F0502020204030204" pitchFamily="34" charset="0"/>
              </a:rPr>
              <a:t>6G networking and connectivity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8675" y="6038850"/>
            <a:ext cx="1074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</a:rPr>
              <a:t>Source: A. </a:t>
            </a:r>
            <a:r>
              <a:rPr lang="en-US" sz="1200" i="1" dirty="0" err="1">
                <a:solidFill>
                  <a:srgbClr val="0070C0"/>
                </a:solidFill>
              </a:rPr>
              <a:t>Mourad</a:t>
            </a:r>
            <a:r>
              <a:rPr lang="en-US" sz="1200" i="1" dirty="0">
                <a:solidFill>
                  <a:srgbClr val="0070C0"/>
                </a:solidFill>
              </a:rPr>
              <a:t> et al., "A Baseline Roadmap for Advanced Wireless Research Beyond 5G“, Electronics 2020, 9, 351; doi:10.3390/electronics9020351 www.mdpi.com/journal/electronics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31432" y="2193732"/>
            <a:ext cx="2276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AI – Artificial Intelligence</a:t>
            </a:r>
          </a:p>
          <a:p>
            <a:r>
              <a:rPr lang="en-US" sz="1400" dirty="0"/>
              <a:t>C-Plane – Control Plane</a:t>
            </a:r>
          </a:p>
          <a:p>
            <a:r>
              <a:rPr lang="en-US" sz="1400" dirty="0"/>
              <a:t>KPI- Key Performance Indicators</a:t>
            </a:r>
          </a:p>
          <a:p>
            <a:r>
              <a:rPr lang="en-US" sz="1400" dirty="0"/>
              <a:t>Li-</a:t>
            </a:r>
            <a:r>
              <a:rPr lang="en-US" sz="1400" dirty="0" err="1"/>
              <a:t>Fi</a:t>
            </a:r>
            <a:r>
              <a:rPr lang="en-US" sz="1400" dirty="0"/>
              <a:t> -Light Fidelity</a:t>
            </a:r>
          </a:p>
          <a:p>
            <a:r>
              <a:rPr lang="en-US" sz="1400" dirty="0"/>
              <a:t>NR- 5G New Radio</a:t>
            </a:r>
          </a:p>
          <a:p>
            <a:r>
              <a:rPr lang="en-US" sz="1400" dirty="0"/>
              <a:t>NPN-5G Non-Public Network</a:t>
            </a:r>
          </a:p>
          <a:p>
            <a:r>
              <a:rPr lang="en-US" sz="1400" dirty="0"/>
              <a:t>NTNs - Non-Terrestrial Networks</a:t>
            </a:r>
          </a:p>
          <a:p>
            <a:r>
              <a:rPr lang="en-US" sz="1400" dirty="0"/>
              <a:t>ML – Machine Learning</a:t>
            </a:r>
          </a:p>
          <a:p>
            <a:r>
              <a:rPr lang="en-US" sz="1400" dirty="0"/>
              <a:t>PHY- Physical Layer</a:t>
            </a:r>
          </a:p>
          <a:p>
            <a:r>
              <a:rPr lang="en-US" sz="1400" dirty="0"/>
              <a:t>RAN – Radio Access Network</a:t>
            </a:r>
          </a:p>
          <a:p>
            <a:r>
              <a:rPr lang="en-US" sz="1400" dirty="0"/>
              <a:t>UE- User Equipment</a:t>
            </a:r>
          </a:p>
          <a:p>
            <a:r>
              <a:rPr lang="en-US" sz="1400" dirty="0"/>
              <a:t>U-Plane  - User Plane </a:t>
            </a:r>
          </a:p>
          <a:p>
            <a:r>
              <a:rPr lang="en-US" sz="1400" dirty="0"/>
              <a:t>URLLC- Ultra Reliable Low Latency Communication</a:t>
            </a:r>
          </a:p>
          <a:p>
            <a:r>
              <a:rPr lang="en-US" sz="1400" dirty="0"/>
              <a:t>V2X – Vehicle to Everything</a:t>
            </a:r>
          </a:p>
          <a:p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3705308" y="2910177"/>
            <a:ext cx="739471" cy="3164620"/>
          </a:xfrm>
          <a:prstGeom prst="roundRect">
            <a:avLst/>
          </a:prstGeom>
          <a:solidFill>
            <a:srgbClr val="FFFF00">
              <a:alpha val="9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NexComm  2021 Panel 1 --272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356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D7B6DC-3761-4F74-AEC3-3A90CA1480B9}"/>
              </a:ext>
            </a:extLst>
          </p:cNvPr>
          <p:cNvSpPr txBox="1"/>
          <p:nvPr/>
        </p:nvSpPr>
        <p:spPr>
          <a:xfrm>
            <a:off x="422352" y="131774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23130"/>
                </a:solidFill>
                <a:latin typeface="Calibri" panose="020F0502020204030204" pitchFamily="34" charset="0"/>
              </a:rPr>
              <a:t>6G networking and connectivity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962400" y="6461126"/>
            <a:ext cx="4114800" cy="273050"/>
          </a:xfrm>
        </p:spPr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06411" y="6090502"/>
            <a:ext cx="10770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en-US" sz="1200" i="1" dirty="0">
                <a:solidFill>
                  <a:srgbClr val="0070C0"/>
                </a:solidFill>
              </a:rPr>
              <a:t>Source: M. </a:t>
            </a:r>
            <a:r>
              <a:rPr lang="en-US" altLang="en-US" sz="1200" i="1" dirty="0" err="1">
                <a:solidFill>
                  <a:srgbClr val="0070C0"/>
                </a:solidFill>
              </a:rPr>
              <a:t>Giordani</a:t>
            </a:r>
            <a:r>
              <a:rPr lang="en-US" altLang="en-US" sz="1200" i="1" dirty="0">
                <a:solidFill>
                  <a:srgbClr val="0070C0"/>
                </a:solidFill>
              </a:rPr>
              <a:t>, et al., "Toward 6G </a:t>
            </a:r>
            <a:r>
              <a:rPr lang="en-US" altLang="en-US" sz="1200" i="1" dirty="0" err="1">
                <a:solidFill>
                  <a:srgbClr val="0070C0"/>
                </a:solidFill>
              </a:rPr>
              <a:t>Networks:Use</a:t>
            </a:r>
            <a:r>
              <a:rPr lang="en-US" altLang="en-US" sz="1200" i="1" dirty="0">
                <a:solidFill>
                  <a:srgbClr val="0070C0"/>
                </a:solidFill>
              </a:rPr>
              <a:t> Cases and Technologies", IEEE Communications Magazine ,  March 2020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11352" y="3685010"/>
            <a:ext cx="2022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6G proposes significant innovative architectures versus 5G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" y="1721826"/>
            <a:ext cx="11029950" cy="42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825" y="2105026"/>
            <a:ext cx="11049000" cy="395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203096" y="1350530"/>
            <a:ext cx="360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323130"/>
                </a:solidFill>
                <a:latin typeface="Calibri" panose="020F0502020204030204" pitchFamily="34" charset="0"/>
              </a:rPr>
              <a:t>6G Architectural innovative aspects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7" name="NexComm  2021 Panel 1 --27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3024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D7B6DC-3761-4F74-AEC3-3A90CA1480B9}"/>
              </a:ext>
            </a:extLst>
          </p:cNvPr>
          <p:cNvSpPr txBox="1"/>
          <p:nvPr/>
        </p:nvSpPr>
        <p:spPr>
          <a:xfrm>
            <a:off x="422352" y="1317748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23130"/>
                </a:solidFill>
                <a:latin typeface="Calibri" panose="020F0502020204030204" pitchFamily="34" charset="0"/>
              </a:rPr>
              <a:t>6G networking and </a:t>
            </a:r>
          </a:p>
          <a:p>
            <a:r>
              <a:rPr lang="en-GB" b="1" dirty="0">
                <a:solidFill>
                  <a:srgbClr val="323130"/>
                </a:solidFill>
                <a:latin typeface="Calibri" panose="020F0502020204030204" pitchFamily="34" charset="0"/>
              </a:rPr>
              <a:t>connectivity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962400" y="6461126"/>
            <a:ext cx="4114800" cy="273050"/>
          </a:xfrm>
        </p:spPr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87140" y="5995086"/>
            <a:ext cx="6548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en-US" sz="1200" i="1" dirty="0">
                <a:solidFill>
                  <a:srgbClr val="0070C0"/>
                </a:solidFill>
              </a:rPr>
              <a:t>Source: </a:t>
            </a:r>
            <a:r>
              <a:rPr lang="en-US" altLang="en-US" sz="1200" i="1" dirty="0" err="1">
                <a:solidFill>
                  <a:srgbClr val="0070C0"/>
                </a:solidFill>
              </a:rPr>
              <a:t>T.Huang</a:t>
            </a:r>
            <a:r>
              <a:rPr lang="en-US" altLang="en-US" sz="1200" i="1" dirty="0">
                <a:solidFill>
                  <a:srgbClr val="0070C0"/>
                </a:solidFill>
              </a:rPr>
              <a:t>, et al., "A Survey on Green 6G Network: Architecture and Technologies", IEEE Access, VOLUME 7, 2019,  https://ieeexplore.ieee.org/stamp/stamp.jsp?arnumber=8922617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97510" y="2119824"/>
            <a:ext cx="10515600" cy="392316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GB" sz="1600" b="1" dirty="0">
                <a:solidFill>
                  <a:prstClr val="black"/>
                </a:solidFill>
              </a:rPr>
              <a:t>Integrated Space Aerial, </a:t>
            </a:r>
          </a:p>
          <a:p>
            <a:pPr lvl="0">
              <a:buNone/>
            </a:pPr>
            <a:r>
              <a:rPr lang="en-GB" sz="1600" b="1" dirty="0">
                <a:solidFill>
                  <a:prstClr val="black"/>
                </a:solidFill>
              </a:rPr>
              <a:t>Terrestrial and Undersea </a:t>
            </a:r>
          </a:p>
          <a:p>
            <a:pPr lvl="0">
              <a:buNone/>
            </a:pPr>
            <a:r>
              <a:rPr lang="en-GB" sz="1600" b="1" dirty="0">
                <a:solidFill>
                  <a:prstClr val="black"/>
                </a:solidFill>
              </a:rPr>
              <a:t>Network</a:t>
            </a:r>
          </a:p>
          <a:p>
            <a:pPr lvl="0">
              <a:buNone/>
            </a:pPr>
            <a:r>
              <a:rPr lang="en-GB" sz="1600" b="1" dirty="0">
                <a:solidFill>
                  <a:prstClr val="black"/>
                </a:solidFill>
              </a:rPr>
              <a:t>     </a:t>
            </a:r>
            <a:r>
              <a:rPr lang="en-US" sz="1600" dirty="0" err="1"/>
              <a:t>Ubiquituous</a:t>
            </a:r>
            <a:r>
              <a:rPr lang="en-US" sz="1600" dirty="0"/>
              <a:t> 3d coverage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1741" y="1375577"/>
            <a:ext cx="4595852" cy="461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2393" y="3315695"/>
            <a:ext cx="3164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LEO- Low Earth Orbit</a:t>
            </a:r>
          </a:p>
          <a:p>
            <a:r>
              <a:rPr lang="en-US" sz="1600" dirty="0"/>
              <a:t>MEO- Medium Earth Orbit</a:t>
            </a:r>
          </a:p>
          <a:p>
            <a:r>
              <a:rPr lang="en-US" sz="1600" dirty="0"/>
              <a:t>GEO- Geostationary Earth Orbit</a:t>
            </a:r>
          </a:p>
          <a:p>
            <a:r>
              <a:rPr lang="en-US" sz="1600" dirty="0"/>
              <a:t>HAP- High Altitude Platforms</a:t>
            </a:r>
          </a:p>
          <a:p>
            <a:r>
              <a:rPr lang="en-US" sz="1600" dirty="0"/>
              <a:t>UAV- Unmanned Aerial Vehicle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5301" y="1359673"/>
            <a:ext cx="4333461" cy="452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564341" y="5941122"/>
            <a:ext cx="4521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</a:rPr>
              <a:t>Source: 6G </a:t>
            </a:r>
            <a:r>
              <a:rPr lang="en-US" sz="1200" i="1" dirty="0" err="1">
                <a:solidFill>
                  <a:srgbClr val="0070C0"/>
                </a:solidFill>
              </a:rPr>
              <a:t>FlagShip</a:t>
            </a:r>
            <a:r>
              <a:rPr lang="en-US" sz="1200" i="1" dirty="0">
                <a:solidFill>
                  <a:srgbClr val="0070C0"/>
                </a:solidFill>
              </a:rPr>
              <a:t>, "WHITE PAPER ON BROADBAND CONNECTIVITY IN 6G“, 6G Research Visions, No. 10 June 2020, Univ. of Oulu</a:t>
            </a:r>
          </a:p>
        </p:txBody>
      </p:sp>
      <p:pic>
        <p:nvPicPr>
          <p:cNvPr id="16" name="NexComm  2021 Panel 1 --27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226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60B0EA-6562-419C-BF81-182047A67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1173" t="11782" r="1046" b="70839"/>
          <a:stretch/>
        </p:blipFill>
        <p:spPr>
          <a:xfrm>
            <a:off x="345233" y="121298"/>
            <a:ext cx="11731689" cy="114766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BC24A7-4578-4B19-967B-36AC97ED4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" y="85530"/>
            <a:ext cx="1219202" cy="1219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B5C4BB-6379-4775-9BCB-A15FF52C3F7A}"/>
              </a:ext>
            </a:extLst>
          </p:cNvPr>
          <p:cNvSpPr txBox="1"/>
          <p:nvPr/>
        </p:nvSpPr>
        <p:spPr>
          <a:xfrm>
            <a:off x="1561513" y="195894"/>
            <a:ext cx="9172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Panel</a:t>
            </a:r>
            <a:endParaRPr lang="en-US" dirty="0"/>
          </a:p>
          <a:p>
            <a:pPr algn="ctr"/>
            <a:r>
              <a:rPr lang="en-US" sz="2400" dirty="0"/>
              <a:t> </a:t>
            </a:r>
            <a:r>
              <a:rPr lang="en-US" sz="2400" b="1" dirty="0"/>
              <a:t>Communications beyond the Thinking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  (spatial, terrestrial, speed, 5G/6G, streaming, high data processing, protocols, etc.)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D34BDA-5BEF-4BB2-AD0F-CC446FCC2DC3}"/>
              </a:ext>
            </a:extLst>
          </p:cNvPr>
          <p:cNvSpPr txBox="1"/>
          <p:nvPr/>
        </p:nvSpPr>
        <p:spPr>
          <a:xfrm>
            <a:off x="10156874" y="343830"/>
            <a:ext cx="16898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NexComm</a:t>
            </a:r>
            <a:endParaRPr lang="en-US" sz="2400" b="1" dirty="0"/>
          </a:p>
          <a:p>
            <a:pPr algn="ctr"/>
            <a:r>
              <a:rPr lang="en-US" sz="2400" b="1" dirty="0"/>
              <a:t>2021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D7B6DC-3761-4F74-AEC3-3A90CA1480B9}"/>
              </a:ext>
            </a:extLst>
          </p:cNvPr>
          <p:cNvSpPr txBox="1"/>
          <p:nvPr/>
        </p:nvSpPr>
        <p:spPr>
          <a:xfrm>
            <a:off x="422352" y="1317748"/>
            <a:ext cx="355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23130"/>
                </a:solidFill>
                <a:latin typeface="Calibri" panose="020F0502020204030204" pitchFamily="34" charset="0"/>
              </a:rPr>
              <a:t>6G networking and connectivity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3926-EE93-4DCA-B17B-76938425AE6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962400" y="6461126"/>
            <a:ext cx="4114800" cy="273050"/>
          </a:xfrm>
        </p:spPr>
        <p:txBody>
          <a:bodyPr/>
          <a:lstStyle/>
          <a:p>
            <a:r>
              <a:rPr lang="en-GB" dirty="0" err="1"/>
              <a:t>NexComm</a:t>
            </a:r>
            <a:r>
              <a:rPr lang="en-GB" dirty="0"/>
              <a:t>  Congress 18-22 April 2021, Porto, Portugal</a:t>
            </a:r>
          </a:p>
          <a:p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Novel 6G networking technologies</a:t>
            </a:r>
          </a:p>
          <a:p>
            <a:pPr lvl="1"/>
            <a:r>
              <a:rPr lang="en-US" sz="1600" b="1" dirty="0" err="1"/>
              <a:t>Nanonetworking</a:t>
            </a:r>
            <a:r>
              <a:rPr lang="en-US" sz="1600" b="1" dirty="0"/>
              <a:t> </a:t>
            </a:r>
          </a:p>
          <a:p>
            <a:pPr lvl="2"/>
            <a:r>
              <a:rPr lang="en-US" sz="1600" dirty="0"/>
              <a:t>N-</a:t>
            </a:r>
            <a:r>
              <a:rPr lang="en-US" sz="1600" dirty="0" err="1"/>
              <a:t>IoT</a:t>
            </a:r>
            <a:r>
              <a:rPr lang="en-US" sz="1600" dirty="0"/>
              <a:t> is based on molecular communication; Different materials, such as </a:t>
            </a:r>
            <a:r>
              <a:rPr lang="en-US" sz="1600" dirty="0" err="1"/>
              <a:t>graphene</a:t>
            </a:r>
            <a:r>
              <a:rPr lang="en-US" sz="1600" dirty="0"/>
              <a:t> and meta materials can be used to build nanometer-range devices</a:t>
            </a:r>
          </a:p>
          <a:p>
            <a:pPr lvl="2"/>
            <a:r>
              <a:rPr lang="en-US" sz="1600" dirty="0"/>
              <a:t>physical design for molecular communication is a challenging task</a:t>
            </a:r>
          </a:p>
          <a:p>
            <a:pPr lvl="1"/>
            <a:r>
              <a:rPr lang="en-US" sz="1600" b="1" dirty="0"/>
              <a:t> </a:t>
            </a:r>
            <a:r>
              <a:rPr lang="en-US" sz="1600" b="1" dirty="0" err="1"/>
              <a:t>Bionetworking</a:t>
            </a:r>
            <a:endParaRPr lang="en-US" sz="1600" b="1" dirty="0"/>
          </a:p>
          <a:p>
            <a:pPr lvl="2"/>
            <a:r>
              <a:rPr lang="en-US" sz="1600" dirty="0"/>
              <a:t> B-</a:t>
            </a:r>
            <a:r>
              <a:rPr lang="en-US" sz="1600" dirty="0" err="1"/>
              <a:t>IoT</a:t>
            </a:r>
            <a:r>
              <a:rPr lang="en-US" sz="1600" dirty="0"/>
              <a:t> using biological cells are used for communication using </a:t>
            </a:r>
            <a:r>
              <a:rPr lang="en-US" sz="1600" dirty="0" err="1"/>
              <a:t>IoT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Novel routing schemes to  be developed for  B-</a:t>
            </a:r>
            <a:r>
              <a:rPr lang="en-US" sz="1600" dirty="0" err="1"/>
              <a:t>IoT</a:t>
            </a:r>
            <a:r>
              <a:rPr lang="en-US" sz="1600" dirty="0"/>
              <a:t> and N-</a:t>
            </a:r>
            <a:r>
              <a:rPr lang="en-US" sz="1600" dirty="0" err="1"/>
              <a:t>IoT</a:t>
            </a:r>
            <a:r>
              <a:rPr lang="en-US" sz="1600" dirty="0"/>
              <a:t> compared with traditional </a:t>
            </a:r>
            <a:r>
              <a:rPr lang="en-US" sz="1600" dirty="0" err="1"/>
              <a:t>IoT</a:t>
            </a:r>
            <a:endParaRPr lang="en-US" sz="1600" dirty="0"/>
          </a:p>
          <a:p>
            <a:pPr lvl="2"/>
            <a:r>
              <a:rPr lang="en-US" sz="1600" dirty="0"/>
              <a:t>Efficient </a:t>
            </a:r>
            <a:r>
              <a:rPr lang="en-US" sz="1600" dirty="0" err="1"/>
              <a:t>nano</a:t>
            </a:r>
            <a:r>
              <a:rPr lang="en-US" sz="1600" dirty="0"/>
              <a:t>-devices and bio-devices must be developed for N-</a:t>
            </a:r>
            <a:r>
              <a:rPr lang="en-US" sz="1600" dirty="0" err="1"/>
              <a:t>IoT</a:t>
            </a:r>
            <a:r>
              <a:rPr lang="en-US" sz="1600" dirty="0"/>
              <a:t> and B-</a:t>
            </a:r>
            <a:r>
              <a:rPr lang="en-US" sz="1600" dirty="0" err="1"/>
              <a:t>IoT</a:t>
            </a:r>
            <a:endParaRPr lang="en-US" sz="1600" dirty="0"/>
          </a:p>
          <a:p>
            <a:pPr lvl="1"/>
            <a:r>
              <a:rPr lang="en-US" sz="1600" b="1" dirty="0"/>
              <a:t>Optical networking</a:t>
            </a:r>
          </a:p>
          <a:p>
            <a:pPr lvl="1"/>
            <a:endParaRPr lang="en-US" sz="1600" dirty="0"/>
          </a:p>
          <a:p>
            <a:pPr lvl="1"/>
            <a:r>
              <a:rPr lang="en-US" sz="1600" b="1" dirty="0"/>
              <a:t>3D networking</a:t>
            </a:r>
          </a:p>
          <a:p>
            <a:pPr lvl="2"/>
            <a:r>
              <a:rPr lang="en-US" sz="1600" dirty="0"/>
              <a:t>drone-based user devices and drone-based base stations to enable communication networks</a:t>
            </a:r>
          </a:p>
          <a:p>
            <a:pPr lvl="2"/>
            <a:r>
              <a:rPr lang="en-US" sz="1600" dirty="0"/>
              <a:t>novel models ( including routing) must be devised for a 3D network ( it is substantially different compared with a 2D network)</a:t>
            </a:r>
          </a:p>
        </p:txBody>
      </p:sp>
      <p:pic>
        <p:nvPicPr>
          <p:cNvPr id="10" name="NexComm  2021 Panel 1 --27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722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2046"/>
      </p:ext>
    </p:extLst>
  </p:cSld>
  <p:clrMapOvr>
    <a:masterClrMapping/>
  </p:clrMapOvr>
  <p:transition advTm="153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10831</TotalTime>
  <Words>1507</Words>
  <Application>Microsoft Office PowerPoint</Application>
  <PresentationFormat>Custom</PresentationFormat>
  <Paragraphs>262</Paragraphs>
  <Slides>15</Slides>
  <Notes>15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Sterritt, Roy</dc:creator>
  <cp:lastModifiedBy>owner</cp:lastModifiedBy>
  <cp:revision>179</cp:revision>
  <dcterms:created xsi:type="dcterms:W3CDTF">2020-09-23T02:10:51Z</dcterms:created>
  <dcterms:modified xsi:type="dcterms:W3CDTF">2021-04-18T03:41:14Z</dcterms:modified>
</cp:coreProperties>
</file>