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0" r:id="rId2"/>
    <p:sldId id="265" r:id="rId3"/>
    <p:sldId id="294" r:id="rId4"/>
    <p:sldId id="313" r:id="rId5"/>
    <p:sldId id="322" r:id="rId6"/>
    <p:sldId id="323" r:id="rId7"/>
    <p:sldId id="324" r:id="rId8"/>
    <p:sldId id="325" r:id="rId9"/>
    <p:sldId id="326" r:id="rId10"/>
    <p:sldId id="327" r:id="rId11"/>
    <p:sldId id="312" r:id="rId12"/>
    <p:sldId id="328" r:id="rId13"/>
    <p:sldId id="332" r:id="rId14"/>
    <p:sldId id="303" r:id="rId15"/>
    <p:sldId id="331" r:id="rId16"/>
    <p:sldId id="330" r:id="rId17"/>
    <p:sldId id="306" r:id="rId18"/>
    <p:sldId id="321"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ad, Awais" initials="AA" lastIdx="0" clrIdx="0">
    <p:extLst>
      <p:ext uri="{19B8F6BF-5375-455C-9EA6-DF929625EA0E}">
        <p15:presenceInfo xmlns:p15="http://schemas.microsoft.com/office/powerpoint/2012/main" userId="S-1-5-21-1177238915-616249376-682003330-55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4" autoAdjust="0"/>
    <p:restoredTop sz="88739" autoAdjust="0"/>
  </p:normalViewPr>
  <p:slideViewPr>
    <p:cSldViewPr snapToGrid="0">
      <p:cViewPr varScale="1">
        <p:scale>
          <a:sx n="116" d="100"/>
          <a:sy n="116" d="100"/>
        </p:scale>
        <p:origin x="60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2021-09-21</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98278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9C7C2188-90C9-4DE2-9CC5-BA3A554B7687}" type="slidenum">
              <a:rPr lang="sv-SE" smtClean="0"/>
              <a:t>13</a:t>
            </a:fld>
            <a:endParaRPr lang="sv-SE"/>
          </a:p>
        </p:txBody>
      </p:sp>
    </p:spTree>
    <p:extLst>
      <p:ext uri="{BB962C8B-B14F-4D97-AF65-F5344CB8AC3E}">
        <p14:creationId xmlns:p14="http://schemas.microsoft.com/office/powerpoint/2010/main" val="137634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41649" y="1360801"/>
            <a:ext cx="73737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141650" y="2208554"/>
            <a:ext cx="73737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4630500" y="2241462"/>
            <a:ext cx="38853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629100" y="2235600"/>
            <a:ext cx="3885300" cy="3942000"/>
          </a:xfrm>
        </p:spPr>
        <p:txBody>
          <a:bodyPr/>
          <a:lstStyle/>
          <a:p>
            <a:r>
              <a:rPr lang="sv-SE"/>
              <a:t>Klicka på ikonen för att lägga till en bild</a:t>
            </a:r>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2021-09-21</a:t>
            </a:fld>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101" y="1540800"/>
            <a:ext cx="7886249" cy="574296"/>
          </a:xfrm>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629101" y="2235600"/>
            <a:ext cx="386834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29100" y="3180016"/>
            <a:ext cx="3869100" cy="300964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30500" y="2235599"/>
            <a:ext cx="38691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30500" y="3180014"/>
            <a:ext cx="3869100" cy="30096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629100" y="1540800"/>
            <a:ext cx="7896659" cy="736844"/>
          </a:xfrm>
        </p:spPr>
        <p:txBody>
          <a:bodyPr/>
          <a:lstStyle/>
          <a:p>
            <a:r>
              <a:rPr lang="sv-SE"/>
              <a:t>Klicka här för att ändra format</a:t>
            </a:r>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0" y="3438000"/>
            <a:ext cx="9144000" cy="3420000"/>
          </a:xfrm>
        </p:spPr>
        <p:txBody>
          <a:bodyPr/>
          <a:lstStyle/>
          <a:p>
            <a:r>
              <a:rPr lang="sv-SE"/>
              <a:t>Klicka på ikonen för att lägga till en bild</a:t>
            </a:r>
            <a:endParaRPr lang="sv-SE" dirty="0"/>
          </a:p>
        </p:txBody>
      </p:sp>
      <p:sp>
        <p:nvSpPr>
          <p:cNvPr id="6" name="Underrubrik 2"/>
          <p:cNvSpPr>
            <a:spLocks noGrp="1"/>
          </p:cNvSpPr>
          <p:nvPr>
            <p:ph type="subTitle" idx="1" hasCustomPrompt="1"/>
          </p:nvPr>
        </p:nvSpPr>
        <p:spPr>
          <a:xfrm>
            <a:off x="1143000" y="2208554"/>
            <a:ext cx="737235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3" name="Rubrik 2"/>
          <p:cNvSpPr>
            <a:spLocks noGrp="1"/>
          </p:cNvSpPr>
          <p:nvPr>
            <p:ph type="title" hasCustomPrompt="1"/>
          </p:nvPr>
        </p:nvSpPr>
        <p:spPr>
          <a:xfrm>
            <a:off x="1143000" y="1360799"/>
            <a:ext cx="7372351" cy="691200"/>
          </a:xfrm>
        </p:spPr>
        <p:txBody>
          <a:bodyPr>
            <a:noAutofit/>
          </a:bodyPr>
          <a:lstStyle>
            <a:lvl1pPr>
              <a:lnSpc>
                <a:spcPct val="100000"/>
              </a:lnSpc>
              <a:defRPr sz="3800"/>
            </a:lvl1pPr>
          </a:lstStyle>
          <a:p>
            <a:r>
              <a:rPr lang="sv-SE" dirty="0"/>
              <a:t>Stor rubrik</a:t>
            </a:r>
          </a:p>
        </p:txBody>
      </p:sp>
      <p:pic>
        <p:nvPicPr>
          <p:cNvPr id="7" name="107192D2-3778-4ECE-8BEC-1F42874D3F29" descr="759C4F0E-5528-4626-A835-687661AA8F96@familjenpangea"/>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4" name="Rektangel 3"/>
          <p:cNvSpPr/>
          <p:nvPr userDrawn="1"/>
        </p:nvSpPr>
        <p:spPr>
          <a:xfrm>
            <a:off x="0" y="3474720"/>
            <a:ext cx="9144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Rubrik 1"/>
          <p:cNvSpPr>
            <a:spLocks noGrp="1"/>
          </p:cNvSpPr>
          <p:nvPr>
            <p:ph type="ctrTitle" hasCustomPrompt="1"/>
          </p:nvPr>
        </p:nvSpPr>
        <p:spPr>
          <a:xfrm>
            <a:off x="1143001" y="1359582"/>
            <a:ext cx="737235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143001" y="2208554"/>
            <a:ext cx="737234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0" y="1540801"/>
            <a:ext cx="7912894"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629100" y="2237130"/>
            <a:ext cx="7912894" cy="3836963"/>
          </a:xfrm>
        </p:spPr>
        <p:txBody>
          <a:bodyPr/>
          <a:lstStyle>
            <a:lvl1pPr>
              <a:lnSpc>
                <a:spcPct val="100000"/>
              </a:lnSpc>
              <a:spcBef>
                <a:spcPts val="1500"/>
              </a:spcBef>
              <a:spcAft>
                <a:spcPts val="0"/>
              </a:spcAft>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142100" y="3020400"/>
            <a:ext cx="7373700" cy="1117846"/>
          </a:xfrm>
        </p:spPr>
        <p:txBody>
          <a:bodyPr anchor="t">
            <a:noAutofit/>
          </a:bodyPr>
          <a:lstStyle>
            <a:lvl1pPr>
              <a:lnSpc>
                <a:spcPct val="100000"/>
              </a:lnSpc>
              <a:defRPr sz="3800"/>
            </a:lvl1pPr>
          </a:lstStyle>
          <a:p>
            <a:r>
              <a:rPr lang="sv-SE"/>
              <a:t>Klicka här för att ändra format</a:t>
            </a:r>
            <a:endParaRPr lang="sv-SE" dirty="0"/>
          </a:p>
        </p:txBody>
      </p:sp>
      <p:sp>
        <p:nvSpPr>
          <p:cNvPr id="3" name="Platshållare för text 2"/>
          <p:cNvSpPr>
            <a:spLocks noGrp="1"/>
          </p:cNvSpPr>
          <p:nvPr>
            <p:ph type="body" idx="1"/>
          </p:nvPr>
        </p:nvSpPr>
        <p:spPr>
          <a:xfrm>
            <a:off x="1142100" y="4589464"/>
            <a:ext cx="73737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p:cNvSpPr/>
          <p:nvPr userDrawn="1"/>
        </p:nvSpPr>
        <p:spPr>
          <a:xfrm>
            <a:off x="0" y="2358000"/>
            <a:ext cx="9144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p:cNvSpPr>
            <a:spLocks noGrp="1"/>
          </p:cNvSpPr>
          <p:nvPr>
            <p:ph type="title" hasCustomPrompt="1"/>
          </p:nvPr>
        </p:nvSpPr>
        <p:spPr>
          <a:xfrm>
            <a:off x="1142100" y="3021178"/>
            <a:ext cx="73737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30500" y="2235600"/>
            <a:ext cx="3885300" cy="3942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2021-09-21</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629100" y="2234709"/>
            <a:ext cx="38853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4630500" y="2234963"/>
            <a:ext cx="3885300" cy="3942000"/>
          </a:xfrm>
        </p:spPr>
        <p:txBody>
          <a:bodyPr/>
          <a:lstStyle/>
          <a:p>
            <a:r>
              <a:rPr lang="sv-SE"/>
              <a:t>Klicka på ikonen för att lägga till ett diagram</a:t>
            </a:r>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2021-09-21</a:t>
            </a:fld>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9101" y="1542416"/>
            <a:ext cx="788624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629100" y="2235599"/>
            <a:ext cx="38853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4630499" y="2235599"/>
            <a:ext cx="3885300" cy="3942000"/>
          </a:xfrm>
        </p:spPr>
        <p:txBody>
          <a:bodyPr/>
          <a:lstStyle/>
          <a:p>
            <a:r>
              <a:rPr lang="sv-SE"/>
              <a:t>Klicka på ikonen för att lägga till en bild</a:t>
            </a:r>
          </a:p>
        </p:txBody>
      </p:sp>
      <p:sp>
        <p:nvSpPr>
          <p:cNvPr id="3" name="Platshållare för datum 2"/>
          <p:cNvSpPr>
            <a:spLocks noGrp="1"/>
          </p:cNvSpPr>
          <p:nvPr>
            <p:ph type="dt" sz="half" idx="15"/>
          </p:nvPr>
        </p:nvSpPr>
        <p:spPr/>
        <p:txBody>
          <a:bodyPr/>
          <a:lstStyle/>
          <a:p>
            <a:fld id="{2D44CBEE-E6DE-47E3-981B-80C11ECF5B1C}" type="datetimeFigureOut">
              <a:rPr lang="sv-SE" smtClean="0"/>
              <a:pPr/>
              <a:t>2021-09-21</a:t>
            </a:fld>
            <a:endParaRPr lang="sv-SE" dirty="0"/>
          </a:p>
        </p:txBody>
      </p:sp>
      <p:sp>
        <p:nvSpPr>
          <p:cNvPr id="4" name="Platshållare för sidfot 3"/>
          <p:cNvSpPr>
            <a:spLocks noGrp="1"/>
          </p:cNvSpPr>
          <p:nvPr>
            <p:ph type="ftr" sz="quarter" idx="16"/>
          </p:nvPr>
        </p:nvSpPr>
        <p:spPr/>
        <p:txBody>
          <a:bodyPr/>
          <a:lstStyle/>
          <a:p>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107192D2-3778-4ECE-8BEC-1F42874D3F29" descr="759C4F0E-5528-4626-A835-687661AA8F96@familjenpangea"/>
          <p:cNvPicPr>
            <a:picLocks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038000" y="360000"/>
            <a:ext cx="1566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tshållare för rubrik 1"/>
          <p:cNvSpPr>
            <a:spLocks noGrp="1"/>
          </p:cNvSpPr>
          <p:nvPr>
            <p:ph type="title"/>
          </p:nvPr>
        </p:nvSpPr>
        <p:spPr>
          <a:xfrm>
            <a:off x="1143001" y="1542416"/>
            <a:ext cx="737234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143000" y="2237130"/>
            <a:ext cx="737235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778000" y="6356351"/>
            <a:ext cx="1147399"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2021-09-21</a:t>
            </a:fld>
            <a:endParaRPr lang="sv-SE" dirty="0"/>
          </a:p>
        </p:txBody>
      </p:sp>
      <p:sp>
        <p:nvSpPr>
          <p:cNvPr id="5" name="Platshållare för sidfot 4"/>
          <p:cNvSpPr>
            <a:spLocks noGrp="1"/>
          </p:cNvSpPr>
          <p:nvPr>
            <p:ph type="ftr" sz="quarter" idx="3"/>
          </p:nvPr>
        </p:nvSpPr>
        <p:spPr>
          <a:xfrm>
            <a:off x="3159000" y="6357600"/>
            <a:ext cx="2554165"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6" name="Platshållare för bildnummer 5"/>
          <p:cNvSpPr>
            <a:spLocks noGrp="1"/>
          </p:cNvSpPr>
          <p:nvPr>
            <p:ph type="sldNum" sz="quarter" idx="4"/>
          </p:nvPr>
        </p:nvSpPr>
        <p:spPr>
          <a:xfrm>
            <a:off x="7367950" y="6356350"/>
            <a:ext cx="1147400"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sp>
        <p:nvSpPr>
          <p:cNvPr id="8" name="textruta 7"/>
          <p:cNvSpPr txBox="1"/>
          <p:nvPr userDrawn="1"/>
        </p:nvSpPr>
        <p:spPr>
          <a:xfrm>
            <a:off x="629100" y="6356349"/>
            <a:ext cx="20574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cxnSp>
        <p:nvCxnSpPr>
          <p:cNvPr id="9" name="Rak 8"/>
          <p:cNvCxnSpPr/>
          <p:nvPr userDrawn="1"/>
        </p:nvCxnSpPr>
        <p:spPr>
          <a:xfrm>
            <a:off x="639036" y="6310166"/>
            <a:ext cx="7884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1094" userDrawn="1">
          <p15:clr>
            <a:srgbClr val="F26B43"/>
          </p15:clr>
        </p15:guide>
        <p15:guide id="4" orient="horz" pos="1480" userDrawn="1">
          <p15:clr>
            <a:srgbClr val="F26B43"/>
          </p15:clr>
        </p15:guide>
        <p15:guide id="5" pos="3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7.m4a"/><Relationship Id="rId1" Type="http://schemas.microsoft.com/office/2007/relationships/media" Target="../media/media17.m4a"/><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01816" y="1155469"/>
            <a:ext cx="8218481" cy="2655749"/>
          </a:xfrm>
        </p:spPr>
        <p:txBody>
          <a:bodyPr/>
          <a:lstStyle/>
          <a:p>
            <a:pPr algn="ctr"/>
            <a:r>
              <a:rPr lang="en-US" sz="2400" dirty="0"/>
              <a:t>Technology acceptance of an online speech and language assessment application for stroke patients- </a:t>
            </a:r>
            <a:r>
              <a:rPr lang="en-US" sz="1800" dirty="0"/>
              <a:t>the medical caregivers' viewpoints</a:t>
            </a:r>
            <a:r>
              <a:rPr lang="en-US" sz="2000" dirty="0"/>
              <a:t/>
            </a:r>
            <a:br>
              <a:rPr lang="en-US" sz="2000" dirty="0"/>
            </a:br>
            <a:r>
              <a:rPr lang="en-US" sz="2000" dirty="0"/>
              <a:t/>
            </a:r>
            <a:br>
              <a:rPr lang="en-US" sz="2000" dirty="0"/>
            </a:br>
            <a:r>
              <a:rPr lang="en-US" sz="4000" dirty="0">
                <a:latin typeface="Times New Roman" panose="02020603050405020304" pitchFamily="18" charset="0"/>
                <a:cs typeface="Times New Roman" panose="02020603050405020304" pitchFamily="18" charset="0"/>
              </a:rPr>
              <a:t> GLOBAL HEALTH 2021 </a:t>
            </a:r>
            <a:br>
              <a:rPr lang="en-US" sz="4000" dirty="0">
                <a:latin typeface="Times New Roman" panose="02020603050405020304" pitchFamily="18" charset="0"/>
                <a:cs typeface="Times New Roman" panose="02020603050405020304" pitchFamily="18" charset="0"/>
              </a:rPr>
            </a:br>
            <a:r>
              <a:rPr lang="en-US" sz="4000" dirty="0"/>
              <a:t/>
            </a:r>
            <a:br>
              <a:rPr lang="en-US" sz="4000" dirty="0"/>
            </a:br>
            <a:r>
              <a:rPr lang="en-US" dirty="0"/>
              <a:t/>
            </a:r>
            <a:br>
              <a:rPr lang="en-US" dirty="0"/>
            </a:br>
            <a:endParaRPr lang="da-DK" dirty="0"/>
          </a:p>
        </p:txBody>
      </p:sp>
      <p:sp>
        <p:nvSpPr>
          <p:cNvPr id="3" name="Underrubrik 2"/>
          <p:cNvSpPr>
            <a:spLocks noGrp="1"/>
          </p:cNvSpPr>
          <p:nvPr>
            <p:ph type="subTitle" idx="1"/>
          </p:nvPr>
        </p:nvSpPr>
        <p:spPr>
          <a:xfrm>
            <a:off x="551934" y="3811218"/>
            <a:ext cx="6316117" cy="2424181"/>
          </a:xfrm>
        </p:spPr>
        <p:txBody>
          <a:bodyPr>
            <a:normAutofit fontScale="85000" lnSpcReduction="20000"/>
          </a:bodyPr>
          <a:lstStyle/>
          <a:p>
            <a:pPr lvl="0" algn="ctr">
              <a:lnSpc>
                <a:spcPct val="90000"/>
              </a:lnSpc>
              <a:spcBef>
                <a:spcPts val="1000"/>
              </a:spcBef>
              <a:buClrTx/>
            </a:pPr>
            <a:r>
              <a:rPr lang="sv-SE" sz="4800" b="0" dirty="0">
                <a:solidFill>
                  <a:prstClr val="black"/>
                </a:solidFill>
                <a:latin typeface="Times New Roman" panose="02020603050405020304" pitchFamily="18" charset="0"/>
                <a:cs typeface="Times New Roman" panose="02020603050405020304" pitchFamily="18" charset="0"/>
              </a:rPr>
              <a:t>Awais  Ahmad</a:t>
            </a:r>
          </a:p>
          <a:p>
            <a:pPr lvl="0" algn="ctr">
              <a:lnSpc>
                <a:spcPct val="90000"/>
              </a:lnSpc>
              <a:spcBef>
                <a:spcPts val="1000"/>
              </a:spcBef>
              <a:buClrTx/>
            </a:pPr>
            <a:r>
              <a:rPr lang="en-US" sz="2600" b="0" dirty="0">
                <a:solidFill>
                  <a:prstClr val="black"/>
                </a:solidFill>
                <a:latin typeface="Times New Roman" panose="02020603050405020304" pitchFamily="18" charset="0"/>
                <a:cs typeface="Times New Roman" panose="02020603050405020304" pitchFamily="18" charset="0"/>
              </a:rPr>
              <a:t>Lecturer</a:t>
            </a:r>
            <a:r>
              <a:rPr lang="sv-SE" sz="2600" b="0" dirty="0">
                <a:solidFill>
                  <a:prstClr val="black"/>
                </a:solidFill>
                <a:latin typeface="Times New Roman" panose="02020603050405020304" pitchFamily="18" charset="0"/>
                <a:cs typeface="Times New Roman" panose="02020603050405020304" pitchFamily="18" charset="0"/>
              </a:rPr>
              <a:t> in Computer Science | e-Health Researcher | </a:t>
            </a:r>
            <a:r>
              <a:rPr lang="en-US" sz="2600" b="0" dirty="0">
                <a:solidFill>
                  <a:prstClr val="black"/>
                </a:solidFill>
                <a:latin typeface="Times New Roman" panose="02020603050405020304" pitchFamily="18" charset="0"/>
                <a:cs typeface="Times New Roman" panose="02020603050405020304" pitchFamily="18" charset="0"/>
              </a:rPr>
              <a:t>Internationalization</a:t>
            </a:r>
            <a:r>
              <a:rPr lang="sv-SE" sz="2600" b="0" dirty="0">
                <a:solidFill>
                  <a:prstClr val="black"/>
                </a:solidFill>
                <a:latin typeface="Times New Roman" panose="02020603050405020304" pitchFamily="18" charset="0"/>
                <a:cs typeface="Times New Roman" panose="02020603050405020304" pitchFamily="18" charset="0"/>
              </a:rPr>
              <a:t> </a:t>
            </a:r>
            <a:r>
              <a:rPr lang="en-US" sz="2600" b="0" dirty="0">
                <a:solidFill>
                  <a:prstClr val="black"/>
                </a:solidFill>
                <a:latin typeface="Times New Roman" panose="02020603050405020304" pitchFamily="18" charset="0"/>
                <a:cs typeface="Times New Roman" panose="02020603050405020304" pitchFamily="18" charset="0"/>
              </a:rPr>
              <a:t>coordinator</a:t>
            </a:r>
            <a:endParaRPr lang="sv-SE" sz="2600" b="0" dirty="0">
              <a:solidFill>
                <a:prstClr val="black"/>
              </a:solidFill>
              <a:latin typeface="Times New Roman" panose="02020603050405020304" pitchFamily="18" charset="0"/>
              <a:cs typeface="Times New Roman" panose="02020603050405020304" pitchFamily="18" charset="0"/>
            </a:endParaRPr>
          </a:p>
          <a:p>
            <a:pPr lvl="0" algn="ctr">
              <a:lnSpc>
                <a:spcPct val="90000"/>
              </a:lnSpc>
              <a:spcBef>
                <a:spcPts val="1000"/>
              </a:spcBef>
              <a:buClrTx/>
            </a:pPr>
            <a:r>
              <a:rPr lang="en-US" sz="2600" b="0" dirty="0">
                <a:solidFill>
                  <a:prstClr val="black"/>
                </a:solidFill>
                <a:latin typeface="Times New Roman" panose="02020603050405020304" pitchFamily="18" charset="0"/>
                <a:cs typeface="Times New Roman" panose="02020603050405020304" pitchFamily="18" charset="0"/>
              </a:rPr>
              <a:t>Department</a:t>
            </a:r>
            <a:r>
              <a:rPr lang="sv-SE" sz="2600" b="0" dirty="0">
                <a:solidFill>
                  <a:prstClr val="black"/>
                </a:solidFill>
                <a:latin typeface="Times New Roman" panose="02020603050405020304" pitchFamily="18" charset="0"/>
                <a:cs typeface="Times New Roman" panose="02020603050405020304" pitchFamily="18" charset="0"/>
              </a:rPr>
              <a:t> </a:t>
            </a:r>
            <a:r>
              <a:rPr lang="en-US" sz="2600" b="0" dirty="0">
                <a:solidFill>
                  <a:prstClr val="black"/>
                </a:solidFill>
                <a:latin typeface="Times New Roman" panose="02020603050405020304" pitchFamily="18" charset="0"/>
                <a:cs typeface="Times New Roman" panose="02020603050405020304" pitchFamily="18" charset="0"/>
              </a:rPr>
              <a:t>of</a:t>
            </a:r>
            <a:r>
              <a:rPr lang="sv-SE" sz="2600" b="0" dirty="0">
                <a:solidFill>
                  <a:prstClr val="black"/>
                </a:solidFill>
                <a:latin typeface="Times New Roman" panose="02020603050405020304" pitchFamily="18" charset="0"/>
                <a:cs typeface="Times New Roman" panose="02020603050405020304" pitchFamily="18" charset="0"/>
              </a:rPr>
              <a:t> Computer and Systems Sciences</a:t>
            </a:r>
          </a:p>
          <a:p>
            <a:pPr lvl="0" algn="ctr">
              <a:lnSpc>
                <a:spcPct val="90000"/>
              </a:lnSpc>
              <a:spcBef>
                <a:spcPts val="1000"/>
              </a:spcBef>
              <a:buClrTx/>
            </a:pPr>
            <a:r>
              <a:rPr lang="sv-SE" sz="3200" b="0" dirty="0">
                <a:solidFill>
                  <a:prstClr val="black"/>
                </a:solidFill>
                <a:latin typeface="Times New Roman" panose="02020603050405020304" pitchFamily="18" charset="0"/>
                <a:cs typeface="Times New Roman" panose="02020603050405020304" pitchFamily="18" charset="0"/>
              </a:rPr>
              <a:t>Campus Östersund</a:t>
            </a:r>
          </a:p>
          <a:p>
            <a:pPr lvl="0" algn="ctr">
              <a:lnSpc>
                <a:spcPct val="90000"/>
              </a:lnSpc>
              <a:spcBef>
                <a:spcPts val="1000"/>
              </a:spcBef>
              <a:buClrTx/>
            </a:pPr>
            <a:r>
              <a:rPr lang="sv-SE" sz="3200" b="0" dirty="0">
                <a:solidFill>
                  <a:prstClr val="black"/>
                </a:solidFill>
                <a:latin typeface="Times New Roman" panose="02020603050405020304" pitchFamily="18" charset="0"/>
                <a:cs typeface="Times New Roman" panose="02020603050405020304" pitchFamily="18" charset="0"/>
              </a:rPr>
              <a:t>Mid Sweden University Sweden</a:t>
            </a:r>
          </a:p>
          <a:p>
            <a:endParaRPr lang="da-DK" dirty="0"/>
          </a:p>
        </p:txBody>
      </p:sp>
      <p:pic>
        <p:nvPicPr>
          <p:cNvPr id="4" name="Bildobjekt 3"/>
          <p:cNvPicPr>
            <a:picLocks noChangeAspect="1"/>
          </p:cNvPicPr>
          <p:nvPr/>
        </p:nvPicPr>
        <p:blipFill>
          <a:blip r:embed="rId4"/>
          <a:stretch>
            <a:fillRect/>
          </a:stretch>
        </p:blipFill>
        <p:spPr>
          <a:xfrm>
            <a:off x="6868052" y="3811218"/>
            <a:ext cx="2177075" cy="2470057"/>
          </a:xfrm>
          <a:prstGeom prst="rect">
            <a:avLst/>
          </a:prstGeom>
        </p:spPr>
      </p:pic>
      <p:pic>
        <p:nvPicPr>
          <p:cNvPr id="6" name="Audio Recording 21 Sep 2021 at 18:31:26" descr="Audio Recording 21 Sep 2021 at 18:31:26">
            <a:hlinkClick r:id="" action="ppaction://media"/>
            <a:extLst>
              <a:ext uri="{FF2B5EF4-FFF2-40B4-BE49-F238E27FC236}">
                <a16:creationId xmlns:a16="http://schemas.microsoft.com/office/drawing/2014/main" id="{88CA1FC3-DB20-114C-B115-A173872D3F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71781" y="216201"/>
            <a:ext cx="812800" cy="812800"/>
          </a:xfrm>
          <a:prstGeom prst="rect">
            <a:avLst/>
          </a:prstGeom>
        </p:spPr>
      </p:pic>
    </p:spTree>
    <p:extLst>
      <p:ext uri="{BB962C8B-B14F-4D97-AF65-F5344CB8AC3E}">
        <p14:creationId xmlns:p14="http://schemas.microsoft.com/office/powerpoint/2010/main" val="315975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782537" y="2192946"/>
            <a:ext cx="7090525" cy="3836987"/>
          </a:xfrm>
          <a:prstGeom prst="rect">
            <a:avLst/>
          </a:prstGeom>
        </p:spPr>
      </p:pic>
      <p:sp>
        <p:nvSpPr>
          <p:cNvPr id="7" name="Title 1"/>
          <p:cNvSpPr>
            <a:spLocks noGrp="1"/>
          </p:cNvSpPr>
          <p:nvPr>
            <p:ph type="title"/>
          </p:nvPr>
        </p:nvSpPr>
        <p:spPr>
          <a:xfrm>
            <a:off x="133004" y="972590"/>
            <a:ext cx="8919556" cy="665018"/>
          </a:xfrm>
        </p:spPr>
        <p:txBody>
          <a:bodyPr/>
          <a:lstStyle/>
          <a:p>
            <a:r>
              <a:rPr lang="en-US" sz="2000" dirty="0">
                <a:solidFill>
                  <a:schemeClr val="accent1"/>
                </a:solidFill>
              </a:rPr>
              <a:t>Speech and language Assessments Application</a:t>
            </a:r>
            <a:endParaRPr lang="en-US" sz="2000" dirty="0"/>
          </a:p>
        </p:txBody>
      </p:sp>
      <p:sp>
        <p:nvSpPr>
          <p:cNvPr id="8" name="TextBox 7"/>
          <p:cNvSpPr txBox="1"/>
          <p:nvPr/>
        </p:nvSpPr>
        <p:spPr>
          <a:xfrm>
            <a:off x="565265" y="1704109"/>
            <a:ext cx="6417426" cy="369332"/>
          </a:xfrm>
          <a:prstGeom prst="rect">
            <a:avLst/>
          </a:prstGeom>
          <a:noFill/>
        </p:spPr>
        <p:txBody>
          <a:bodyPr wrap="square" rtlCol="0">
            <a:spAutoFit/>
          </a:bodyPr>
          <a:lstStyle/>
          <a:p>
            <a:r>
              <a:rPr lang="en-US" dirty="0"/>
              <a:t>Step 3: Patient’s speech and language impairment evaluation</a:t>
            </a:r>
          </a:p>
        </p:txBody>
      </p:sp>
      <p:pic>
        <p:nvPicPr>
          <p:cNvPr id="2" name="Audio Recording 21 Sep 2021 at 18:52:36" descr="Audio Recording 21 Sep 2021 at 18:52:36">
            <a:hlinkClick r:id="" action="ppaction://media"/>
            <a:extLst>
              <a:ext uri="{FF2B5EF4-FFF2-40B4-BE49-F238E27FC236}">
                <a16:creationId xmlns:a16="http://schemas.microsoft.com/office/drawing/2014/main" id="{1E02F49A-EAEA-B845-94A0-97D332CC84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41600" y="288521"/>
            <a:ext cx="812800" cy="812800"/>
          </a:xfrm>
          <a:prstGeom prst="rect">
            <a:avLst/>
          </a:prstGeom>
        </p:spPr>
      </p:pic>
    </p:spTree>
    <p:extLst>
      <p:ext uri="{BB962C8B-B14F-4D97-AF65-F5344CB8AC3E}">
        <p14:creationId xmlns:p14="http://schemas.microsoft.com/office/powerpoint/2010/main" val="276388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00" y="541325"/>
            <a:ext cx="7912894" cy="555955"/>
          </a:xfrm>
        </p:spPr>
        <p:txBody>
          <a:bodyPr/>
          <a:lstStyle/>
          <a:p>
            <a:r>
              <a:rPr lang="en-US" dirty="0">
                <a:solidFill>
                  <a:schemeClr val="accent1"/>
                </a:solidFill>
              </a:rPr>
              <a:t>Study Participants </a:t>
            </a:r>
          </a:p>
        </p:txBody>
      </p:sp>
      <p:graphicFrame>
        <p:nvGraphicFramePr>
          <p:cNvPr id="5" name="Table 4"/>
          <p:cNvGraphicFramePr>
            <a:graphicFrameLocks noGrp="1"/>
          </p:cNvGraphicFramePr>
          <p:nvPr>
            <p:extLst>
              <p:ext uri="{D42A27DB-BD31-4B8C-83A1-F6EECF244321}">
                <p14:modId xmlns:p14="http://schemas.microsoft.com/office/powerpoint/2010/main" val="724636881"/>
              </p:ext>
            </p:extLst>
          </p:nvPr>
        </p:nvGraphicFramePr>
        <p:xfrm>
          <a:off x="815547" y="1235679"/>
          <a:ext cx="7414053" cy="4917989"/>
        </p:xfrm>
        <a:graphic>
          <a:graphicData uri="http://schemas.openxmlformats.org/drawingml/2006/table">
            <a:tbl>
              <a:tblPr firstRow="1" firstCol="1" bandRow="1">
                <a:tableStyleId>{5C22544A-7EE6-4342-B048-85BDC9FD1C3A}</a:tableStyleId>
              </a:tblPr>
              <a:tblGrid>
                <a:gridCol w="1693777">
                  <a:extLst>
                    <a:ext uri="{9D8B030D-6E8A-4147-A177-3AD203B41FA5}">
                      <a16:colId xmlns:a16="http://schemas.microsoft.com/office/drawing/2014/main" val="3019856483"/>
                    </a:ext>
                  </a:extLst>
                </a:gridCol>
                <a:gridCol w="2393162">
                  <a:extLst>
                    <a:ext uri="{9D8B030D-6E8A-4147-A177-3AD203B41FA5}">
                      <a16:colId xmlns:a16="http://schemas.microsoft.com/office/drawing/2014/main" val="165830719"/>
                    </a:ext>
                  </a:extLst>
                </a:gridCol>
                <a:gridCol w="1834805">
                  <a:extLst>
                    <a:ext uri="{9D8B030D-6E8A-4147-A177-3AD203B41FA5}">
                      <a16:colId xmlns:a16="http://schemas.microsoft.com/office/drawing/2014/main" val="333928026"/>
                    </a:ext>
                  </a:extLst>
                </a:gridCol>
                <a:gridCol w="1492309">
                  <a:extLst>
                    <a:ext uri="{9D8B030D-6E8A-4147-A177-3AD203B41FA5}">
                      <a16:colId xmlns:a16="http://schemas.microsoft.com/office/drawing/2014/main" val="3157084699"/>
                    </a:ext>
                  </a:extLst>
                </a:gridCol>
              </a:tblGrid>
              <a:tr h="898805">
                <a:tc>
                  <a:txBody>
                    <a:bodyPr/>
                    <a:lstStyle/>
                    <a:p>
                      <a:pPr algn="ctr">
                        <a:lnSpc>
                          <a:spcPct val="300000"/>
                        </a:lnSpc>
                        <a:spcAft>
                          <a:spcPts val="0"/>
                        </a:spcAft>
                      </a:pPr>
                      <a:r>
                        <a:rPr lang="en-US" sz="900" dirty="0">
                          <a:effectLst/>
                        </a:rPr>
                        <a:t>Participants</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800"/>
                        </a:spcAft>
                      </a:pPr>
                      <a:r>
                        <a:rPr lang="en-GB" sz="900" dirty="0">
                          <a:effectLst/>
                        </a:rPr>
                        <a:t>Professional role</a:t>
                      </a:r>
                      <a:endParaRPr lang="en-GB" sz="1000" dirty="0">
                        <a:effectLst/>
                        <a:latin typeface="Times New Roman" panose="02020603050405020304" pitchFamily="18" charset="0"/>
                        <a:ea typeface="Times New Roman" panose="02020603050405020304" pitchFamily="18" charset="0"/>
                      </a:endParaRPr>
                    </a:p>
                  </a:txBody>
                  <a:tcPr marL="63500" marR="63500" marT="63500" marB="63500"/>
                </a:tc>
                <a:tc>
                  <a:txBody>
                    <a:bodyPr/>
                    <a:lstStyle/>
                    <a:p>
                      <a:pPr algn="ctr">
                        <a:lnSpc>
                          <a:spcPct val="300000"/>
                        </a:lnSpc>
                        <a:spcAft>
                          <a:spcPts val="800"/>
                        </a:spcAft>
                      </a:pPr>
                      <a:r>
                        <a:rPr lang="en-GB" sz="800" dirty="0">
                          <a:effectLst/>
                        </a:rPr>
                        <a:t>Region</a:t>
                      </a:r>
                      <a:endParaRPr lang="en-GB" sz="1000" dirty="0">
                        <a:effectLst/>
                        <a:latin typeface="Times New Roman" panose="02020603050405020304" pitchFamily="18" charset="0"/>
                        <a:ea typeface="Times New Roman" panose="02020603050405020304" pitchFamily="18" charset="0"/>
                      </a:endParaRPr>
                    </a:p>
                  </a:txBody>
                  <a:tcPr marL="9525" marR="9525" marT="9525" marB="9525"/>
                </a:tc>
                <a:tc>
                  <a:txBody>
                    <a:bodyPr/>
                    <a:lstStyle/>
                    <a:p>
                      <a:pPr algn="ctr">
                        <a:lnSpc>
                          <a:spcPct val="300000"/>
                        </a:lnSpc>
                        <a:spcAft>
                          <a:spcPts val="800"/>
                        </a:spcAft>
                      </a:pPr>
                      <a:r>
                        <a:rPr lang="en-GB" sz="900" dirty="0">
                          <a:effectLst/>
                        </a:rPr>
                        <a:t>Years of experience</a:t>
                      </a:r>
                      <a:endParaRPr lang="en-GB" sz="1000" dirty="0">
                        <a:effectLst/>
                        <a:latin typeface="Times New Roman" panose="02020603050405020304" pitchFamily="18" charset="0"/>
                        <a:ea typeface="Times New Roman" panose="02020603050405020304" pitchFamily="18" charset="0"/>
                      </a:endParaRPr>
                    </a:p>
                  </a:txBody>
                  <a:tcPr marL="63500" marR="63500" marT="63500" marB="63500"/>
                </a:tc>
                <a:extLst>
                  <a:ext uri="{0D108BD9-81ED-4DB2-BD59-A6C34878D82A}">
                    <a16:rowId xmlns:a16="http://schemas.microsoft.com/office/drawing/2014/main" val="3768005065"/>
                  </a:ext>
                </a:extLst>
              </a:tr>
              <a:tr h="669864">
                <a:tc>
                  <a:txBody>
                    <a:bodyPr/>
                    <a:lstStyle/>
                    <a:p>
                      <a:pPr algn="ctr">
                        <a:lnSpc>
                          <a:spcPct val="300000"/>
                        </a:lnSpc>
                        <a:spcAft>
                          <a:spcPts val="0"/>
                        </a:spcAft>
                      </a:pPr>
                      <a:r>
                        <a:rPr lang="en-US" sz="900" dirty="0">
                          <a:effectLst/>
                        </a:rPr>
                        <a:t>Participant 1</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dirty="0">
                          <a:effectLst/>
                        </a:rPr>
                        <a:t>Speech therapist #1</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800" dirty="0">
                          <a:effectLst/>
                        </a:rPr>
                        <a:t>Stockholm</a:t>
                      </a:r>
                      <a:endParaRPr lang="en-GB" sz="1000" dirty="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a:effectLst/>
                        </a:rPr>
                        <a:t>25</a:t>
                      </a:r>
                      <a:endParaRPr lang="en-GB" sz="100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784223625"/>
                  </a:ext>
                </a:extLst>
              </a:tr>
              <a:tr h="669864">
                <a:tc>
                  <a:txBody>
                    <a:bodyPr/>
                    <a:lstStyle/>
                    <a:p>
                      <a:pPr algn="ctr">
                        <a:lnSpc>
                          <a:spcPct val="300000"/>
                        </a:lnSpc>
                        <a:spcAft>
                          <a:spcPts val="0"/>
                        </a:spcAft>
                      </a:pPr>
                      <a:r>
                        <a:rPr lang="en-US" sz="900" dirty="0">
                          <a:effectLst/>
                        </a:rPr>
                        <a:t>Participant 2</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dirty="0">
                          <a:effectLst/>
                        </a:rPr>
                        <a:t>Speech therapist #2</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Bef>
                          <a:spcPts val="600"/>
                        </a:spcBef>
                        <a:spcAft>
                          <a:spcPts val="0"/>
                        </a:spcAft>
                      </a:pPr>
                      <a:r>
                        <a:rPr lang="en-US" sz="800" dirty="0">
                          <a:effectLst/>
                        </a:rPr>
                        <a:t>Mid Sweden Region </a:t>
                      </a:r>
                      <a:endParaRPr lang="en-GB" sz="1000" dirty="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a:effectLst/>
                        </a:rPr>
                        <a:t>4</a:t>
                      </a:r>
                      <a:endParaRPr lang="en-GB" sz="100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476387338"/>
                  </a:ext>
                </a:extLst>
              </a:tr>
              <a:tr h="669864">
                <a:tc>
                  <a:txBody>
                    <a:bodyPr/>
                    <a:lstStyle/>
                    <a:p>
                      <a:pPr algn="ctr">
                        <a:lnSpc>
                          <a:spcPct val="300000"/>
                        </a:lnSpc>
                        <a:spcAft>
                          <a:spcPts val="0"/>
                        </a:spcAft>
                      </a:pPr>
                      <a:r>
                        <a:rPr lang="en-US" sz="900" dirty="0">
                          <a:effectLst/>
                        </a:rPr>
                        <a:t>Participant 3</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a:effectLst/>
                        </a:rPr>
                        <a:t>Speech therapist #3</a:t>
                      </a:r>
                      <a:endParaRPr lang="en-GB" sz="100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Bef>
                          <a:spcPts val="600"/>
                        </a:spcBef>
                        <a:spcAft>
                          <a:spcPts val="0"/>
                        </a:spcAft>
                      </a:pPr>
                      <a:r>
                        <a:rPr lang="en-US" sz="800" dirty="0">
                          <a:effectLst/>
                        </a:rPr>
                        <a:t>Mid Sweden Region</a:t>
                      </a:r>
                      <a:endParaRPr lang="en-GB" sz="1000" dirty="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dirty="0">
                          <a:effectLst/>
                        </a:rPr>
                        <a:t>5</a:t>
                      </a:r>
                      <a:endParaRPr lang="en-GB" sz="1000" dirty="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135615109"/>
                  </a:ext>
                </a:extLst>
              </a:tr>
              <a:tr h="669864">
                <a:tc>
                  <a:txBody>
                    <a:bodyPr/>
                    <a:lstStyle/>
                    <a:p>
                      <a:pPr algn="ctr">
                        <a:lnSpc>
                          <a:spcPct val="300000"/>
                        </a:lnSpc>
                        <a:spcAft>
                          <a:spcPts val="0"/>
                        </a:spcAft>
                      </a:pPr>
                      <a:r>
                        <a:rPr lang="en-US" sz="900" dirty="0">
                          <a:effectLst/>
                        </a:rPr>
                        <a:t>Participant 4</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a:effectLst/>
                        </a:rPr>
                        <a:t>Occupational Therapist</a:t>
                      </a:r>
                      <a:endParaRPr lang="en-GB" sz="100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Bef>
                          <a:spcPts val="600"/>
                        </a:spcBef>
                        <a:spcAft>
                          <a:spcPts val="0"/>
                        </a:spcAft>
                      </a:pPr>
                      <a:r>
                        <a:rPr lang="en-US" sz="800">
                          <a:effectLst/>
                        </a:rPr>
                        <a:t>Mid Sweden Region</a:t>
                      </a:r>
                      <a:endParaRPr lang="en-GB" sz="100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dirty="0">
                          <a:effectLst/>
                        </a:rPr>
                        <a:t>5</a:t>
                      </a:r>
                      <a:endParaRPr lang="en-GB" sz="1000" dirty="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390117761"/>
                  </a:ext>
                </a:extLst>
              </a:tr>
              <a:tr h="669864">
                <a:tc>
                  <a:txBody>
                    <a:bodyPr/>
                    <a:lstStyle/>
                    <a:p>
                      <a:pPr algn="ctr">
                        <a:lnSpc>
                          <a:spcPct val="300000"/>
                        </a:lnSpc>
                        <a:spcAft>
                          <a:spcPts val="0"/>
                        </a:spcAft>
                      </a:pPr>
                      <a:r>
                        <a:rPr lang="en-US" sz="900" dirty="0">
                          <a:effectLst/>
                        </a:rPr>
                        <a:t>Participant 5</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a:effectLst/>
                        </a:rPr>
                        <a:t>Physiotherapist #1</a:t>
                      </a:r>
                      <a:endParaRPr lang="en-GB" sz="100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Bef>
                          <a:spcPts val="600"/>
                        </a:spcBef>
                        <a:spcAft>
                          <a:spcPts val="0"/>
                        </a:spcAft>
                      </a:pPr>
                      <a:r>
                        <a:rPr lang="en-US" sz="800">
                          <a:effectLst/>
                        </a:rPr>
                        <a:t>Mid Sweden Region</a:t>
                      </a:r>
                      <a:endParaRPr lang="en-GB" sz="100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dirty="0">
                          <a:effectLst/>
                        </a:rPr>
                        <a:t>8</a:t>
                      </a:r>
                      <a:endParaRPr lang="en-GB" sz="1000" dirty="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1165372404"/>
                  </a:ext>
                </a:extLst>
              </a:tr>
              <a:tr h="669864">
                <a:tc>
                  <a:txBody>
                    <a:bodyPr/>
                    <a:lstStyle/>
                    <a:p>
                      <a:pPr algn="ctr">
                        <a:lnSpc>
                          <a:spcPct val="300000"/>
                        </a:lnSpc>
                        <a:spcAft>
                          <a:spcPts val="0"/>
                        </a:spcAft>
                      </a:pPr>
                      <a:r>
                        <a:rPr lang="en-US" sz="900" dirty="0">
                          <a:effectLst/>
                        </a:rPr>
                        <a:t>Participant 6</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Aft>
                          <a:spcPts val="0"/>
                        </a:spcAft>
                      </a:pPr>
                      <a:r>
                        <a:rPr lang="en-US" sz="900" dirty="0">
                          <a:effectLst/>
                        </a:rPr>
                        <a:t>Physiotherapist #2</a:t>
                      </a:r>
                      <a:endParaRPr lang="en-GB" sz="1000" dirty="0">
                        <a:effectLst/>
                        <a:latin typeface="Times New Roman" panose="02020603050405020304" pitchFamily="18" charset="0"/>
                        <a:ea typeface="SimSun" panose="02010600030101010101" pitchFamily="2" charset="-122"/>
                      </a:endParaRPr>
                    </a:p>
                  </a:txBody>
                  <a:tcPr marL="63500" marR="63500" marT="63500" marB="63500"/>
                </a:tc>
                <a:tc>
                  <a:txBody>
                    <a:bodyPr/>
                    <a:lstStyle/>
                    <a:p>
                      <a:pPr algn="ctr">
                        <a:lnSpc>
                          <a:spcPct val="300000"/>
                        </a:lnSpc>
                        <a:spcBef>
                          <a:spcPts val="600"/>
                        </a:spcBef>
                        <a:spcAft>
                          <a:spcPts val="0"/>
                        </a:spcAft>
                      </a:pPr>
                      <a:r>
                        <a:rPr lang="en-US" sz="800" dirty="0">
                          <a:effectLst/>
                        </a:rPr>
                        <a:t>Mid Sweden Region</a:t>
                      </a:r>
                      <a:endParaRPr lang="en-GB" sz="1000" dirty="0">
                        <a:effectLst/>
                        <a:latin typeface="Times New Roman" panose="02020603050405020304" pitchFamily="18" charset="0"/>
                        <a:ea typeface="SimSun" panose="02010600030101010101" pitchFamily="2" charset="-122"/>
                      </a:endParaRPr>
                    </a:p>
                  </a:txBody>
                  <a:tcPr marL="9525" marR="9525" marT="9525" marB="9525"/>
                </a:tc>
                <a:tc>
                  <a:txBody>
                    <a:bodyPr/>
                    <a:lstStyle/>
                    <a:p>
                      <a:pPr algn="ctr">
                        <a:lnSpc>
                          <a:spcPct val="300000"/>
                        </a:lnSpc>
                        <a:spcAft>
                          <a:spcPts val="0"/>
                        </a:spcAft>
                      </a:pPr>
                      <a:r>
                        <a:rPr lang="en-US" sz="900" dirty="0">
                          <a:effectLst/>
                        </a:rPr>
                        <a:t>3</a:t>
                      </a:r>
                      <a:endParaRPr lang="en-GB" sz="1000" dirty="0">
                        <a:effectLst/>
                        <a:latin typeface="Times New Roman" panose="02020603050405020304" pitchFamily="18" charset="0"/>
                        <a:ea typeface="SimSun" panose="02010600030101010101" pitchFamily="2" charset="-122"/>
                      </a:endParaRPr>
                    </a:p>
                  </a:txBody>
                  <a:tcPr marL="63500" marR="63500" marT="63500" marB="63500"/>
                </a:tc>
                <a:extLst>
                  <a:ext uri="{0D108BD9-81ED-4DB2-BD59-A6C34878D82A}">
                    <a16:rowId xmlns:a16="http://schemas.microsoft.com/office/drawing/2014/main" val="2841864170"/>
                  </a:ext>
                </a:extLst>
              </a:tr>
            </a:tbl>
          </a:graphicData>
        </a:graphic>
      </p:graphicFrame>
      <p:pic>
        <p:nvPicPr>
          <p:cNvPr id="4" name="Audio Recording 21 Sep 2021 at 18:55:39" descr="Audio Recording 21 Sep 2021 at 18:55:39">
            <a:hlinkClick r:id="" action="ppaction://media"/>
            <a:extLst>
              <a:ext uri="{FF2B5EF4-FFF2-40B4-BE49-F238E27FC236}">
                <a16:creationId xmlns:a16="http://schemas.microsoft.com/office/drawing/2014/main" id="{93F1C75B-4920-4F4F-94A2-53AE54E40E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16173" y="297932"/>
            <a:ext cx="812800" cy="812800"/>
          </a:xfrm>
          <a:prstGeom prst="rect">
            <a:avLst/>
          </a:prstGeom>
        </p:spPr>
      </p:pic>
    </p:spTree>
    <p:extLst>
      <p:ext uri="{BB962C8B-B14F-4D97-AF65-F5344CB8AC3E}">
        <p14:creationId xmlns:p14="http://schemas.microsoft.com/office/powerpoint/2010/main" val="1894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1248509"/>
            <a:ext cx="7912894" cy="879230"/>
          </a:xfrm>
        </p:spPr>
        <p:txBody>
          <a:bodyPr>
            <a:normAutofit fontScale="90000"/>
          </a:bodyPr>
          <a:lstStyle/>
          <a:p>
            <a:r>
              <a:rPr lang="en-GB" dirty="0">
                <a:solidFill>
                  <a:schemeClr val="accent1"/>
                </a:solidFill>
              </a:rPr>
              <a:t>Speech and language assessments Application- Patients’ Interface</a:t>
            </a:r>
            <a:br>
              <a:rPr lang="en-GB" dirty="0">
                <a:solidFill>
                  <a:schemeClr val="accent1"/>
                </a:solidFill>
              </a:rPr>
            </a:br>
            <a:endParaRPr lang="sv-SE" dirty="0">
              <a:solidFill>
                <a:schemeClr val="accent1"/>
              </a:solidFill>
            </a:endParaRPr>
          </a:p>
        </p:txBody>
      </p:sp>
      <p:pic>
        <p:nvPicPr>
          <p:cNvPr id="4" name="Picture 239"/>
          <p:cNvPicPr>
            <a:picLocks noGrp="1"/>
          </p:cNvPicPr>
          <p:nvPr>
            <p:ph idx="1"/>
          </p:nvPr>
        </p:nvPicPr>
        <p:blipFill>
          <a:blip r:embed="rId4"/>
          <a:stretch>
            <a:fillRect/>
          </a:stretch>
        </p:blipFill>
        <p:spPr>
          <a:xfrm>
            <a:off x="1186588" y="2236788"/>
            <a:ext cx="6797811" cy="3836987"/>
          </a:xfrm>
          <a:prstGeom prst="rect">
            <a:avLst/>
          </a:prstGeom>
        </p:spPr>
      </p:pic>
      <p:pic>
        <p:nvPicPr>
          <p:cNvPr id="3" name="Audio Recording 21 Sep 2021 at 18:57:09" descr="Audio Recording 21 Sep 2021 at 18:57:09">
            <a:hlinkClick r:id="" action="ppaction://media"/>
            <a:extLst>
              <a:ext uri="{FF2B5EF4-FFF2-40B4-BE49-F238E27FC236}">
                <a16:creationId xmlns:a16="http://schemas.microsoft.com/office/drawing/2014/main" id="{89F1114C-6D54-8C42-8FE4-09391860D8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86545" y="273551"/>
            <a:ext cx="812800" cy="812800"/>
          </a:xfrm>
          <a:prstGeom prst="rect">
            <a:avLst/>
          </a:prstGeom>
        </p:spPr>
      </p:pic>
    </p:spTree>
    <p:extLst>
      <p:ext uri="{BB962C8B-B14F-4D97-AF65-F5344CB8AC3E}">
        <p14:creationId xmlns:p14="http://schemas.microsoft.com/office/powerpoint/2010/main" val="142824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863029"/>
            <a:ext cx="7912894" cy="751587"/>
          </a:xfrm>
        </p:spPr>
        <p:txBody>
          <a:bodyPr/>
          <a:lstStyle/>
          <a:p>
            <a:r>
              <a:rPr lang="en-US" sz="2400" dirty="0">
                <a:solidFill>
                  <a:schemeClr val="accent1"/>
                </a:solidFill>
              </a:rPr>
              <a:t>Study Findings</a:t>
            </a:r>
          </a:p>
        </p:txBody>
      </p:sp>
      <p:sp>
        <p:nvSpPr>
          <p:cNvPr id="3" name="Platshållare för innehåll 2"/>
          <p:cNvSpPr>
            <a:spLocks noGrp="1"/>
          </p:cNvSpPr>
          <p:nvPr>
            <p:ph idx="1"/>
          </p:nvPr>
        </p:nvSpPr>
        <p:spPr>
          <a:xfrm>
            <a:off x="378941" y="1614616"/>
            <a:ext cx="8163053" cy="4459477"/>
          </a:xfrm>
        </p:spPr>
        <p:txBody>
          <a:bodyPr/>
          <a:lstStyle/>
          <a:p>
            <a:pPr marL="0" indent="0">
              <a:buNone/>
            </a:pPr>
            <a:r>
              <a:rPr lang="en-US" dirty="0"/>
              <a:t>To evaluate the technology acceptance, the results were thematically </a:t>
            </a:r>
            <a:r>
              <a:rPr lang="en-US" dirty="0" err="1"/>
              <a:t>analysed</a:t>
            </a:r>
            <a:r>
              <a:rPr lang="en-US" dirty="0"/>
              <a:t> and categorized according to the UTAUT model’s determinants.</a:t>
            </a:r>
          </a:p>
          <a:p>
            <a:pPr marL="0" indent="0">
              <a:buNone/>
            </a:pPr>
            <a:r>
              <a:rPr lang="en-US" dirty="0"/>
              <a:t> However, these categories were not enough to cover the contents of the interviews. Therefore, privacy and security, and previous knowledge and experience about technology were added as extra categories.  </a:t>
            </a:r>
            <a:endParaRPr lang="en-GB" dirty="0"/>
          </a:p>
          <a:p>
            <a:pPr marL="0" indent="0">
              <a:buNone/>
            </a:pPr>
            <a:endParaRPr lang="en-US" dirty="0"/>
          </a:p>
        </p:txBody>
      </p:sp>
      <p:pic>
        <p:nvPicPr>
          <p:cNvPr id="4" name="Audio Recording 21 Sep 2021 at 18:57:57" descr="Audio Recording 21 Sep 2021 at 18:57:57">
            <a:hlinkClick r:id="" action="ppaction://media"/>
            <a:extLst>
              <a:ext uri="{FF2B5EF4-FFF2-40B4-BE49-F238E27FC236}">
                <a16:creationId xmlns:a16="http://schemas.microsoft.com/office/drawing/2014/main" id="{54BAABE2-F78F-F34B-B905-552A2B9325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97873"/>
            <a:ext cx="812800" cy="812800"/>
          </a:xfrm>
          <a:prstGeom prst="rect">
            <a:avLst/>
          </a:prstGeom>
        </p:spPr>
      </p:pic>
    </p:spTree>
    <p:extLst>
      <p:ext uri="{BB962C8B-B14F-4D97-AF65-F5344CB8AC3E}">
        <p14:creationId xmlns:p14="http://schemas.microsoft.com/office/powerpoint/2010/main" val="15373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6211" y="983226"/>
            <a:ext cx="7912894" cy="796413"/>
          </a:xfrm>
        </p:spPr>
        <p:txBody>
          <a:bodyPr>
            <a:normAutofit/>
          </a:bodyPr>
          <a:lstStyle/>
          <a:p>
            <a:r>
              <a:rPr lang="en-US" sz="2400" dirty="0">
                <a:solidFill>
                  <a:schemeClr val="accent1"/>
                </a:solidFill>
              </a:rPr>
              <a:t>Study Findings</a:t>
            </a:r>
            <a:endParaRPr lang="en-US" dirty="0">
              <a:solidFill>
                <a:schemeClr val="accent1"/>
              </a:solidFill>
            </a:endParaRPr>
          </a:p>
        </p:txBody>
      </p:sp>
      <p:sp>
        <p:nvSpPr>
          <p:cNvPr id="3" name="Platshållare för innehåll 2"/>
          <p:cNvSpPr>
            <a:spLocks noGrp="1"/>
          </p:cNvSpPr>
          <p:nvPr>
            <p:ph idx="1"/>
          </p:nvPr>
        </p:nvSpPr>
        <p:spPr>
          <a:xfrm>
            <a:off x="526211" y="1881052"/>
            <a:ext cx="8347823" cy="4667794"/>
          </a:xfrm>
        </p:spPr>
        <p:txBody>
          <a:bodyPr>
            <a:normAutofit/>
          </a:bodyPr>
          <a:lstStyle/>
          <a:p>
            <a:pPr lvl="1">
              <a:buClr>
                <a:srgbClr val="005CB9"/>
              </a:buClr>
            </a:pPr>
            <a:r>
              <a:rPr lang="en-GB" b="1" i="1" dirty="0">
                <a:solidFill>
                  <a:prstClr val="black"/>
                </a:solidFill>
              </a:rPr>
              <a:t>Performance expectancy </a:t>
            </a:r>
            <a:r>
              <a:rPr lang="en-US" i="1" dirty="0">
                <a:solidFill>
                  <a:prstClr val="black"/>
                </a:solidFill>
              </a:rPr>
              <a:t>explains perceived usefulness</a:t>
            </a:r>
            <a:endParaRPr lang="en-GB" b="1" i="1" dirty="0">
              <a:solidFill>
                <a:prstClr val="black"/>
              </a:solidFill>
            </a:endParaRPr>
          </a:p>
          <a:p>
            <a:pPr lvl="2">
              <a:buClr>
                <a:srgbClr val="005CB9"/>
              </a:buClr>
              <a:buFont typeface="Courier New" panose="02070309020205020404" pitchFamily="49" charset="0"/>
              <a:buChar char="o"/>
            </a:pPr>
            <a:r>
              <a:rPr lang="en-GB" i="1" dirty="0">
                <a:solidFill>
                  <a:prstClr val="black"/>
                </a:solidFill>
              </a:rPr>
              <a:t>Online evaluation </a:t>
            </a:r>
          </a:p>
          <a:p>
            <a:pPr lvl="2">
              <a:buClr>
                <a:srgbClr val="005CB9"/>
              </a:buClr>
              <a:buFont typeface="Courier New" panose="02070309020205020404" pitchFamily="49" charset="0"/>
              <a:buChar char="o"/>
            </a:pPr>
            <a:r>
              <a:rPr lang="en-GB" i="1" dirty="0">
                <a:solidFill>
                  <a:prstClr val="black"/>
                </a:solidFill>
              </a:rPr>
              <a:t>Automated and instant results</a:t>
            </a:r>
          </a:p>
          <a:p>
            <a:pPr marL="914400" lvl="2" indent="0">
              <a:buClr>
                <a:srgbClr val="005CB9"/>
              </a:buClr>
              <a:buNone/>
            </a:pPr>
            <a:endParaRPr lang="en-GB" b="1" i="1" dirty="0">
              <a:solidFill>
                <a:prstClr val="black"/>
              </a:solidFill>
            </a:endParaRPr>
          </a:p>
          <a:p>
            <a:pPr lvl="1">
              <a:buClr>
                <a:srgbClr val="005CB9"/>
              </a:buClr>
            </a:pPr>
            <a:r>
              <a:rPr lang="en-GB" b="1" i="1" dirty="0">
                <a:solidFill>
                  <a:prstClr val="black"/>
                </a:solidFill>
              </a:rPr>
              <a:t>Effort expectancy </a:t>
            </a:r>
            <a:r>
              <a:rPr lang="en-GB" i="1" dirty="0">
                <a:solidFill>
                  <a:prstClr val="black"/>
                </a:solidFill>
              </a:rPr>
              <a:t>explains ease of use  </a:t>
            </a:r>
          </a:p>
          <a:p>
            <a:pPr lvl="2">
              <a:buClr>
                <a:srgbClr val="005CB9"/>
              </a:buClr>
              <a:buFont typeface="Courier New" panose="02070309020205020404" pitchFamily="49" charset="0"/>
              <a:buChar char="o"/>
            </a:pPr>
            <a:r>
              <a:rPr lang="en-GB" dirty="0">
                <a:solidFill>
                  <a:prstClr val="black"/>
                </a:solidFill>
              </a:rPr>
              <a:t>Synchronization with previous workflow</a:t>
            </a:r>
            <a:r>
              <a:rPr lang="en-US" dirty="0">
                <a:solidFill>
                  <a:prstClr val="black"/>
                </a:solidFill>
              </a:rPr>
              <a:t> 	</a:t>
            </a:r>
          </a:p>
          <a:p>
            <a:pPr lvl="2">
              <a:buClr>
                <a:srgbClr val="005CB9"/>
              </a:buClr>
              <a:buFont typeface="Courier New" panose="02070309020205020404" pitchFamily="49" charset="0"/>
              <a:buChar char="o"/>
            </a:pPr>
            <a:r>
              <a:rPr lang="en-US" dirty="0">
                <a:solidFill>
                  <a:prstClr val="black"/>
                </a:solidFill>
              </a:rPr>
              <a:t>Folders with descriptive headlines, where assignments from each category could be stored</a:t>
            </a:r>
          </a:p>
          <a:p>
            <a:pPr marL="914400" lvl="2" indent="0">
              <a:buClr>
                <a:srgbClr val="005CB9"/>
              </a:buClr>
              <a:buNone/>
            </a:pPr>
            <a:endParaRPr lang="en-US" b="1" i="1" dirty="0">
              <a:solidFill>
                <a:prstClr val="black"/>
              </a:solidFill>
            </a:endParaRPr>
          </a:p>
          <a:p>
            <a:pPr lvl="1">
              <a:buClr>
                <a:srgbClr val="005CB9"/>
              </a:buClr>
            </a:pPr>
            <a:r>
              <a:rPr lang="en-US" b="1" i="1" dirty="0">
                <a:solidFill>
                  <a:prstClr val="black"/>
                </a:solidFill>
              </a:rPr>
              <a:t>Social influence: </a:t>
            </a:r>
            <a:r>
              <a:rPr lang="en-US" i="1" dirty="0">
                <a:solidFill>
                  <a:prstClr val="black"/>
                </a:solidFill>
              </a:rPr>
              <a:t>co-workers’ views about the usefulness of the system</a:t>
            </a:r>
          </a:p>
          <a:p>
            <a:pPr marL="457200" lvl="1" indent="0">
              <a:buClr>
                <a:srgbClr val="005CB9"/>
              </a:buClr>
              <a:buNone/>
            </a:pPr>
            <a:endParaRPr lang="en-US" i="1" dirty="0">
              <a:solidFill>
                <a:prstClr val="black"/>
              </a:solidFill>
            </a:endParaRPr>
          </a:p>
          <a:p>
            <a:pPr lvl="1">
              <a:buClr>
                <a:srgbClr val="005CB9"/>
              </a:buClr>
            </a:pPr>
            <a:r>
              <a:rPr lang="en-US" b="1" i="1" dirty="0">
                <a:solidFill>
                  <a:prstClr val="black"/>
                </a:solidFill>
              </a:rPr>
              <a:t>Facilitating conditions: </a:t>
            </a:r>
            <a:r>
              <a:rPr lang="en-US" sz="1600" dirty="0">
                <a:solidFill>
                  <a:prstClr val="black"/>
                </a:solidFill>
              </a:rPr>
              <a:t>Technical infrastructure, education and training, and personal support </a:t>
            </a:r>
            <a:endParaRPr lang="en-GB" sz="1600" dirty="0">
              <a:solidFill>
                <a:prstClr val="black"/>
              </a:solidFill>
            </a:endParaRPr>
          </a:p>
          <a:p>
            <a:pPr>
              <a:lnSpc>
                <a:spcPct val="150000"/>
              </a:lnSpc>
              <a:buFont typeface="Wingdings" panose="05000000000000000000" pitchFamily="2" charset="2"/>
              <a:buChar char="Ø"/>
            </a:pPr>
            <a:endParaRPr lang="sv-SE" dirty="0">
              <a:solidFill>
                <a:schemeClr val="accent1"/>
              </a:solidFill>
            </a:endParaRPr>
          </a:p>
        </p:txBody>
      </p:sp>
      <p:pic>
        <p:nvPicPr>
          <p:cNvPr id="4" name="Audio Recording 21 Sep 2021 at 19:01:59" descr="Audio Recording 21 Sep 2021 at 19:01:59">
            <a:hlinkClick r:id="" action="ppaction://media"/>
            <a:extLst>
              <a:ext uri="{FF2B5EF4-FFF2-40B4-BE49-F238E27FC236}">
                <a16:creationId xmlns:a16="http://schemas.microsoft.com/office/drawing/2014/main" id="{5C76BF75-43B9-594A-991D-68C7731F06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76258" y="475413"/>
            <a:ext cx="812800" cy="812800"/>
          </a:xfrm>
          <a:prstGeom prst="rect">
            <a:avLst/>
          </a:prstGeom>
        </p:spPr>
      </p:pic>
    </p:spTree>
    <p:extLst>
      <p:ext uri="{BB962C8B-B14F-4D97-AF65-F5344CB8AC3E}">
        <p14:creationId xmlns:p14="http://schemas.microsoft.com/office/powerpoint/2010/main" val="4161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943661"/>
            <a:ext cx="7912894" cy="555955"/>
          </a:xfrm>
        </p:spPr>
        <p:txBody>
          <a:bodyPr/>
          <a:lstStyle/>
          <a:p>
            <a:r>
              <a:rPr lang="en-US" sz="2000" dirty="0">
                <a:solidFill>
                  <a:schemeClr val="accent1"/>
                </a:solidFill>
              </a:rPr>
              <a:t>Study Findings</a:t>
            </a:r>
            <a:endParaRPr lang="en-US" dirty="0">
              <a:solidFill>
                <a:schemeClr val="accent1"/>
              </a:solidFill>
            </a:endParaRPr>
          </a:p>
        </p:txBody>
      </p:sp>
      <p:sp>
        <p:nvSpPr>
          <p:cNvPr id="3" name="Platshållare för innehåll 2"/>
          <p:cNvSpPr>
            <a:spLocks noGrp="1"/>
          </p:cNvSpPr>
          <p:nvPr>
            <p:ph idx="1"/>
          </p:nvPr>
        </p:nvSpPr>
        <p:spPr>
          <a:xfrm>
            <a:off x="629100" y="1741018"/>
            <a:ext cx="7912894" cy="4333076"/>
          </a:xfrm>
        </p:spPr>
        <p:txBody>
          <a:bodyPr/>
          <a:lstStyle/>
          <a:p>
            <a:pPr>
              <a:buFont typeface="Wingdings" panose="05000000000000000000" pitchFamily="2" charset="2"/>
              <a:buChar char="Ø"/>
            </a:pPr>
            <a:r>
              <a:rPr lang="en-US" b="1" i="1" dirty="0"/>
              <a:t>Privacy and security</a:t>
            </a:r>
          </a:p>
          <a:p>
            <a:pPr marL="0" indent="0">
              <a:buNone/>
            </a:pPr>
            <a:endParaRPr lang="en-US" b="1" i="1" dirty="0"/>
          </a:p>
          <a:p>
            <a:pPr>
              <a:buFont typeface="Wingdings" panose="05000000000000000000" pitchFamily="2" charset="2"/>
              <a:buChar char="Ø"/>
            </a:pPr>
            <a:r>
              <a:rPr lang="en-US" b="1" i="1" dirty="0"/>
              <a:t>Previous knowledge and experience</a:t>
            </a:r>
          </a:p>
          <a:p>
            <a:pPr marL="0" indent="0">
              <a:buNone/>
            </a:pPr>
            <a:endParaRPr lang="en-GB" b="1" i="1" dirty="0"/>
          </a:p>
          <a:p>
            <a:pPr>
              <a:buFont typeface="Wingdings" panose="05000000000000000000" pitchFamily="2" charset="2"/>
              <a:buChar char="Ø"/>
            </a:pPr>
            <a:r>
              <a:rPr lang="en-US" b="1" dirty="0">
                <a:solidFill>
                  <a:schemeClr val="accent1"/>
                </a:solidFill>
              </a:rPr>
              <a:t>Users’ participation in the design and development</a:t>
            </a:r>
          </a:p>
          <a:p>
            <a:pPr marL="0" indent="0">
              <a:buNone/>
            </a:pPr>
            <a:endParaRPr lang="en-US" b="1" dirty="0">
              <a:solidFill>
                <a:schemeClr val="accent1"/>
              </a:solidFill>
            </a:endParaRPr>
          </a:p>
        </p:txBody>
      </p:sp>
      <p:sp>
        <p:nvSpPr>
          <p:cNvPr id="4" name="Rektangel 3"/>
          <p:cNvSpPr/>
          <p:nvPr/>
        </p:nvSpPr>
        <p:spPr>
          <a:xfrm>
            <a:off x="1015147" y="4379168"/>
            <a:ext cx="6821098" cy="523220"/>
          </a:xfrm>
          <a:prstGeom prst="rect">
            <a:avLst/>
          </a:prstGeom>
          <a:noFill/>
        </p:spPr>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User participation  == User acceptance</a:t>
            </a:r>
          </a:p>
        </p:txBody>
      </p:sp>
      <p:pic>
        <p:nvPicPr>
          <p:cNvPr id="5" name="Audio Recording 21 Sep 2021 at 19:05:50" descr="Audio Recording 21 Sep 2021 at 19:05:50">
            <a:hlinkClick r:id="" action="ppaction://media"/>
            <a:extLst>
              <a:ext uri="{FF2B5EF4-FFF2-40B4-BE49-F238E27FC236}">
                <a16:creationId xmlns:a16="http://schemas.microsoft.com/office/drawing/2014/main" id="{99261DCD-D799-C547-ABE7-306F94C0A7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79147" y="295859"/>
            <a:ext cx="812800" cy="812800"/>
          </a:xfrm>
          <a:prstGeom prst="rect">
            <a:avLst/>
          </a:prstGeom>
        </p:spPr>
      </p:pic>
    </p:spTree>
    <p:extLst>
      <p:ext uri="{BB962C8B-B14F-4D97-AF65-F5344CB8AC3E}">
        <p14:creationId xmlns:p14="http://schemas.microsoft.com/office/powerpoint/2010/main" val="28066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1123834"/>
            <a:ext cx="7912894" cy="652145"/>
          </a:xfrm>
        </p:spPr>
        <p:txBody>
          <a:bodyPr/>
          <a:lstStyle/>
          <a:p>
            <a:r>
              <a:rPr lang="en-US" dirty="0">
                <a:solidFill>
                  <a:schemeClr val="accent1"/>
                </a:solidFill>
              </a:rPr>
              <a:t>Research contributions and </a:t>
            </a:r>
            <a:r>
              <a:rPr lang="en-GB" dirty="0">
                <a:solidFill>
                  <a:schemeClr val="accent1"/>
                </a:solidFill>
              </a:rPr>
              <a:t>Conclusions</a:t>
            </a:r>
            <a:endParaRPr lang="en-US" dirty="0">
              <a:solidFill>
                <a:schemeClr val="accent1"/>
              </a:solidFill>
            </a:endParaRPr>
          </a:p>
        </p:txBody>
      </p:sp>
      <p:sp>
        <p:nvSpPr>
          <p:cNvPr id="3" name="Platshållare för innehåll 2"/>
          <p:cNvSpPr>
            <a:spLocks noGrp="1"/>
          </p:cNvSpPr>
          <p:nvPr>
            <p:ph idx="1"/>
          </p:nvPr>
        </p:nvSpPr>
        <p:spPr>
          <a:xfrm>
            <a:off x="629100" y="1843430"/>
            <a:ext cx="7912894" cy="4301338"/>
          </a:xfrm>
        </p:spPr>
        <p:txBody>
          <a:bodyPr>
            <a:normAutofit fontScale="77500" lnSpcReduction="20000"/>
          </a:bodyPr>
          <a:lstStyle/>
          <a:p>
            <a:pPr algn="just">
              <a:buFont typeface="Wingdings" panose="05000000000000000000" pitchFamily="2" charset="2"/>
              <a:buChar char="Ø"/>
            </a:pPr>
            <a:r>
              <a:rPr lang="en-GB" dirty="0"/>
              <a:t>The relationship between a </a:t>
            </a:r>
            <a:r>
              <a:rPr lang="en-GB" b="1" dirty="0">
                <a:solidFill>
                  <a:schemeClr val="accent1"/>
                </a:solidFill>
              </a:rPr>
              <a:t>user’s personality </a:t>
            </a:r>
            <a:r>
              <a:rPr lang="en-GB" dirty="0"/>
              <a:t>and his/her </a:t>
            </a:r>
            <a:r>
              <a:rPr lang="en-GB" b="1" dirty="0">
                <a:solidFill>
                  <a:schemeClr val="accent1"/>
                </a:solidFill>
              </a:rPr>
              <a:t>behavioural intentions </a:t>
            </a:r>
            <a:r>
              <a:rPr lang="en-GB" dirty="0"/>
              <a:t>to use a given technology is complex and it depends upon several different factors. Such factors are user’s </a:t>
            </a:r>
            <a:r>
              <a:rPr lang="en-GB" b="1" dirty="0">
                <a:solidFill>
                  <a:schemeClr val="accent1"/>
                </a:solidFill>
              </a:rPr>
              <a:t>trust in personal data security</a:t>
            </a:r>
            <a:r>
              <a:rPr lang="en-GB" dirty="0"/>
              <a:t>, </a:t>
            </a:r>
            <a:r>
              <a:rPr lang="en-GB" b="1" dirty="0">
                <a:solidFill>
                  <a:schemeClr val="accent1"/>
                </a:solidFill>
              </a:rPr>
              <a:t>personal integrity and</a:t>
            </a:r>
            <a:r>
              <a:rPr lang="en-GB" dirty="0"/>
              <a:t> </a:t>
            </a:r>
            <a:r>
              <a:rPr lang="en-GB" b="1" dirty="0">
                <a:solidFill>
                  <a:schemeClr val="accent1"/>
                </a:solidFill>
              </a:rPr>
              <a:t>privacy</a:t>
            </a:r>
            <a:r>
              <a:rPr lang="en-GB" b="1" dirty="0"/>
              <a:t>, </a:t>
            </a:r>
            <a:r>
              <a:rPr lang="en-GB" dirty="0"/>
              <a:t>their </a:t>
            </a:r>
            <a:r>
              <a:rPr lang="en-GB" b="1" dirty="0">
                <a:solidFill>
                  <a:schemeClr val="accent1"/>
                </a:solidFill>
              </a:rPr>
              <a:t>previous experience</a:t>
            </a:r>
            <a:r>
              <a:rPr lang="en-GB" dirty="0">
                <a:solidFill>
                  <a:schemeClr val="accent1"/>
                </a:solidFill>
              </a:rPr>
              <a:t> </a:t>
            </a:r>
            <a:r>
              <a:rPr lang="en-GB" dirty="0"/>
              <a:t>with technology, and the </a:t>
            </a:r>
            <a:r>
              <a:rPr lang="en-GB" b="1" dirty="0">
                <a:solidFill>
                  <a:schemeClr val="accent1"/>
                </a:solidFill>
              </a:rPr>
              <a:t>willingness</a:t>
            </a:r>
            <a:r>
              <a:rPr lang="en-GB" dirty="0"/>
              <a:t> to learn the new technologies. </a:t>
            </a:r>
          </a:p>
          <a:p>
            <a:pPr algn="just">
              <a:buFont typeface="Wingdings" panose="05000000000000000000" pitchFamily="2" charset="2"/>
              <a:buChar char="Ø"/>
            </a:pPr>
            <a:r>
              <a:rPr lang="en-US" dirty="0"/>
              <a:t>The patient's </a:t>
            </a:r>
            <a:r>
              <a:rPr lang="en-US" b="1" dirty="0">
                <a:solidFill>
                  <a:schemeClr val="accent1"/>
                </a:solidFill>
              </a:rPr>
              <a:t>ability to use </a:t>
            </a:r>
            <a:r>
              <a:rPr lang="en-US" dirty="0"/>
              <a:t>a specific technology heavily depends upon the patient’s </a:t>
            </a:r>
            <a:r>
              <a:rPr lang="en-US" b="1" dirty="0">
                <a:solidFill>
                  <a:schemeClr val="accent1"/>
                </a:solidFill>
              </a:rPr>
              <a:t>physical and cognitive health </a:t>
            </a:r>
            <a:r>
              <a:rPr lang="en-US" dirty="0"/>
              <a:t>after stroke.</a:t>
            </a:r>
          </a:p>
          <a:p>
            <a:pPr algn="just">
              <a:buFont typeface="Wingdings" panose="05000000000000000000" pitchFamily="2" charset="2"/>
              <a:buChar char="Ø"/>
            </a:pPr>
            <a:r>
              <a:rPr lang="en-GB" dirty="0"/>
              <a:t>Technology acceptance evaluation shows that  the developed application is </a:t>
            </a:r>
            <a:r>
              <a:rPr lang="en-GB" b="1" dirty="0">
                <a:solidFill>
                  <a:schemeClr val="accent1"/>
                </a:solidFill>
              </a:rPr>
              <a:t>useful </a:t>
            </a:r>
            <a:r>
              <a:rPr lang="en-GB" dirty="0"/>
              <a:t>and </a:t>
            </a:r>
            <a:r>
              <a:rPr lang="en-GB" b="1" dirty="0">
                <a:solidFill>
                  <a:schemeClr val="accent1"/>
                </a:solidFill>
              </a:rPr>
              <a:t>efficient</a:t>
            </a:r>
            <a:r>
              <a:rPr lang="en-GB" dirty="0"/>
              <a:t> for speech therapists. However, </a:t>
            </a:r>
            <a:r>
              <a:rPr lang="en-US" dirty="0"/>
              <a:t>to enhance the performance expectancy, the potential users (speech therapists and patients) should be involved throughout the application development process and all the application functionalities should be comprehensively discussed with them. </a:t>
            </a:r>
            <a:endParaRPr lang="en-GB" dirty="0"/>
          </a:p>
          <a:p>
            <a:pPr algn="just">
              <a:buFont typeface="Wingdings" panose="05000000000000000000" pitchFamily="2" charset="2"/>
              <a:buChar char="Ø"/>
            </a:pPr>
            <a:r>
              <a:rPr lang="en-GB" dirty="0"/>
              <a:t>Online treatment might provide a better </a:t>
            </a:r>
            <a:r>
              <a:rPr lang="en-GB" b="1" dirty="0">
                <a:solidFill>
                  <a:schemeClr val="accent1"/>
                </a:solidFill>
              </a:rPr>
              <a:t>quality of life </a:t>
            </a:r>
            <a:r>
              <a:rPr lang="en-GB" dirty="0"/>
              <a:t>and </a:t>
            </a:r>
            <a:r>
              <a:rPr lang="en-GB" b="1" dirty="0">
                <a:solidFill>
                  <a:schemeClr val="accent1"/>
                </a:solidFill>
              </a:rPr>
              <a:t>independent living </a:t>
            </a:r>
            <a:r>
              <a:rPr lang="en-GB" dirty="0"/>
              <a:t>to the </a:t>
            </a:r>
            <a:r>
              <a:rPr lang="en-GB" b="1" dirty="0">
                <a:solidFill>
                  <a:schemeClr val="accent1"/>
                </a:solidFill>
              </a:rPr>
              <a:t>patients</a:t>
            </a:r>
            <a:r>
              <a:rPr lang="en-GB" dirty="0"/>
              <a:t> and their </a:t>
            </a:r>
            <a:r>
              <a:rPr lang="en-GB" b="1" dirty="0">
                <a:solidFill>
                  <a:schemeClr val="accent1"/>
                </a:solidFill>
              </a:rPr>
              <a:t>close relatives</a:t>
            </a:r>
            <a:r>
              <a:rPr lang="en-GB" dirty="0"/>
              <a:t>. </a:t>
            </a:r>
          </a:p>
          <a:p>
            <a:pPr algn="just">
              <a:buFont typeface="Wingdings" panose="05000000000000000000" pitchFamily="2" charset="2"/>
              <a:buChar char="Ø"/>
            </a:pPr>
            <a:r>
              <a:rPr lang="en-GB" dirty="0"/>
              <a:t>The intention to use the technology also depends upon an </a:t>
            </a:r>
            <a:r>
              <a:rPr lang="en-GB" b="1" dirty="0">
                <a:solidFill>
                  <a:schemeClr val="accent1"/>
                </a:solidFill>
              </a:rPr>
              <a:t>early user’s participation</a:t>
            </a:r>
            <a:r>
              <a:rPr lang="en-GB" dirty="0"/>
              <a:t> in system development and design. </a:t>
            </a:r>
          </a:p>
        </p:txBody>
      </p:sp>
      <p:pic>
        <p:nvPicPr>
          <p:cNvPr id="4" name="Audio Recording 21 Sep 2021 at 19:08:39" descr="Audio Recording 21 Sep 2021 at 19:08:39">
            <a:hlinkClick r:id="" action="ppaction://media"/>
            <a:extLst>
              <a:ext uri="{FF2B5EF4-FFF2-40B4-BE49-F238E27FC236}">
                <a16:creationId xmlns:a16="http://schemas.microsoft.com/office/drawing/2014/main" id="{66448BB4-6221-9D46-895E-65558CDA78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329459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5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873212"/>
            <a:ext cx="7912894" cy="403654"/>
          </a:xfrm>
        </p:spPr>
        <p:txBody>
          <a:bodyPr/>
          <a:lstStyle/>
          <a:p>
            <a:r>
              <a:rPr lang="en-US" dirty="0">
                <a:solidFill>
                  <a:schemeClr val="accent1"/>
                </a:solidFill>
              </a:rPr>
              <a:t>Future Work</a:t>
            </a:r>
          </a:p>
        </p:txBody>
      </p:sp>
      <p:sp>
        <p:nvSpPr>
          <p:cNvPr id="3" name="Platshållare för innehåll 2"/>
          <p:cNvSpPr>
            <a:spLocks noGrp="1"/>
          </p:cNvSpPr>
          <p:nvPr>
            <p:ph idx="1"/>
          </p:nvPr>
        </p:nvSpPr>
        <p:spPr>
          <a:xfrm>
            <a:off x="703240" y="1742860"/>
            <a:ext cx="7912894" cy="3836963"/>
          </a:xfrm>
        </p:spPr>
        <p:txBody>
          <a:bodyPr/>
          <a:lstStyle/>
          <a:p>
            <a:pPr algn="just">
              <a:buFont typeface="Wingdings" panose="05000000000000000000" pitchFamily="2" charset="2"/>
              <a:buChar char="Ø"/>
            </a:pPr>
            <a:r>
              <a:rPr lang="en-US" dirty="0"/>
              <a:t>This evaluation was carried out with a speech therapist and caregiver perspective which is an important part of the process. The next important step is to get the </a:t>
            </a:r>
            <a:r>
              <a:rPr lang="en-US" dirty="0">
                <a:solidFill>
                  <a:schemeClr val="accent1"/>
                </a:solidFill>
              </a:rPr>
              <a:t>patient perspective</a:t>
            </a:r>
            <a:r>
              <a:rPr lang="en-US" dirty="0"/>
              <a:t>, in an evaluation that preferably also should involve some </a:t>
            </a:r>
            <a:r>
              <a:rPr lang="en-US" dirty="0">
                <a:solidFill>
                  <a:schemeClr val="accent1"/>
                </a:solidFill>
              </a:rPr>
              <a:t>patients' relatives and friends</a:t>
            </a:r>
            <a:r>
              <a:rPr lang="en-US" dirty="0"/>
              <a:t>. </a:t>
            </a:r>
          </a:p>
          <a:p>
            <a:pPr algn="just">
              <a:buFont typeface="Wingdings" panose="05000000000000000000" pitchFamily="2" charset="2"/>
              <a:buChar char="Ø"/>
            </a:pPr>
            <a:r>
              <a:rPr lang="en-US" dirty="0"/>
              <a:t>Furthermore, the multi-stakeholder approach should include administrative staff at health centers and hospitals to get their view on </a:t>
            </a:r>
            <a:r>
              <a:rPr lang="en-US" dirty="0">
                <a:solidFill>
                  <a:schemeClr val="accent1"/>
                </a:solidFill>
              </a:rPr>
              <a:t>statistical features </a:t>
            </a:r>
            <a:r>
              <a:rPr lang="en-US" dirty="0"/>
              <a:t>and </a:t>
            </a:r>
            <a:r>
              <a:rPr lang="en-US" dirty="0">
                <a:solidFill>
                  <a:schemeClr val="accent1"/>
                </a:solidFill>
              </a:rPr>
              <a:t>security aspects</a:t>
            </a:r>
            <a:r>
              <a:rPr lang="en-US" dirty="0"/>
              <a:t>. </a:t>
            </a:r>
          </a:p>
        </p:txBody>
      </p:sp>
      <p:pic>
        <p:nvPicPr>
          <p:cNvPr id="4" name="Audio Recording 21 Sep 2021 at 19:10:12" descr="Audio Recording 21 Sep 2021 at 19:10:12">
            <a:hlinkClick r:id="" action="ppaction://media"/>
            <a:extLst>
              <a:ext uri="{FF2B5EF4-FFF2-40B4-BE49-F238E27FC236}">
                <a16:creationId xmlns:a16="http://schemas.microsoft.com/office/drawing/2014/main" id="{BA7A0E1C-ACA6-004A-8E5A-6E12ED76D8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46887" y="233815"/>
            <a:ext cx="812800" cy="812800"/>
          </a:xfrm>
          <a:prstGeom prst="rect">
            <a:avLst/>
          </a:prstGeom>
        </p:spPr>
      </p:pic>
    </p:spTree>
    <p:extLst>
      <p:ext uri="{BB962C8B-B14F-4D97-AF65-F5344CB8AC3E}">
        <p14:creationId xmlns:p14="http://schemas.microsoft.com/office/powerpoint/2010/main" val="7248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86487" y="922638"/>
            <a:ext cx="8218481" cy="1664043"/>
          </a:xfrm>
        </p:spPr>
        <p:txBody>
          <a:bodyPr/>
          <a:lstStyle/>
          <a:p>
            <a:pPr algn="ctr"/>
            <a:r>
              <a:rPr lang="en-US" sz="4000" dirty="0">
                <a:latin typeface="Times New Roman" panose="02020603050405020304" pitchFamily="18" charset="0"/>
                <a:cs typeface="Times New Roman" panose="02020603050405020304" pitchFamily="18" charset="0"/>
              </a:rPr>
              <a:t>THANK YOU</a:t>
            </a:r>
            <a:br>
              <a:rPr lang="en-US" sz="4000" dirty="0">
                <a:latin typeface="Times New Roman" panose="02020603050405020304" pitchFamily="18" charset="0"/>
                <a:cs typeface="Times New Roman" panose="02020603050405020304" pitchFamily="18" charset="0"/>
              </a:rPr>
            </a:br>
            <a:r>
              <a:rPr lang="sv-SE" sz="3600" b="0" dirty="0">
                <a:solidFill>
                  <a:prstClr val="black"/>
                </a:solidFill>
                <a:latin typeface="Times New Roman" panose="02020603050405020304" pitchFamily="18" charset="0"/>
                <a:cs typeface="Times New Roman" panose="02020603050405020304" pitchFamily="18" charset="0"/>
              </a:rPr>
              <a:t>Email: awais.Ahmad@miun.se</a:t>
            </a:r>
            <a:r>
              <a:rPr lang="sv-SE" sz="4000" b="0" dirty="0">
                <a:solidFill>
                  <a:prstClr val="black"/>
                </a:solidFill>
                <a:latin typeface="Times New Roman" panose="02020603050405020304" pitchFamily="18" charset="0"/>
                <a:cs typeface="Times New Roman" panose="02020603050405020304" pitchFamily="18" charset="0"/>
              </a:rPr>
              <a:t/>
            </a:r>
            <a:br>
              <a:rPr lang="sv-SE" sz="4000" b="0" dirty="0">
                <a:solidFill>
                  <a:prstClr val="black"/>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r>
              <a:rPr lang="en-US" sz="4000" dirty="0"/>
              <a:t/>
            </a:r>
            <a:br>
              <a:rPr lang="en-US" sz="4000" dirty="0"/>
            </a:br>
            <a:r>
              <a:rPr lang="en-US" dirty="0"/>
              <a:t/>
            </a:r>
            <a:br>
              <a:rPr lang="en-US" dirty="0"/>
            </a:br>
            <a:endParaRPr lang="da-DK" dirty="0"/>
          </a:p>
        </p:txBody>
      </p:sp>
      <p:sp>
        <p:nvSpPr>
          <p:cNvPr id="3" name="Underrubrik 2"/>
          <p:cNvSpPr>
            <a:spLocks noGrp="1"/>
          </p:cNvSpPr>
          <p:nvPr>
            <p:ph type="subTitle" idx="1"/>
          </p:nvPr>
        </p:nvSpPr>
        <p:spPr>
          <a:xfrm>
            <a:off x="401815" y="2924432"/>
            <a:ext cx="8486811" cy="3310967"/>
          </a:xfrm>
        </p:spPr>
        <p:txBody>
          <a:bodyPr>
            <a:normAutofit/>
          </a:bodyPr>
          <a:lstStyle/>
          <a:p>
            <a:pPr lvl="0" algn="ctr">
              <a:lnSpc>
                <a:spcPct val="90000"/>
              </a:lnSpc>
              <a:spcBef>
                <a:spcPts val="1000"/>
              </a:spcBef>
              <a:buClrTx/>
            </a:pPr>
            <a:r>
              <a:rPr lang="sv-SE" sz="4800" b="0" dirty="0">
                <a:solidFill>
                  <a:prstClr val="black"/>
                </a:solidFill>
                <a:latin typeface="Times New Roman" panose="02020603050405020304" pitchFamily="18" charset="0"/>
                <a:cs typeface="Times New Roman" panose="02020603050405020304" pitchFamily="18" charset="0"/>
              </a:rPr>
              <a:t>Awais  Ahmad</a:t>
            </a:r>
          </a:p>
          <a:p>
            <a:pPr lvl="0" algn="ctr">
              <a:lnSpc>
                <a:spcPct val="90000"/>
              </a:lnSpc>
              <a:spcBef>
                <a:spcPts val="1000"/>
              </a:spcBef>
              <a:buClrTx/>
            </a:pPr>
            <a:r>
              <a:rPr lang="en-US" sz="2600" b="0" dirty="0">
                <a:solidFill>
                  <a:prstClr val="black"/>
                </a:solidFill>
                <a:latin typeface="Times New Roman" panose="02020603050405020304" pitchFamily="18" charset="0"/>
                <a:cs typeface="Times New Roman" panose="02020603050405020304" pitchFamily="18" charset="0"/>
              </a:rPr>
              <a:t>Lecturer</a:t>
            </a:r>
            <a:r>
              <a:rPr lang="sv-SE" sz="2600" b="0" dirty="0">
                <a:solidFill>
                  <a:prstClr val="black"/>
                </a:solidFill>
                <a:latin typeface="Times New Roman" panose="02020603050405020304" pitchFamily="18" charset="0"/>
                <a:cs typeface="Times New Roman" panose="02020603050405020304" pitchFamily="18" charset="0"/>
              </a:rPr>
              <a:t> in Computer Science | e-Health Researcher | </a:t>
            </a:r>
            <a:r>
              <a:rPr lang="en-US" sz="2600" b="0" dirty="0">
                <a:solidFill>
                  <a:prstClr val="black"/>
                </a:solidFill>
                <a:latin typeface="Times New Roman" panose="02020603050405020304" pitchFamily="18" charset="0"/>
                <a:cs typeface="Times New Roman" panose="02020603050405020304" pitchFamily="18" charset="0"/>
              </a:rPr>
              <a:t>Internationalization</a:t>
            </a:r>
            <a:r>
              <a:rPr lang="sv-SE" sz="2600" b="0" dirty="0">
                <a:solidFill>
                  <a:prstClr val="black"/>
                </a:solidFill>
                <a:latin typeface="Times New Roman" panose="02020603050405020304" pitchFamily="18" charset="0"/>
                <a:cs typeface="Times New Roman" panose="02020603050405020304" pitchFamily="18" charset="0"/>
              </a:rPr>
              <a:t> </a:t>
            </a:r>
            <a:r>
              <a:rPr lang="en-US" sz="2600" b="0" dirty="0">
                <a:solidFill>
                  <a:prstClr val="black"/>
                </a:solidFill>
                <a:latin typeface="Times New Roman" panose="02020603050405020304" pitchFamily="18" charset="0"/>
                <a:cs typeface="Times New Roman" panose="02020603050405020304" pitchFamily="18" charset="0"/>
              </a:rPr>
              <a:t>coordinator</a:t>
            </a:r>
            <a:endParaRPr lang="sv-SE" sz="2600" b="0" dirty="0">
              <a:solidFill>
                <a:prstClr val="black"/>
              </a:solidFill>
              <a:latin typeface="Times New Roman" panose="02020603050405020304" pitchFamily="18" charset="0"/>
              <a:cs typeface="Times New Roman" panose="02020603050405020304" pitchFamily="18" charset="0"/>
            </a:endParaRPr>
          </a:p>
          <a:p>
            <a:pPr lvl="0" algn="ctr">
              <a:lnSpc>
                <a:spcPct val="90000"/>
              </a:lnSpc>
              <a:spcBef>
                <a:spcPts val="1000"/>
              </a:spcBef>
              <a:buClrTx/>
            </a:pPr>
            <a:r>
              <a:rPr lang="en-US" sz="2600" b="0" dirty="0">
                <a:solidFill>
                  <a:prstClr val="black"/>
                </a:solidFill>
                <a:latin typeface="Times New Roman" panose="02020603050405020304" pitchFamily="18" charset="0"/>
                <a:cs typeface="Times New Roman" panose="02020603050405020304" pitchFamily="18" charset="0"/>
              </a:rPr>
              <a:t>Department</a:t>
            </a:r>
            <a:r>
              <a:rPr lang="sv-SE" sz="2600" b="0" dirty="0">
                <a:solidFill>
                  <a:prstClr val="black"/>
                </a:solidFill>
                <a:latin typeface="Times New Roman" panose="02020603050405020304" pitchFamily="18" charset="0"/>
                <a:cs typeface="Times New Roman" panose="02020603050405020304" pitchFamily="18" charset="0"/>
              </a:rPr>
              <a:t> </a:t>
            </a:r>
            <a:r>
              <a:rPr lang="en-US" sz="2600" b="0" dirty="0">
                <a:solidFill>
                  <a:prstClr val="black"/>
                </a:solidFill>
                <a:latin typeface="Times New Roman" panose="02020603050405020304" pitchFamily="18" charset="0"/>
                <a:cs typeface="Times New Roman" panose="02020603050405020304" pitchFamily="18" charset="0"/>
              </a:rPr>
              <a:t>of</a:t>
            </a:r>
            <a:r>
              <a:rPr lang="sv-SE" sz="2600" b="0" dirty="0">
                <a:solidFill>
                  <a:prstClr val="black"/>
                </a:solidFill>
                <a:latin typeface="Times New Roman" panose="02020603050405020304" pitchFamily="18" charset="0"/>
                <a:cs typeface="Times New Roman" panose="02020603050405020304" pitchFamily="18" charset="0"/>
              </a:rPr>
              <a:t> Computer and Systems Sciences</a:t>
            </a:r>
          </a:p>
          <a:p>
            <a:pPr lvl="0" algn="ctr">
              <a:lnSpc>
                <a:spcPct val="90000"/>
              </a:lnSpc>
              <a:spcBef>
                <a:spcPts val="1000"/>
              </a:spcBef>
              <a:buClrTx/>
            </a:pPr>
            <a:r>
              <a:rPr lang="sv-SE" sz="3200" b="0" dirty="0">
                <a:solidFill>
                  <a:prstClr val="black"/>
                </a:solidFill>
                <a:latin typeface="Times New Roman" panose="02020603050405020304" pitchFamily="18" charset="0"/>
                <a:cs typeface="Times New Roman" panose="02020603050405020304" pitchFamily="18" charset="0"/>
              </a:rPr>
              <a:t>Campus Östersund</a:t>
            </a:r>
          </a:p>
          <a:p>
            <a:pPr lvl="0" algn="ctr">
              <a:lnSpc>
                <a:spcPct val="90000"/>
              </a:lnSpc>
              <a:spcBef>
                <a:spcPts val="1000"/>
              </a:spcBef>
              <a:buClrTx/>
            </a:pPr>
            <a:r>
              <a:rPr lang="sv-SE" sz="3200" b="0" dirty="0">
                <a:solidFill>
                  <a:prstClr val="black"/>
                </a:solidFill>
                <a:latin typeface="Times New Roman" panose="02020603050405020304" pitchFamily="18" charset="0"/>
                <a:cs typeface="Times New Roman" panose="02020603050405020304" pitchFamily="18" charset="0"/>
              </a:rPr>
              <a:t>Mid Sweden University Sweden</a:t>
            </a:r>
          </a:p>
          <a:p>
            <a:endParaRPr lang="da-DK" dirty="0"/>
          </a:p>
        </p:txBody>
      </p:sp>
    </p:spTree>
    <p:extLst>
      <p:ext uri="{BB962C8B-B14F-4D97-AF65-F5344CB8AC3E}">
        <p14:creationId xmlns:p14="http://schemas.microsoft.com/office/powerpoint/2010/main" val="3320842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774358"/>
            <a:ext cx="7912894" cy="700216"/>
          </a:xfrm>
        </p:spPr>
        <p:txBody>
          <a:bodyPr/>
          <a:lstStyle/>
          <a:p>
            <a:r>
              <a:rPr lang="en-US" sz="3200" dirty="0">
                <a:solidFill>
                  <a:schemeClr val="accent1"/>
                </a:solidFill>
              </a:rPr>
              <a:t>Introduction</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Platshållare för innehåll 2"/>
          <p:cNvSpPr>
            <a:spLocks noGrp="1"/>
          </p:cNvSpPr>
          <p:nvPr>
            <p:ph idx="1"/>
          </p:nvPr>
        </p:nvSpPr>
        <p:spPr>
          <a:xfrm>
            <a:off x="511277" y="1672281"/>
            <a:ext cx="8455742" cy="4335229"/>
          </a:xfrm>
        </p:spPr>
        <p:txBody>
          <a:bodyPr>
            <a:normAutofit/>
          </a:bodyPr>
          <a:lstStyle/>
          <a:p>
            <a:pPr>
              <a:buFont typeface="Wingdings" panose="05000000000000000000" pitchFamily="2" charset="2"/>
              <a:buChar char="Ø"/>
            </a:pPr>
            <a:r>
              <a:rPr lang="en-US" dirty="0"/>
              <a:t>Stroke is a major cause of death and different kinds of chronic disabilities in adults, and </a:t>
            </a:r>
            <a:r>
              <a:rPr lang="en-GB" b="1" dirty="0">
                <a:solidFill>
                  <a:schemeClr val="accent1"/>
                </a:solidFill>
              </a:rPr>
              <a:t>Speech and language </a:t>
            </a:r>
            <a:r>
              <a:rPr lang="en-GB" dirty="0"/>
              <a:t>loss is the most common disease for stroke survivors. </a:t>
            </a:r>
            <a:endParaRPr lang="en-US" dirty="0"/>
          </a:p>
          <a:p>
            <a:pPr>
              <a:buFont typeface="Wingdings" panose="05000000000000000000" pitchFamily="2" charset="2"/>
              <a:buChar char="Ø"/>
            </a:pPr>
            <a:r>
              <a:rPr lang="en-US" dirty="0"/>
              <a:t>The process of </a:t>
            </a:r>
            <a:r>
              <a:rPr lang="en-US" b="1" dirty="0">
                <a:solidFill>
                  <a:schemeClr val="accent1"/>
                </a:solidFill>
              </a:rPr>
              <a:t>relearning communication </a:t>
            </a:r>
            <a:r>
              <a:rPr lang="en-US" dirty="0"/>
              <a:t>skills is difficult and a time taking process. </a:t>
            </a:r>
            <a:r>
              <a:rPr lang="en-US" b="1" dirty="0">
                <a:solidFill>
                  <a:schemeClr val="accent1"/>
                </a:solidFill>
              </a:rPr>
              <a:t>Technology-enhanced systems </a:t>
            </a:r>
            <a:r>
              <a:rPr lang="en-US" dirty="0"/>
              <a:t>(TES) can be useful in speech and language relearning, however, the </a:t>
            </a:r>
            <a:r>
              <a:rPr lang="en-US" b="1" dirty="0">
                <a:solidFill>
                  <a:schemeClr val="accent1"/>
                </a:solidFill>
              </a:rPr>
              <a:t>acceptance</a:t>
            </a:r>
            <a:r>
              <a:rPr lang="en-US" dirty="0"/>
              <a:t> and </a:t>
            </a:r>
            <a:r>
              <a:rPr lang="en-US" b="1" dirty="0">
                <a:solidFill>
                  <a:schemeClr val="accent1"/>
                </a:solidFill>
              </a:rPr>
              <a:t>usability </a:t>
            </a:r>
            <a:r>
              <a:rPr lang="en-US" dirty="0"/>
              <a:t>of TES for stroke patients have been a matter of concern and more research is needed in this area.</a:t>
            </a:r>
          </a:p>
          <a:p>
            <a:pPr>
              <a:buFont typeface="Wingdings" panose="05000000000000000000" pitchFamily="2" charset="2"/>
              <a:buChar char="Ø"/>
            </a:pPr>
            <a:r>
              <a:rPr lang="en-US" dirty="0"/>
              <a:t>This study evaluates the </a:t>
            </a:r>
            <a:r>
              <a:rPr lang="en-US" b="1" dirty="0">
                <a:solidFill>
                  <a:schemeClr val="accent1"/>
                </a:solidFill>
              </a:rPr>
              <a:t>technology acceptance </a:t>
            </a:r>
            <a:r>
              <a:rPr lang="en-US" dirty="0"/>
              <a:t>and adoption of an online speech and language assessment application. </a:t>
            </a:r>
          </a:p>
        </p:txBody>
      </p:sp>
      <p:pic>
        <p:nvPicPr>
          <p:cNvPr id="4" name="Audio Recording 21 Sep 2021 at 18:35:08" descr="Audio Recording 21 Sep 2021 at 18:35:08">
            <a:hlinkClick r:id="" action="ppaction://media"/>
            <a:extLst>
              <a:ext uri="{FF2B5EF4-FFF2-40B4-BE49-F238E27FC236}">
                <a16:creationId xmlns:a16="http://schemas.microsoft.com/office/drawing/2014/main" id="{63AC8612-2CE7-C04E-815D-3BC2E896F72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06492" y="5185719"/>
            <a:ext cx="812800" cy="812800"/>
          </a:xfrm>
          <a:prstGeom prst="rect">
            <a:avLst/>
          </a:prstGeom>
        </p:spPr>
      </p:pic>
    </p:spTree>
    <p:extLst>
      <p:ext uri="{BB962C8B-B14F-4D97-AF65-F5344CB8AC3E}">
        <p14:creationId xmlns:p14="http://schemas.microsoft.com/office/powerpoint/2010/main" val="282365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1005842"/>
            <a:ext cx="7912894" cy="606828"/>
          </a:xfrm>
        </p:spPr>
        <p:txBody>
          <a:bodyPr/>
          <a:lstStyle/>
          <a:p>
            <a:r>
              <a:rPr lang="en-US" dirty="0">
                <a:solidFill>
                  <a:schemeClr val="accent1"/>
                </a:solidFill>
              </a:rPr>
              <a:t>Aim</a:t>
            </a:r>
            <a:r>
              <a:rPr lang="sv-SE" dirty="0"/>
              <a:t/>
            </a:r>
            <a:br>
              <a:rPr lang="sv-SE" dirty="0"/>
            </a:br>
            <a:endParaRPr lang="en-US" dirty="0"/>
          </a:p>
        </p:txBody>
      </p:sp>
      <p:sp>
        <p:nvSpPr>
          <p:cNvPr id="3" name="Platshållare för innehåll 2"/>
          <p:cNvSpPr>
            <a:spLocks noGrp="1"/>
          </p:cNvSpPr>
          <p:nvPr>
            <p:ph idx="1"/>
          </p:nvPr>
        </p:nvSpPr>
        <p:spPr>
          <a:xfrm>
            <a:off x="629100" y="1612670"/>
            <a:ext cx="7912894" cy="4461423"/>
          </a:xfrm>
        </p:spPr>
        <p:txBody>
          <a:bodyPr/>
          <a:lstStyle/>
          <a:p>
            <a:pPr marL="0" indent="0" algn="just">
              <a:buNone/>
            </a:pPr>
            <a:r>
              <a:rPr lang="en-US" dirty="0"/>
              <a:t>Despite the fact that several advanced and sophisticated technologies are available in the health sector, the use and acceptance of these technologies are doubtful and more research is needed to find the critical factors that might affect technology acceptance.</a:t>
            </a:r>
          </a:p>
          <a:p>
            <a:pPr marL="0" indent="0" algn="just">
              <a:buNone/>
            </a:pPr>
            <a:r>
              <a:rPr lang="en-US" dirty="0"/>
              <a:t>This study is aimed to access and evaluate the technology acceptances of an eHealth application by using the Unified Theory of Acceptance and Use of Technology (UTAUT) as a theoretical model. </a:t>
            </a:r>
          </a:p>
          <a:p>
            <a:pPr marL="0" indent="0" algn="just">
              <a:buNone/>
            </a:pPr>
            <a:r>
              <a:rPr lang="en-US" dirty="0"/>
              <a:t>The addressed research question was : </a:t>
            </a:r>
            <a:endParaRPr lang="en-GB" dirty="0"/>
          </a:p>
          <a:p>
            <a:pPr marL="0" indent="0" algn="just">
              <a:buNone/>
            </a:pPr>
            <a:r>
              <a:rPr lang="en-US" b="1" i="1" dirty="0">
                <a:solidFill>
                  <a:schemeClr val="accent1"/>
                </a:solidFill>
              </a:rPr>
              <a:t>1. What is the technology acceptance of a speech and language assessment application from medical caregivers’ viewpoint?</a:t>
            </a:r>
            <a:endParaRPr lang="sv-SE" i="1" dirty="0"/>
          </a:p>
        </p:txBody>
      </p:sp>
      <p:pic>
        <p:nvPicPr>
          <p:cNvPr id="4" name="Audio Recording 21 Sep 2021 at 18:37:24" descr="Audio Recording 21 Sep 2021 at 18:37:24">
            <a:hlinkClick r:id="" action="ppaction://media"/>
            <a:extLst>
              <a:ext uri="{FF2B5EF4-FFF2-40B4-BE49-F238E27FC236}">
                <a16:creationId xmlns:a16="http://schemas.microsoft.com/office/drawing/2014/main" id="{3C0A06CE-3718-794C-8B32-B616E068405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91709" y="5445758"/>
            <a:ext cx="812800" cy="812800"/>
          </a:xfrm>
          <a:prstGeom prst="rect">
            <a:avLst/>
          </a:prstGeom>
        </p:spPr>
      </p:pic>
    </p:spTree>
    <p:extLst>
      <p:ext uri="{BB962C8B-B14F-4D97-AF65-F5344CB8AC3E}">
        <p14:creationId xmlns:p14="http://schemas.microsoft.com/office/powerpoint/2010/main" val="32030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0130" y="1087396"/>
            <a:ext cx="8121864" cy="486032"/>
          </a:xfrm>
        </p:spPr>
        <p:txBody>
          <a:bodyPr>
            <a:normAutofit fontScale="90000"/>
          </a:bodyPr>
          <a:lstStyle/>
          <a:p>
            <a:r>
              <a:rPr lang="en-US" dirty="0">
                <a:solidFill>
                  <a:schemeClr val="accent1"/>
                </a:solidFill>
              </a:rPr>
              <a:t>Unified Theory of Acceptance and Use of Technology (UTAUT) </a:t>
            </a:r>
          </a:p>
        </p:txBody>
      </p:sp>
      <p:sp>
        <p:nvSpPr>
          <p:cNvPr id="3" name="Platshållare för innehåll 2"/>
          <p:cNvSpPr>
            <a:spLocks noGrp="1"/>
          </p:cNvSpPr>
          <p:nvPr>
            <p:ph idx="1"/>
          </p:nvPr>
        </p:nvSpPr>
        <p:spPr>
          <a:xfrm>
            <a:off x="629100" y="1787612"/>
            <a:ext cx="7912894" cy="4286482"/>
          </a:xfrm>
        </p:spPr>
        <p:txBody>
          <a:bodyPr/>
          <a:lstStyle/>
          <a:p>
            <a:pPr marL="0" indent="0" algn="just">
              <a:buNone/>
            </a:pPr>
            <a:r>
              <a:rPr lang="en-US" dirty="0"/>
              <a:t>UTAUT model was designed to assess the </a:t>
            </a:r>
            <a:r>
              <a:rPr lang="en-US" b="1" dirty="0">
                <a:solidFill>
                  <a:schemeClr val="accent1"/>
                </a:solidFill>
              </a:rPr>
              <a:t>user behavior</a:t>
            </a:r>
            <a:r>
              <a:rPr lang="en-US" dirty="0"/>
              <a:t> and </a:t>
            </a:r>
            <a:r>
              <a:rPr lang="en-US" dirty="0">
                <a:solidFill>
                  <a:schemeClr val="accent1"/>
                </a:solidFill>
              </a:rPr>
              <a:t>intention to use </a:t>
            </a:r>
            <a:r>
              <a:rPr lang="en-US" dirty="0"/>
              <a:t>technology.</a:t>
            </a:r>
          </a:p>
          <a:p>
            <a:pPr marL="0" indent="0" algn="just">
              <a:buNone/>
            </a:pPr>
            <a:r>
              <a:rPr lang="en-US" dirty="0"/>
              <a:t>The UTAUT model suggests the following four technology acceptance elements</a:t>
            </a:r>
          </a:p>
          <a:p>
            <a:pPr algn="just">
              <a:buFont typeface="Wingdings" panose="05000000000000000000" pitchFamily="2" charset="2"/>
              <a:buChar char="Ø"/>
            </a:pPr>
            <a:r>
              <a:rPr lang="en-GB" dirty="0"/>
              <a:t>Performance expectancy</a:t>
            </a:r>
          </a:p>
          <a:p>
            <a:pPr algn="just">
              <a:buFont typeface="Wingdings" panose="05000000000000000000" pitchFamily="2" charset="2"/>
              <a:buChar char="Ø"/>
            </a:pPr>
            <a:r>
              <a:rPr lang="en-US" dirty="0"/>
              <a:t>Effort expectancy </a:t>
            </a:r>
          </a:p>
          <a:p>
            <a:pPr algn="just">
              <a:buFont typeface="Wingdings" panose="05000000000000000000" pitchFamily="2" charset="2"/>
              <a:buChar char="Ø"/>
            </a:pPr>
            <a:r>
              <a:rPr lang="en-GB" dirty="0"/>
              <a:t>Social influence</a:t>
            </a:r>
          </a:p>
          <a:p>
            <a:pPr algn="just">
              <a:buFont typeface="Wingdings" panose="05000000000000000000" pitchFamily="2" charset="2"/>
              <a:buChar char="Ø"/>
            </a:pPr>
            <a:r>
              <a:rPr lang="en-GB" dirty="0"/>
              <a:t>Facilitating conditions</a:t>
            </a:r>
          </a:p>
          <a:p>
            <a:pPr marL="0" indent="0">
              <a:buNone/>
            </a:pPr>
            <a:endParaRPr lang="en-GB" dirty="0"/>
          </a:p>
          <a:p>
            <a:pPr marL="0" indent="0">
              <a:buNone/>
            </a:pPr>
            <a:endParaRPr lang="en-GB" dirty="0"/>
          </a:p>
          <a:p>
            <a:pPr marL="0" indent="0">
              <a:buNone/>
            </a:pPr>
            <a:endParaRPr lang="en-US" dirty="0"/>
          </a:p>
        </p:txBody>
      </p:sp>
      <p:pic>
        <p:nvPicPr>
          <p:cNvPr id="4" name="Audio Recording 21 Sep 2021 at 18:38:42" descr="Audio Recording 21 Sep 2021 at 18:38:42">
            <a:hlinkClick r:id="" action="ppaction://media"/>
            <a:extLst>
              <a:ext uri="{FF2B5EF4-FFF2-40B4-BE49-F238E27FC236}">
                <a16:creationId xmlns:a16="http://schemas.microsoft.com/office/drawing/2014/main" id="{F51C1446-F442-5B4E-91D0-9409FA94EB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5364204"/>
            <a:ext cx="812800" cy="812800"/>
          </a:xfrm>
          <a:prstGeom prst="rect">
            <a:avLst/>
          </a:prstGeom>
        </p:spPr>
      </p:pic>
    </p:spTree>
    <p:extLst>
      <p:ext uri="{BB962C8B-B14F-4D97-AF65-F5344CB8AC3E}">
        <p14:creationId xmlns:p14="http://schemas.microsoft.com/office/powerpoint/2010/main" val="96631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947651"/>
            <a:ext cx="7912894" cy="881149"/>
          </a:xfrm>
        </p:spPr>
        <p:txBody>
          <a:bodyPr/>
          <a:lstStyle/>
          <a:p>
            <a:r>
              <a:rPr lang="en-US" sz="1800" dirty="0">
                <a:solidFill>
                  <a:schemeClr val="accent1"/>
                </a:solidFill>
                <a:effectLst>
                  <a:glow>
                    <a:srgbClr val="000000"/>
                  </a:glow>
                  <a:outerShdw sx="0" sy="0">
                    <a:srgbClr val="000000"/>
                  </a:outerShdw>
                  <a:reflection stA="0" endPos="0" fadeDir="0" sx="0" sy="0"/>
                </a:effectLst>
              </a:rPr>
              <a:t>Speech and Language Assessment System (A-</a:t>
            </a:r>
            <a:r>
              <a:rPr lang="en-US" sz="1800" dirty="0" err="1">
                <a:solidFill>
                  <a:schemeClr val="accent1"/>
                </a:solidFill>
                <a:effectLst>
                  <a:glow>
                    <a:srgbClr val="000000"/>
                  </a:glow>
                  <a:outerShdw sx="0" sy="0">
                    <a:srgbClr val="000000"/>
                  </a:outerShdw>
                  <a:reflection stA="0" endPos="0" fadeDir="0" sx="0" sy="0"/>
                </a:effectLst>
              </a:rPr>
              <a:t>ning</a:t>
            </a:r>
            <a:r>
              <a:rPr lang="en-US" sz="1800" dirty="0">
                <a:solidFill>
                  <a:schemeClr val="accent1"/>
                </a:solidFill>
                <a:effectLst>
                  <a:glow>
                    <a:srgbClr val="000000"/>
                  </a:glow>
                  <a:outerShdw sx="0" sy="0">
                    <a:srgbClr val="000000"/>
                  </a:outerShdw>
                  <a:reflection stA="0" endPos="0" fadeDir="0" sx="0" sy="0"/>
                </a:effectLst>
              </a:rPr>
              <a:t>) Overview</a:t>
            </a:r>
            <a:r>
              <a:rPr lang="en-GB" sz="1800" b="0" dirty="0">
                <a:solidFill>
                  <a:schemeClr val="accent1"/>
                </a:solidFill>
                <a:effectLst>
                  <a:glow>
                    <a:srgbClr val="000000"/>
                  </a:glow>
                  <a:outerShdw sx="0" sy="0">
                    <a:srgbClr val="000000"/>
                  </a:outerShdw>
                  <a:reflection stA="0" endPos="0" fadeDir="0" sx="0" sy="0"/>
                </a:effectLst>
              </a:rPr>
              <a:t/>
            </a:r>
            <a:br>
              <a:rPr lang="en-GB" sz="1800" b="0" dirty="0">
                <a:solidFill>
                  <a:schemeClr val="accent1"/>
                </a:solidFill>
                <a:effectLst>
                  <a:glow>
                    <a:srgbClr val="000000"/>
                  </a:glow>
                  <a:outerShdw sx="0" sy="0">
                    <a:srgbClr val="000000"/>
                  </a:outerShdw>
                  <a:reflection stA="0" endPos="0" fadeDir="0" sx="0" sy="0"/>
                </a:effectLst>
              </a:rPr>
            </a:br>
            <a:r>
              <a:rPr lang="en-GB" sz="1800" b="0" dirty="0">
                <a:solidFill>
                  <a:schemeClr val="accent1"/>
                </a:solidFill>
                <a:effectLst>
                  <a:glow>
                    <a:srgbClr val="000000"/>
                  </a:glow>
                  <a:outerShdw sx="0" sy="0">
                    <a:srgbClr val="000000"/>
                  </a:outerShdw>
                  <a:reflection stA="0" endPos="0" fadeDir="0" sx="0" sy="0"/>
                </a:effectLst>
              </a:rPr>
              <a:t>The assessment and implementation process: Patient’s page</a:t>
            </a:r>
            <a:endParaRPr lang="sv-SE" sz="1800" b="0" dirty="0">
              <a:solidFill>
                <a:schemeClr val="accent1"/>
              </a:solidFill>
            </a:endParaRPr>
          </a:p>
        </p:txBody>
      </p:sp>
      <p:pic>
        <p:nvPicPr>
          <p:cNvPr id="4" name="Picture 237"/>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064029" y="2036618"/>
            <a:ext cx="6375862" cy="3442465"/>
          </a:xfrm>
          <a:prstGeom prst="rect">
            <a:avLst/>
          </a:prstGeom>
          <a:noFill/>
          <a:ln>
            <a:noFill/>
          </a:ln>
        </p:spPr>
      </p:pic>
      <p:pic>
        <p:nvPicPr>
          <p:cNvPr id="3" name="Audio Recording 21 Sep 2021 at 18:40:11" descr="Audio Recording 21 Sep 2021 at 18:40:11">
            <a:hlinkClick r:id="" action="ppaction://media"/>
            <a:extLst>
              <a:ext uri="{FF2B5EF4-FFF2-40B4-BE49-F238E27FC236}">
                <a16:creationId xmlns:a16="http://schemas.microsoft.com/office/drawing/2014/main" id="{F2D22C84-1DCA-524F-A983-EF61CDF56D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66473" y="5686901"/>
            <a:ext cx="812800" cy="812800"/>
          </a:xfrm>
          <a:prstGeom prst="rect">
            <a:avLst/>
          </a:prstGeom>
        </p:spPr>
      </p:pic>
    </p:spTree>
    <p:extLst>
      <p:ext uri="{BB962C8B-B14F-4D97-AF65-F5344CB8AC3E}">
        <p14:creationId xmlns:p14="http://schemas.microsoft.com/office/powerpoint/2010/main" val="137896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4469" y="1105989"/>
            <a:ext cx="8604067" cy="705395"/>
          </a:xfrm>
        </p:spPr>
        <p:txBody>
          <a:bodyPr>
            <a:noAutofit/>
          </a:bodyPr>
          <a:lstStyle/>
          <a:p>
            <a:pPr>
              <a:lnSpc>
                <a:spcPct val="100000"/>
              </a:lnSpc>
            </a:pPr>
            <a:r>
              <a:rPr lang="en-GB" sz="2000" dirty="0">
                <a:solidFill>
                  <a:schemeClr val="accent1"/>
                </a:solidFill>
                <a:effectLst>
                  <a:glow>
                    <a:srgbClr val="000000"/>
                  </a:glow>
                  <a:outerShdw sx="0" sy="0">
                    <a:srgbClr val="000000"/>
                  </a:outerShdw>
                  <a:reflection stA="0" endPos="0" fadeDir="0" sx="0" sy="0"/>
                </a:effectLst>
              </a:rPr>
              <a:t>The assessment and implementation process:</a:t>
            </a:r>
            <a:br>
              <a:rPr lang="en-GB" sz="2000" dirty="0">
                <a:solidFill>
                  <a:schemeClr val="accent1"/>
                </a:solidFill>
                <a:effectLst>
                  <a:glow>
                    <a:srgbClr val="000000"/>
                  </a:glow>
                  <a:outerShdw sx="0" sy="0">
                    <a:srgbClr val="000000"/>
                  </a:outerShdw>
                  <a:reflection stA="0" endPos="0" fadeDir="0" sx="0" sy="0"/>
                </a:effectLst>
              </a:rPr>
            </a:br>
            <a:r>
              <a:rPr lang="en-GB" sz="2000" i="1" dirty="0">
                <a:solidFill>
                  <a:schemeClr val="accent1"/>
                </a:solidFill>
              </a:rPr>
              <a:t>Speech therapist’s page</a:t>
            </a:r>
            <a:endParaRPr lang="sv-SE" sz="2000" dirty="0">
              <a:solidFill>
                <a:schemeClr val="accent1"/>
              </a:solidFill>
            </a:endParaRPr>
          </a:p>
        </p:txBody>
      </p:sp>
      <p:pic>
        <p:nvPicPr>
          <p:cNvPr id="5" name="Picture 242"/>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975361" y="2420983"/>
            <a:ext cx="5752842" cy="3031146"/>
          </a:xfrm>
          <a:prstGeom prst="rect">
            <a:avLst/>
          </a:prstGeom>
          <a:noFill/>
          <a:ln>
            <a:noFill/>
          </a:ln>
        </p:spPr>
      </p:pic>
      <p:pic>
        <p:nvPicPr>
          <p:cNvPr id="3" name="Audio Recording 21 Sep 2021 at 18:41:12" descr="Audio Recording 21 Sep 2021 at 18:41:12">
            <a:hlinkClick r:id="" action="ppaction://media"/>
            <a:extLst>
              <a:ext uri="{FF2B5EF4-FFF2-40B4-BE49-F238E27FC236}">
                <a16:creationId xmlns:a16="http://schemas.microsoft.com/office/drawing/2014/main" id="{88C49D0C-31D7-F94E-B0DC-004F1FBDB3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09964" y="293189"/>
            <a:ext cx="812800" cy="812800"/>
          </a:xfrm>
          <a:prstGeom prst="rect">
            <a:avLst/>
          </a:prstGeom>
        </p:spPr>
      </p:pic>
    </p:spTree>
    <p:extLst>
      <p:ext uri="{BB962C8B-B14F-4D97-AF65-F5344CB8AC3E}">
        <p14:creationId xmlns:p14="http://schemas.microsoft.com/office/powerpoint/2010/main" val="381314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100" y="627017"/>
            <a:ext cx="7912894" cy="592789"/>
          </a:xfrm>
        </p:spPr>
        <p:txBody>
          <a:bodyPr/>
          <a:lstStyle/>
          <a:p>
            <a:r>
              <a:rPr lang="en-US" dirty="0">
                <a:solidFill>
                  <a:schemeClr val="accent1"/>
                </a:solidFill>
              </a:rPr>
              <a:t>Manual and pepper-pen based evaluation</a:t>
            </a:r>
          </a:p>
        </p:txBody>
      </p:sp>
      <p:pic>
        <p:nvPicPr>
          <p:cNvPr id="4" name="Platshållare för innehåll 3"/>
          <p:cNvPicPr>
            <a:picLocks noGrp="1" noChangeAspect="1"/>
          </p:cNvPicPr>
          <p:nvPr>
            <p:ph idx="1"/>
          </p:nvPr>
        </p:nvPicPr>
        <p:blipFill>
          <a:blip r:embed="rId4"/>
          <a:stretch>
            <a:fillRect/>
          </a:stretch>
        </p:blipFill>
        <p:spPr>
          <a:xfrm>
            <a:off x="1730188" y="1219806"/>
            <a:ext cx="4721403" cy="4853970"/>
          </a:xfrm>
          <a:prstGeom prst="rect">
            <a:avLst/>
          </a:prstGeom>
        </p:spPr>
      </p:pic>
      <p:pic>
        <p:nvPicPr>
          <p:cNvPr id="3" name="Audio Recording 21 Sep 2021 at 18:42:29" descr="Audio Recording 21 Sep 2021 at 18:42:29">
            <a:hlinkClick r:id="" action="ppaction://media"/>
            <a:extLst>
              <a:ext uri="{FF2B5EF4-FFF2-40B4-BE49-F238E27FC236}">
                <a16:creationId xmlns:a16="http://schemas.microsoft.com/office/drawing/2014/main" id="{0726DABB-3675-0448-A16E-D2A34E6740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35200" y="20782"/>
            <a:ext cx="812800" cy="812800"/>
          </a:xfrm>
          <a:prstGeom prst="rect">
            <a:avLst/>
          </a:prstGeom>
        </p:spPr>
      </p:pic>
    </p:spTree>
    <p:extLst>
      <p:ext uri="{BB962C8B-B14F-4D97-AF65-F5344CB8AC3E}">
        <p14:creationId xmlns:p14="http://schemas.microsoft.com/office/powerpoint/2010/main" val="30879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stretch>
            <a:fillRect/>
          </a:stretch>
        </p:blipFill>
        <p:spPr>
          <a:xfrm>
            <a:off x="702834" y="2261727"/>
            <a:ext cx="6950671" cy="3836987"/>
          </a:xfrm>
          <a:prstGeom prst="rect">
            <a:avLst/>
          </a:prstGeom>
        </p:spPr>
      </p:pic>
      <p:sp>
        <p:nvSpPr>
          <p:cNvPr id="6" name="Title 1"/>
          <p:cNvSpPr>
            <a:spLocks noGrp="1"/>
          </p:cNvSpPr>
          <p:nvPr>
            <p:ph type="title"/>
          </p:nvPr>
        </p:nvSpPr>
        <p:spPr>
          <a:xfrm>
            <a:off x="74815" y="970987"/>
            <a:ext cx="8919556" cy="652145"/>
          </a:xfrm>
        </p:spPr>
        <p:txBody>
          <a:bodyPr/>
          <a:lstStyle/>
          <a:p>
            <a:r>
              <a:rPr lang="en-US" sz="2000" dirty="0">
                <a:solidFill>
                  <a:schemeClr val="accent1"/>
                </a:solidFill>
              </a:rPr>
              <a:t>Speech and Language Assessments Application</a:t>
            </a:r>
            <a:endParaRPr lang="en-US" sz="2000" dirty="0"/>
          </a:p>
        </p:txBody>
      </p:sp>
      <p:sp>
        <p:nvSpPr>
          <p:cNvPr id="7" name="TextBox 6"/>
          <p:cNvSpPr txBox="1"/>
          <p:nvPr/>
        </p:nvSpPr>
        <p:spPr>
          <a:xfrm>
            <a:off x="565265" y="1704109"/>
            <a:ext cx="3915295" cy="369332"/>
          </a:xfrm>
          <a:prstGeom prst="rect">
            <a:avLst/>
          </a:prstGeom>
          <a:noFill/>
        </p:spPr>
        <p:txBody>
          <a:bodyPr wrap="square" rtlCol="0">
            <a:spAutoFit/>
          </a:bodyPr>
          <a:lstStyle/>
          <a:p>
            <a:r>
              <a:rPr lang="en-US" dirty="0"/>
              <a:t>Step 1: Patient’s information</a:t>
            </a:r>
          </a:p>
        </p:txBody>
      </p:sp>
      <p:pic>
        <p:nvPicPr>
          <p:cNvPr id="2" name="Audio Recording 21 Sep 2021 at 18:50:31" descr="Audio Recording 21 Sep 2021 at 18:50:31">
            <a:hlinkClick r:id="" action="ppaction://media"/>
            <a:extLst>
              <a:ext uri="{FF2B5EF4-FFF2-40B4-BE49-F238E27FC236}">
                <a16:creationId xmlns:a16="http://schemas.microsoft.com/office/drawing/2014/main" id="{662FCAE6-3595-B649-8D65-86B447CAE1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11055" y="158187"/>
            <a:ext cx="812800" cy="812800"/>
          </a:xfrm>
          <a:prstGeom prst="rect">
            <a:avLst/>
          </a:prstGeom>
        </p:spPr>
      </p:pic>
    </p:spTree>
    <p:extLst>
      <p:ext uri="{BB962C8B-B14F-4D97-AF65-F5344CB8AC3E}">
        <p14:creationId xmlns:p14="http://schemas.microsoft.com/office/powerpoint/2010/main" val="26464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106321" y="2236788"/>
            <a:ext cx="6958345" cy="3836987"/>
          </a:xfrm>
          <a:prstGeom prst="rect">
            <a:avLst/>
          </a:prstGeom>
        </p:spPr>
      </p:pic>
      <p:sp>
        <p:nvSpPr>
          <p:cNvPr id="5" name="Title 1"/>
          <p:cNvSpPr>
            <a:spLocks noGrp="1"/>
          </p:cNvSpPr>
          <p:nvPr>
            <p:ph type="title"/>
          </p:nvPr>
        </p:nvSpPr>
        <p:spPr>
          <a:xfrm>
            <a:off x="133004" y="897776"/>
            <a:ext cx="8919556" cy="623454"/>
          </a:xfrm>
        </p:spPr>
        <p:txBody>
          <a:bodyPr/>
          <a:lstStyle/>
          <a:p>
            <a:r>
              <a:rPr lang="en-US" sz="2000" dirty="0">
                <a:solidFill>
                  <a:schemeClr val="accent1"/>
                </a:solidFill>
              </a:rPr>
              <a:t>Speech and language Assessments Application</a:t>
            </a:r>
            <a:endParaRPr lang="en-US" sz="2000" dirty="0"/>
          </a:p>
        </p:txBody>
      </p:sp>
      <p:sp>
        <p:nvSpPr>
          <p:cNvPr id="6" name="TextBox 5"/>
          <p:cNvSpPr txBox="1"/>
          <p:nvPr/>
        </p:nvSpPr>
        <p:spPr>
          <a:xfrm>
            <a:off x="565265" y="1704109"/>
            <a:ext cx="6417426" cy="369332"/>
          </a:xfrm>
          <a:prstGeom prst="rect">
            <a:avLst/>
          </a:prstGeom>
          <a:noFill/>
        </p:spPr>
        <p:txBody>
          <a:bodyPr wrap="square" rtlCol="0">
            <a:spAutoFit/>
          </a:bodyPr>
          <a:lstStyle/>
          <a:p>
            <a:r>
              <a:rPr lang="en-US" dirty="0"/>
              <a:t>Step 2: Patient’s speech and language impairment diagnosis</a:t>
            </a:r>
          </a:p>
        </p:txBody>
      </p:sp>
      <p:pic>
        <p:nvPicPr>
          <p:cNvPr id="2" name="Audio Recording 21 Sep 2021 at 18:51:20" descr="Audio Recording 21 Sep 2021 at 18:51:20">
            <a:hlinkClick r:id="" action="ppaction://media"/>
            <a:extLst>
              <a:ext uri="{FF2B5EF4-FFF2-40B4-BE49-F238E27FC236}">
                <a16:creationId xmlns:a16="http://schemas.microsoft.com/office/drawing/2014/main" id="{69CDA1D9-A18C-7C4C-BB73-257059E852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59200" y="175291"/>
            <a:ext cx="812800" cy="812800"/>
          </a:xfrm>
          <a:prstGeom prst="rect">
            <a:avLst/>
          </a:prstGeom>
        </p:spPr>
      </p:pic>
    </p:spTree>
    <p:extLst>
      <p:ext uri="{BB962C8B-B14F-4D97-AF65-F5344CB8AC3E}">
        <p14:creationId xmlns:p14="http://schemas.microsoft.com/office/powerpoint/2010/main" val="5799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56464C4E-17A2-43EA-BA04-745F16BC26A9}" vid="{FF1E9FAE-05A0-463C-B44B-335BE71170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2152</TotalTime>
  <Words>794</Words>
  <Application>Microsoft Office PowerPoint</Application>
  <PresentationFormat>On-screen Show (4:3)</PresentationFormat>
  <Paragraphs>101</Paragraphs>
  <Slides>18</Slides>
  <Notes>2</Notes>
  <HiddenSlides>0</HiddenSlides>
  <MMClips>17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Arial</vt:lpstr>
      <vt:lpstr>Calibri</vt:lpstr>
      <vt:lpstr>Courier New</vt:lpstr>
      <vt:lpstr>Times New Roman</vt:lpstr>
      <vt:lpstr>Wingdings</vt:lpstr>
      <vt:lpstr>Office-tema</vt:lpstr>
      <vt:lpstr>Technology acceptance of an online speech and language assessment application for stroke patients- the medical caregivers' viewpoints   GLOBAL HEALTH 2021    </vt:lpstr>
      <vt:lpstr>Introduction </vt:lpstr>
      <vt:lpstr>Aim </vt:lpstr>
      <vt:lpstr>Unified Theory of Acceptance and Use of Technology (UTAUT) </vt:lpstr>
      <vt:lpstr>Speech and Language Assessment System (A-ning) Overview The assessment and implementation process: Patient’s page</vt:lpstr>
      <vt:lpstr>The assessment and implementation process: Speech therapist’s page</vt:lpstr>
      <vt:lpstr>Manual and pepper-pen based evaluation</vt:lpstr>
      <vt:lpstr>Speech and Language Assessments Application</vt:lpstr>
      <vt:lpstr>Speech and language Assessments Application</vt:lpstr>
      <vt:lpstr>Speech and language Assessments Application</vt:lpstr>
      <vt:lpstr>Study Participants </vt:lpstr>
      <vt:lpstr>Speech and language assessments Application- Patients’ Interface </vt:lpstr>
      <vt:lpstr>Study Findings</vt:lpstr>
      <vt:lpstr>Study Findings</vt:lpstr>
      <vt:lpstr>Study Findings</vt:lpstr>
      <vt:lpstr>Research contributions and Conclusions</vt:lpstr>
      <vt:lpstr>Future Work</vt:lpstr>
      <vt:lpstr>THANK YOU Email: awais.Ahmad@miun.se     </vt:lpstr>
    </vt:vector>
  </TitlesOfParts>
  <Company>Mittuniversitetet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Ahmad, Awais</dc:creator>
  <cp:lastModifiedBy>Ahmad, Awais</cp:lastModifiedBy>
  <cp:revision>90</cp:revision>
  <cp:lastPrinted>2015-05-26T13:42:18Z</cp:lastPrinted>
  <dcterms:created xsi:type="dcterms:W3CDTF">2021-06-09T10:07:19Z</dcterms:created>
  <dcterms:modified xsi:type="dcterms:W3CDTF">2021-09-21T17:18:28Z</dcterms:modified>
</cp:coreProperties>
</file>